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2"/>
  </p:notesMasterIdLst>
  <p:sldIdLst>
    <p:sldId id="256" r:id="rId2"/>
    <p:sldId id="257" r:id="rId3"/>
    <p:sldId id="272" r:id="rId4"/>
    <p:sldId id="258" r:id="rId5"/>
    <p:sldId id="271" r:id="rId6"/>
    <p:sldId id="269" r:id="rId7"/>
    <p:sldId id="268" r:id="rId8"/>
    <p:sldId id="259" r:id="rId9"/>
    <p:sldId id="260" r:id="rId10"/>
    <p:sldId id="262" r:id="rId11"/>
    <p:sldId id="263" r:id="rId12"/>
    <p:sldId id="266" r:id="rId13"/>
    <p:sldId id="273" r:id="rId14"/>
    <p:sldId id="264" r:id="rId15"/>
    <p:sldId id="274" r:id="rId16"/>
    <p:sldId id="270" r:id="rId17"/>
    <p:sldId id="275" r:id="rId18"/>
    <p:sldId id="276" r:id="rId19"/>
    <p:sldId id="278" r:id="rId20"/>
    <p:sldId id="26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29" autoAdjust="0"/>
    <p:restoredTop sz="86943" autoAdjust="0"/>
  </p:normalViewPr>
  <p:slideViewPr>
    <p:cSldViewPr snapToGrid="0">
      <p:cViewPr varScale="1">
        <p:scale>
          <a:sx n="92" d="100"/>
          <a:sy n="92" d="100"/>
        </p:scale>
        <p:origin x="384"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053975-50DD-4D00-B59A-A23EA4CB4B7E}" type="datetimeFigureOut">
              <a:rPr lang="en-US" smtClean="0"/>
              <a:t>9/15/24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CBF72-4677-49E2-AE14-E31708388324}" type="slidenum">
              <a:rPr lang="en-US" smtClean="0"/>
              <a:t>‹#›</a:t>
            </a:fld>
            <a:endParaRPr lang="en-US"/>
          </a:p>
        </p:txBody>
      </p:sp>
    </p:spTree>
    <p:extLst>
      <p:ext uri="{BB962C8B-B14F-4D97-AF65-F5344CB8AC3E}">
        <p14:creationId xmlns:p14="http://schemas.microsoft.com/office/powerpoint/2010/main" val="1001228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Presentation should take about </a:t>
            </a:r>
            <a:r>
              <a:rPr lang="en-US" sz="1200" b="1" u="sng" kern="1200" dirty="0">
                <a:solidFill>
                  <a:schemeClr val="tx1"/>
                </a:solidFill>
                <a:effectLst/>
                <a:latin typeface="+mn-lt"/>
                <a:ea typeface="+mn-ea"/>
                <a:cs typeface="+mn-cs"/>
              </a:rPr>
              <a:t>15-20 minutes</a:t>
            </a:r>
            <a:r>
              <a:rPr lang="en-US" sz="1200" kern="1200" dirty="0">
                <a:solidFill>
                  <a:schemeClr val="tx1"/>
                </a:solidFill>
                <a:effectLst/>
                <a:latin typeface="+mn-lt"/>
                <a:ea typeface="+mn-ea"/>
                <a:cs typeface="+mn-cs"/>
              </a:rPr>
              <a:t> to allow ample time for the experiment.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a lot of slides in this presentation since it includes the activity steps.  Please keep an eye on the clock.</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TIPS: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Have students sit on the carpet so the presentation can be set up at their desks.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Limit questions or the number of students who can answer a question if time runs short.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Ask helpers to: </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set up </a:t>
            </a:r>
            <a:r>
              <a:rPr lang="en-US" sz="1200" kern="1200" dirty="0">
                <a:solidFill>
                  <a:schemeClr val="tx1"/>
                </a:solidFill>
                <a:effectLst/>
                <a:latin typeface="+mn-lt"/>
                <a:ea typeface="+mn-ea"/>
                <a:cs typeface="+mn-cs"/>
              </a:rPr>
              <a:t>during the presentation</a:t>
            </a:r>
          </a:p>
          <a:p>
            <a:pPr marL="171450" lvl="0" indent="-171450">
              <a:buFont typeface="Arial" panose="020B0604020202020204" pitchFamily="34" charset="0"/>
              <a:buChar char="•"/>
            </a:pPr>
            <a:r>
              <a:rPr lang="en-US" sz="1200" b="1" kern="1200" dirty="0">
                <a:solidFill>
                  <a:schemeClr val="tx1"/>
                </a:solidFill>
                <a:effectLst/>
                <a:latin typeface="+mn-lt"/>
                <a:ea typeface="+mn-ea"/>
                <a:cs typeface="+mn-cs"/>
              </a:rPr>
              <a:t>familiarize</a:t>
            </a:r>
            <a:r>
              <a:rPr lang="en-US" sz="1200" kern="1200" dirty="0">
                <a:solidFill>
                  <a:schemeClr val="tx1"/>
                </a:solidFill>
                <a:effectLst/>
                <a:latin typeface="+mn-lt"/>
                <a:ea typeface="+mn-ea"/>
                <a:cs typeface="+mn-cs"/>
              </a:rPr>
              <a:t> themselves with the activity and its goal</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Thank you for making Amazing Earth possible!</a:t>
            </a:r>
          </a:p>
          <a:p>
            <a:endParaRPr lang="en-US" dirty="0"/>
          </a:p>
          <a:p>
            <a:r>
              <a:rPr lang="en-US" dirty="0"/>
              <a:t>Updated 5/1/23</a:t>
            </a:r>
          </a:p>
        </p:txBody>
      </p:sp>
      <p:sp>
        <p:nvSpPr>
          <p:cNvPr id="4" name="Slide Number Placeholder 3"/>
          <p:cNvSpPr>
            <a:spLocks noGrp="1"/>
          </p:cNvSpPr>
          <p:nvPr>
            <p:ph type="sldNum" sz="quarter" idx="10"/>
          </p:nvPr>
        </p:nvSpPr>
        <p:spPr/>
        <p:txBody>
          <a:bodyPr/>
          <a:lstStyle/>
          <a:p>
            <a:fld id="{69CCBF72-4677-49E2-AE14-E31708388324}" type="slidenum">
              <a:rPr lang="en-US" smtClean="0"/>
              <a:t>1</a:t>
            </a:fld>
            <a:endParaRPr lang="en-US"/>
          </a:p>
        </p:txBody>
      </p:sp>
    </p:spTree>
    <p:extLst>
      <p:ext uri="{BB962C8B-B14F-4D97-AF65-F5344CB8AC3E}">
        <p14:creationId xmlns:p14="http://schemas.microsoft.com/office/powerpoint/2010/main" val="2636572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Does anyone have any ideas for how you clean up an oil spill?</a:t>
            </a:r>
          </a:p>
          <a:p>
            <a:endParaRPr lang="en-US" dirty="0"/>
          </a:p>
          <a:p>
            <a:r>
              <a:rPr lang="en-US" dirty="0"/>
              <a:t>ADVANCE to reveal bullet points and pictures.</a:t>
            </a:r>
          </a:p>
          <a:p>
            <a:endParaRPr lang="en-US" dirty="0"/>
          </a:p>
        </p:txBody>
      </p:sp>
      <p:sp>
        <p:nvSpPr>
          <p:cNvPr id="4" name="Slide Number Placeholder 3"/>
          <p:cNvSpPr>
            <a:spLocks noGrp="1"/>
          </p:cNvSpPr>
          <p:nvPr>
            <p:ph type="sldNum" sz="quarter" idx="10"/>
          </p:nvPr>
        </p:nvSpPr>
        <p:spPr/>
        <p:txBody>
          <a:bodyPr/>
          <a:lstStyle/>
          <a:p>
            <a:fld id="{69CCBF72-4677-49E2-AE14-E31708388324}" type="slidenum">
              <a:rPr lang="en-US" smtClean="0"/>
              <a:t>10</a:t>
            </a:fld>
            <a:endParaRPr lang="en-US"/>
          </a:p>
        </p:txBody>
      </p:sp>
    </p:spTree>
    <p:extLst>
      <p:ext uri="{BB962C8B-B14F-4D97-AF65-F5344CB8AC3E}">
        <p14:creationId xmlns:p14="http://schemas.microsoft.com/office/powerpoint/2010/main" val="371912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the experiment while the students are STILL SEATED at the carpet.</a:t>
            </a:r>
          </a:p>
        </p:txBody>
      </p:sp>
      <p:sp>
        <p:nvSpPr>
          <p:cNvPr id="4" name="Slide Number Placeholder 3"/>
          <p:cNvSpPr>
            <a:spLocks noGrp="1"/>
          </p:cNvSpPr>
          <p:nvPr>
            <p:ph type="sldNum" sz="quarter" idx="5"/>
          </p:nvPr>
        </p:nvSpPr>
        <p:spPr/>
        <p:txBody>
          <a:bodyPr/>
          <a:lstStyle/>
          <a:p>
            <a:fld id="{69CCBF72-4677-49E2-AE14-E31708388324}" type="slidenum">
              <a:rPr lang="en-US" smtClean="0"/>
              <a:t>11</a:t>
            </a:fld>
            <a:endParaRPr lang="en-US"/>
          </a:p>
        </p:txBody>
      </p:sp>
    </p:spTree>
    <p:extLst>
      <p:ext uri="{BB962C8B-B14F-4D97-AF65-F5344CB8AC3E}">
        <p14:creationId xmlns:p14="http://schemas.microsoft.com/office/powerpoint/2010/main" val="1016439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What is a hypothesis?</a:t>
            </a:r>
          </a:p>
          <a:p>
            <a:endParaRPr lang="en-US" dirty="0"/>
          </a:p>
          <a:p>
            <a:r>
              <a:rPr lang="en-US" dirty="0"/>
              <a:t>REVIEW slide </a:t>
            </a:r>
          </a:p>
        </p:txBody>
      </p:sp>
      <p:sp>
        <p:nvSpPr>
          <p:cNvPr id="4" name="Slide Number Placeholder 3"/>
          <p:cNvSpPr>
            <a:spLocks noGrp="1"/>
          </p:cNvSpPr>
          <p:nvPr>
            <p:ph type="sldNum" sz="quarter" idx="5"/>
          </p:nvPr>
        </p:nvSpPr>
        <p:spPr/>
        <p:txBody>
          <a:bodyPr/>
          <a:lstStyle/>
          <a:p>
            <a:fld id="{69CCBF72-4677-49E2-AE14-E31708388324}" type="slidenum">
              <a:rPr lang="en-US" smtClean="0"/>
              <a:t>12</a:t>
            </a:fld>
            <a:endParaRPr lang="en-US"/>
          </a:p>
        </p:txBody>
      </p:sp>
    </p:spTree>
    <p:extLst>
      <p:ext uri="{BB962C8B-B14F-4D97-AF65-F5344CB8AC3E}">
        <p14:creationId xmlns:p14="http://schemas.microsoft.com/office/powerpoint/2010/main" val="3810286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CCBF72-4677-49E2-AE14-E31708388324}" type="slidenum">
              <a:rPr lang="en-US" smtClean="0"/>
              <a:t>13</a:t>
            </a:fld>
            <a:endParaRPr lang="en-US"/>
          </a:p>
        </p:txBody>
      </p:sp>
    </p:spTree>
    <p:extLst>
      <p:ext uri="{BB962C8B-B14F-4D97-AF65-F5344CB8AC3E}">
        <p14:creationId xmlns:p14="http://schemas.microsoft.com/office/powerpoint/2010/main" val="83225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presenter will walk the students through the experiment step by step.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Helpers assist at the tables.</a:t>
            </a:r>
          </a:p>
          <a:p>
            <a:endParaRPr lang="en-US" dirty="0"/>
          </a:p>
          <a:p>
            <a:r>
              <a:rPr lang="en-US" sz="1400" b="1" dirty="0"/>
              <a:t>Review the steps with the students as they follow along.</a:t>
            </a:r>
          </a:p>
        </p:txBody>
      </p:sp>
      <p:sp>
        <p:nvSpPr>
          <p:cNvPr id="4" name="Slide Number Placeholder 3"/>
          <p:cNvSpPr>
            <a:spLocks noGrp="1"/>
          </p:cNvSpPr>
          <p:nvPr>
            <p:ph type="sldNum" sz="quarter" idx="5"/>
          </p:nvPr>
        </p:nvSpPr>
        <p:spPr/>
        <p:txBody>
          <a:bodyPr/>
          <a:lstStyle/>
          <a:p>
            <a:fld id="{69CCBF72-4677-49E2-AE14-E31708388324}" type="slidenum">
              <a:rPr lang="en-US" smtClean="0"/>
              <a:t>14</a:t>
            </a:fld>
            <a:endParaRPr lang="en-US"/>
          </a:p>
        </p:txBody>
      </p:sp>
    </p:spTree>
    <p:extLst>
      <p:ext uri="{BB962C8B-B14F-4D97-AF65-F5344CB8AC3E}">
        <p14:creationId xmlns:p14="http://schemas.microsoft.com/office/powerpoint/2010/main" val="397932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9CCBF72-4677-49E2-AE14-E31708388324}" type="slidenum">
              <a:rPr lang="en-US" smtClean="0"/>
              <a:t>15</a:t>
            </a:fld>
            <a:endParaRPr lang="en-US"/>
          </a:p>
        </p:txBody>
      </p:sp>
    </p:spTree>
    <p:extLst>
      <p:ext uri="{BB962C8B-B14F-4D97-AF65-F5344CB8AC3E}">
        <p14:creationId xmlns:p14="http://schemas.microsoft.com/office/powerpoint/2010/main" val="1939378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everyone has had a turn, move on to method two.</a:t>
            </a:r>
          </a:p>
        </p:txBody>
      </p:sp>
      <p:sp>
        <p:nvSpPr>
          <p:cNvPr id="4" name="Slide Number Placeholder 3"/>
          <p:cNvSpPr>
            <a:spLocks noGrp="1"/>
          </p:cNvSpPr>
          <p:nvPr>
            <p:ph type="sldNum" sz="quarter" idx="5"/>
          </p:nvPr>
        </p:nvSpPr>
        <p:spPr/>
        <p:txBody>
          <a:bodyPr/>
          <a:lstStyle/>
          <a:p>
            <a:fld id="{69CCBF72-4677-49E2-AE14-E31708388324}" type="slidenum">
              <a:rPr lang="en-US" smtClean="0"/>
              <a:t>16</a:t>
            </a:fld>
            <a:endParaRPr lang="en-US"/>
          </a:p>
        </p:txBody>
      </p:sp>
    </p:spTree>
    <p:extLst>
      <p:ext uri="{BB962C8B-B14F-4D97-AF65-F5344CB8AC3E}">
        <p14:creationId xmlns:p14="http://schemas.microsoft.com/office/powerpoint/2010/main" val="735048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everyone has had a turn, move on to method three.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What do you notice about your oil spill cup?  The oil and water separate.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9CCBF72-4677-49E2-AE14-E31708388324}" type="slidenum">
              <a:rPr lang="en-US" smtClean="0"/>
              <a:t>17</a:t>
            </a:fld>
            <a:endParaRPr lang="en-US"/>
          </a:p>
        </p:txBody>
      </p:sp>
    </p:spTree>
    <p:extLst>
      <p:ext uri="{BB962C8B-B14F-4D97-AF65-F5344CB8AC3E}">
        <p14:creationId xmlns:p14="http://schemas.microsoft.com/office/powerpoint/2010/main" val="561073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everyone has had a turn, move on to method four.</a:t>
            </a:r>
          </a:p>
        </p:txBody>
      </p:sp>
      <p:sp>
        <p:nvSpPr>
          <p:cNvPr id="4" name="Slide Number Placeholder 3"/>
          <p:cNvSpPr>
            <a:spLocks noGrp="1"/>
          </p:cNvSpPr>
          <p:nvPr>
            <p:ph type="sldNum" sz="quarter" idx="5"/>
          </p:nvPr>
        </p:nvSpPr>
        <p:spPr/>
        <p:txBody>
          <a:bodyPr/>
          <a:lstStyle/>
          <a:p>
            <a:fld id="{69CCBF72-4677-49E2-AE14-E31708388324}" type="slidenum">
              <a:rPr lang="en-US" smtClean="0"/>
              <a:t>18</a:t>
            </a:fld>
            <a:endParaRPr lang="en-US"/>
          </a:p>
        </p:txBody>
      </p:sp>
    </p:spTree>
    <p:extLst>
      <p:ext uri="{BB962C8B-B14F-4D97-AF65-F5344CB8AC3E}">
        <p14:creationId xmlns:p14="http://schemas.microsoft.com/office/powerpoint/2010/main" val="1537908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9CCBF72-4677-49E2-AE14-E31708388324}" type="slidenum">
              <a:rPr lang="en-US" smtClean="0"/>
              <a:t>19</a:t>
            </a:fld>
            <a:endParaRPr lang="en-US"/>
          </a:p>
        </p:txBody>
      </p:sp>
    </p:spTree>
    <p:extLst>
      <p:ext uri="{BB962C8B-B14F-4D97-AF65-F5344CB8AC3E}">
        <p14:creationId xmlns:p14="http://schemas.microsoft.com/office/powerpoint/2010/main" val="1728074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ASK:  Who knows what Biodiversity means?  </a:t>
            </a:r>
          </a:p>
          <a:p>
            <a:endParaRPr lang="en-US" dirty="0"/>
          </a:p>
          <a:p>
            <a:r>
              <a:rPr lang="en-US" dirty="0"/>
              <a:t>If no one guesses correctly, prompt them by breaking it down and asking: Who knows what “diversity” means or what the pre-fix “bio” means? </a:t>
            </a:r>
          </a:p>
          <a:p>
            <a:endParaRPr lang="en-US" dirty="0"/>
          </a:p>
          <a:p>
            <a:r>
              <a:rPr lang="en-US" dirty="0"/>
              <a:t>ADVANCE to reveal.</a:t>
            </a:r>
          </a:p>
        </p:txBody>
      </p:sp>
      <p:sp>
        <p:nvSpPr>
          <p:cNvPr id="4" name="Slide Number Placeholder 3"/>
          <p:cNvSpPr>
            <a:spLocks noGrp="1"/>
          </p:cNvSpPr>
          <p:nvPr>
            <p:ph type="sldNum" sz="quarter" idx="10"/>
          </p:nvPr>
        </p:nvSpPr>
        <p:spPr/>
        <p:txBody>
          <a:bodyPr/>
          <a:lstStyle/>
          <a:p>
            <a:fld id="{69CCBF72-4677-49E2-AE14-E31708388324}" type="slidenum">
              <a:rPr lang="en-US" smtClean="0"/>
              <a:t>2</a:t>
            </a:fld>
            <a:endParaRPr lang="en-US"/>
          </a:p>
        </p:txBody>
      </p:sp>
    </p:spTree>
    <p:extLst>
      <p:ext uri="{BB962C8B-B14F-4D97-AF65-F5344CB8AC3E}">
        <p14:creationId xmlns:p14="http://schemas.microsoft.com/office/powerpoint/2010/main" val="1391901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CCBF72-4677-49E2-AE14-E31708388324}" type="slidenum">
              <a:rPr lang="en-US" smtClean="0"/>
              <a:t>20</a:t>
            </a:fld>
            <a:endParaRPr lang="en-US"/>
          </a:p>
        </p:txBody>
      </p:sp>
    </p:spTree>
    <p:extLst>
      <p:ext uri="{BB962C8B-B14F-4D97-AF65-F5344CB8AC3E}">
        <p14:creationId xmlns:p14="http://schemas.microsoft.com/office/powerpoint/2010/main" val="2854972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ASK: Why is it important to have biodiversity?</a:t>
            </a:r>
          </a:p>
          <a:p>
            <a:endParaRPr lang="en-US" dirty="0"/>
          </a:p>
          <a:p>
            <a:r>
              <a:rPr lang="en-US" dirty="0"/>
              <a:t>ADVANCE to reveal.  Review the points and the interdependency slide (easiest to begin at Grasshoppers and move around the cycle).  </a:t>
            </a:r>
          </a:p>
          <a:p>
            <a:endParaRPr lang="en-US" dirty="0"/>
          </a:p>
          <a:p>
            <a:r>
              <a:rPr lang="en-US" dirty="0"/>
              <a:t>EXPLAIN by giving an example such as: Many people do not like snakes. But snakes eat mice.  If we didn’t have snakes we’d have a terrible problem with mice.  </a:t>
            </a:r>
          </a:p>
          <a:p>
            <a:r>
              <a:rPr lang="en-US" dirty="0"/>
              <a:t>Biodiversity means maintaining the balance of nature so that no one species becomes too powerful and bad for the other species.</a:t>
            </a:r>
          </a:p>
        </p:txBody>
      </p:sp>
      <p:sp>
        <p:nvSpPr>
          <p:cNvPr id="4" name="Slide Number Placeholder 3"/>
          <p:cNvSpPr>
            <a:spLocks noGrp="1"/>
          </p:cNvSpPr>
          <p:nvPr>
            <p:ph type="sldNum" sz="quarter" idx="10"/>
          </p:nvPr>
        </p:nvSpPr>
        <p:spPr/>
        <p:txBody>
          <a:bodyPr/>
          <a:lstStyle/>
          <a:p>
            <a:fld id="{69CCBF72-4677-49E2-AE14-E31708388324}" type="slidenum">
              <a:rPr lang="en-US" smtClean="0"/>
              <a:t>3</a:t>
            </a:fld>
            <a:endParaRPr lang="en-US"/>
          </a:p>
        </p:txBody>
      </p:sp>
    </p:spTree>
    <p:extLst>
      <p:ext uri="{BB962C8B-B14F-4D97-AF65-F5344CB8AC3E}">
        <p14:creationId xmlns:p14="http://schemas.microsoft.com/office/powerpoint/2010/main" val="1944418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69CCBF72-4677-49E2-AE14-E31708388324}" type="slidenum">
              <a:rPr lang="en-US" smtClean="0"/>
              <a:t>4</a:t>
            </a:fld>
            <a:endParaRPr lang="en-US"/>
          </a:p>
        </p:txBody>
      </p:sp>
    </p:spTree>
    <p:extLst>
      <p:ext uri="{BB962C8B-B14F-4D97-AF65-F5344CB8AC3E}">
        <p14:creationId xmlns:p14="http://schemas.microsoft.com/office/powerpoint/2010/main" val="3752349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ASK:  Can anyone think of ways people affect biodiversity?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ADVANCE to reveal points and images.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Human activities are responsible for most of the loss of biodiversity throughout the world.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the Earth’s population grows, we are using more and more natural resources to feed everyone and to give them homes. We are also driving more, using more energy in our homes, and buying many more products than we need.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Let’s look at each of these in more detail and the conservation efforts that are used to try to protect the animals and their habitats.  </a:t>
            </a:r>
          </a:p>
        </p:txBody>
      </p:sp>
      <p:sp>
        <p:nvSpPr>
          <p:cNvPr id="4" name="Slide Number Placeholder 3"/>
          <p:cNvSpPr>
            <a:spLocks noGrp="1"/>
          </p:cNvSpPr>
          <p:nvPr>
            <p:ph type="sldNum" sz="quarter" idx="10"/>
          </p:nvPr>
        </p:nvSpPr>
        <p:spPr/>
        <p:txBody>
          <a:bodyPr/>
          <a:lstStyle/>
          <a:p>
            <a:fld id="{69CCBF72-4677-49E2-AE14-E31708388324}" type="slidenum">
              <a:rPr lang="en-US" smtClean="0"/>
              <a:t>5</a:t>
            </a:fld>
            <a:endParaRPr lang="en-US"/>
          </a:p>
        </p:txBody>
      </p:sp>
    </p:spTree>
    <p:extLst>
      <p:ext uri="{BB962C8B-B14F-4D97-AF65-F5344CB8AC3E}">
        <p14:creationId xmlns:p14="http://schemas.microsoft.com/office/powerpoint/2010/main" val="2945397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REVIEW slide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SAY: These changes to the land affect where plants and animals live and create problems for animals when they migrate.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ADVANCE to next point and review the efforts organizations take to help the environment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CBF72-4677-49E2-AE14-E31708388324}" type="slidenum">
              <a:rPr lang="en-US" smtClean="0"/>
              <a:t>6</a:t>
            </a:fld>
            <a:endParaRPr lang="en-US"/>
          </a:p>
        </p:txBody>
      </p:sp>
    </p:spTree>
    <p:extLst>
      <p:ext uri="{BB962C8B-B14F-4D97-AF65-F5344CB8AC3E}">
        <p14:creationId xmlns:p14="http://schemas.microsoft.com/office/powerpoint/2010/main" val="3752349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REVIEW slide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SAY: Remember every species depends on other species to survive.  Overhunting and overfishing cause a species imbalance.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OPTIONAL explain the bullet points and pictures by saying: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Species trade is a very big problem in many countries. </a:t>
            </a:r>
          </a:p>
          <a:p>
            <a:r>
              <a:rPr lang="en-US" sz="1200" kern="1200" dirty="0">
                <a:solidFill>
                  <a:schemeClr val="tx1"/>
                </a:solidFill>
                <a:effectLst/>
                <a:latin typeface="+mn-lt"/>
                <a:ea typeface="+mn-ea"/>
                <a:cs typeface="+mn-cs"/>
              </a:rPr>
              <a:t>Plants and animals (some already endangered) are taken from their natural habitats and sold, traded or made into various products. </a:t>
            </a:r>
          </a:p>
          <a:p>
            <a:r>
              <a:rPr lang="en-US" sz="1200" kern="1200" dirty="0">
                <a:solidFill>
                  <a:schemeClr val="tx1"/>
                </a:solidFill>
                <a:effectLst/>
                <a:latin typeface="+mn-lt"/>
                <a:ea typeface="+mn-ea"/>
                <a:cs typeface="+mn-cs"/>
              </a:rPr>
              <a:t>Products</a:t>
            </a:r>
            <a:r>
              <a:rPr lang="en-US" sz="1200" kern="1200" baseline="0" dirty="0">
                <a:solidFill>
                  <a:schemeClr val="tx1"/>
                </a:solidFill>
                <a:effectLst/>
                <a:latin typeface="+mn-lt"/>
                <a:ea typeface="+mn-ea"/>
                <a:cs typeface="+mn-cs"/>
              </a:rPr>
              <a:t> like gifts made of i</a:t>
            </a:r>
            <a:r>
              <a:rPr lang="en-US" sz="1200" kern="1200" dirty="0">
                <a:solidFill>
                  <a:schemeClr val="tx1"/>
                </a:solidFill>
                <a:effectLst/>
                <a:latin typeface="+mn-lt"/>
                <a:ea typeface="+mn-ea"/>
                <a:cs typeface="+mn-cs"/>
              </a:rPr>
              <a:t>vory from elephant tusks, coral, sea turtle shells and reptile skins or traditional Chinese medicines.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Commercial overfishing uses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massive fishing nets that result in “bycatch”.</a:t>
            </a:r>
          </a:p>
          <a:p>
            <a:r>
              <a:rPr lang="en-US" sz="1200" kern="1200" dirty="0">
                <a:solidFill>
                  <a:schemeClr val="tx1"/>
                </a:solidFill>
                <a:effectLst/>
                <a:latin typeface="+mn-lt"/>
                <a:ea typeface="+mn-ea"/>
                <a:cs typeface="+mn-cs"/>
              </a:rPr>
              <a:t>Unwanted fish are caught in nets and then thrown away (like sharks). </a:t>
            </a:r>
          </a:p>
          <a:p>
            <a:r>
              <a:rPr lang="en-US" sz="1200" kern="1200" dirty="0">
                <a:solidFill>
                  <a:schemeClr val="tx1"/>
                </a:solidFill>
                <a:effectLst/>
                <a:latin typeface="+mn-lt"/>
                <a:ea typeface="+mn-ea"/>
                <a:cs typeface="+mn-cs"/>
              </a:rPr>
              <a:t>Also</a:t>
            </a:r>
            <a:r>
              <a:rPr lang="en-US" sz="1200" kern="1200" baseline="0" dirty="0">
                <a:solidFill>
                  <a:schemeClr val="tx1"/>
                </a:solidFill>
                <a:effectLst/>
                <a:latin typeface="+mn-lt"/>
                <a:ea typeface="+mn-ea"/>
                <a:cs typeface="+mn-cs"/>
              </a:rPr>
              <a:t> nets have heavy weights that drag across the bottom of the ocean destroying coral reefs.</a:t>
            </a:r>
            <a:endParaRPr lang="en-US" dirty="0"/>
          </a:p>
        </p:txBody>
      </p:sp>
      <p:sp>
        <p:nvSpPr>
          <p:cNvPr id="4" name="Slide Number Placeholder 3"/>
          <p:cNvSpPr>
            <a:spLocks noGrp="1"/>
          </p:cNvSpPr>
          <p:nvPr>
            <p:ph type="sldNum" sz="quarter" idx="10"/>
          </p:nvPr>
        </p:nvSpPr>
        <p:spPr/>
        <p:txBody>
          <a:bodyPr/>
          <a:lstStyle/>
          <a:p>
            <a:fld id="{69CCBF72-4677-49E2-AE14-E31708388324}" type="slidenum">
              <a:rPr lang="en-US" smtClean="0"/>
              <a:t>7</a:t>
            </a:fld>
            <a:endParaRPr lang="en-US"/>
          </a:p>
        </p:txBody>
      </p:sp>
    </p:spTree>
    <p:extLst>
      <p:ext uri="{BB962C8B-B14F-4D97-AF65-F5344CB8AC3E}">
        <p14:creationId xmlns:p14="http://schemas.microsoft.com/office/powerpoint/2010/main" val="3752349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CBF72-4677-49E2-AE14-E31708388324}" type="slidenum">
              <a:rPr lang="en-US" smtClean="0"/>
              <a:t>8</a:t>
            </a:fld>
            <a:endParaRPr lang="en-US"/>
          </a:p>
        </p:txBody>
      </p:sp>
    </p:spTree>
    <p:extLst>
      <p:ext uri="{BB962C8B-B14F-4D97-AF65-F5344CB8AC3E}">
        <p14:creationId xmlns:p14="http://schemas.microsoft.com/office/powerpoint/2010/main" val="2585917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CBF72-4677-49E2-AE14-E31708388324}" type="slidenum">
              <a:rPr lang="en-US" smtClean="0"/>
              <a:t>9</a:t>
            </a:fld>
            <a:endParaRPr lang="en-US"/>
          </a:p>
        </p:txBody>
      </p:sp>
    </p:spTree>
    <p:extLst>
      <p:ext uri="{BB962C8B-B14F-4D97-AF65-F5344CB8AC3E}">
        <p14:creationId xmlns:p14="http://schemas.microsoft.com/office/powerpoint/2010/main" val="23245795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858CEBC-E2BA-4CFB-8341-7277E3524A64}" type="datetimeFigureOut">
              <a:rPr lang="en-US" smtClean="0"/>
              <a:t>9/15/24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3740881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257195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1934116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46482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2560743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D858CEBC-E2BA-4CFB-8341-7277E3524A64}" type="datetimeFigureOut">
              <a:rPr lang="en-US" smtClean="0"/>
              <a:t>9/15/24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1011384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D858CEBC-E2BA-4CFB-8341-7277E3524A64}" type="datetimeFigureOut">
              <a:rPr lang="en-US" smtClean="0"/>
              <a:t>9/15/24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499323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8CEBC-E2BA-4CFB-8341-7277E3524A64}" type="datetimeFigureOut">
              <a:rPr lang="en-US" smtClean="0"/>
              <a:t>9/15/24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105185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8CEBC-E2BA-4CFB-8341-7277E3524A64}" type="datetimeFigureOut">
              <a:rPr lang="en-US" smtClean="0"/>
              <a:t>9/15/24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927983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8CEBC-E2BA-4CFB-8341-7277E3524A64}" type="datetimeFigureOut">
              <a:rPr lang="en-US" smtClean="0"/>
              <a:t>9/15/24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2870209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858CEBC-E2BA-4CFB-8341-7277E3524A64}" type="datetimeFigureOut">
              <a:rPr lang="en-US" smtClean="0"/>
              <a:t>9/15/24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4220115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4166518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58CEBC-E2BA-4CFB-8341-7277E3524A64}" type="datetimeFigureOut">
              <a:rPr lang="en-US" smtClean="0"/>
              <a:t>9/15/24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286049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858CEBC-E2BA-4CFB-8341-7277E3524A64}" type="datetimeFigureOut">
              <a:rPr lang="en-US" smtClean="0"/>
              <a:t>9/15/24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348254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D858CEBC-E2BA-4CFB-8341-7277E3524A64}" type="datetimeFigureOut">
              <a:rPr lang="en-US" smtClean="0"/>
              <a:t>9/15/24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2364915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1318156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858CEBC-E2BA-4CFB-8341-7277E3524A64}" type="datetimeFigureOut">
              <a:rPr lang="en-US" smtClean="0"/>
              <a:t>9/15/24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FDD0FC-03A5-4CBE-B438-DE74C39AE5A1}" type="slidenum">
              <a:rPr lang="en-US" smtClean="0"/>
              <a:t>‹#›</a:t>
            </a:fld>
            <a:endParaRPr lang="en-US"/>
          </a:p>
        </p:txBody>
      </p:sp>
    </p:spTree>
    <p:extLst>
      <p:ext uri="{BB962C8B-B14F-4D97-AF65-F5344CB8AC3E}">
        <p14:creationId xmlns:p14="http://schemas.microsoft.com/office/powerpoint/2010/main" val="1688995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a:ext>
            </a:extLst>
          </a:blip>
          <a:srcRect/>
          <a:stretch>
            <a:fillRect/>
          </a:stretch>
        </p:blipFill>
        <p:spPr bwMode="auto">
          <a:xfrm>
            <a:off x="0" y="0"/>
            <a:ext cx="12192003" cy="68580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D858CEBC-E2BA-4CFB-8341-7277E3524A64}" type="datetimeFigureOut">
              <a:rPr lang="en-US" smtClean="0"/>
              <a:t>9/15/24</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12FDD0FC-03A5-4CBE-B438-DE74C39AE5A1}" type="slidenum">
              <a:rPr lang="en-US" smtClean="0"/>
              <a:t>‹#›</a:t>
            </a:fld>
            <a:endParaRPr lang="en-US"/>
          </a:p>
        </p:txBody>
      </p:sp>
    </p:spTree>
    <p:extLst>
      <p:ext uri="{BB962C8B-B14F-4D97-AF65-F5344CB8AC3E}">
        <p14:creationId xmlns:p14="http://schemas.microsoft.com/office/powerpoint/2010/main" val="219943395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hq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229600" y="2477999"/>
            <a:ext cx="3788228" cy="2509213"/>
          </a:xfrm>
        </p:spPr>
        <p:txBody>
          <a:bodyPr>
            <a:normAutofit fontScale="90000"/>
          </a:bodyPr>
          <a:lstStyle/>
          <a:p>
            <a:r>
              <a:rPr lang="en-US" dirty="0">
                <a:solidFill>
                  <a:schemeClr val="accent1"/>
                </a:solidFill>
              </a:rPr>
              <a:t>Biodiversity and </a:t>
            </a:r>
            <a:br>
              <a:rPr lang="en-US" dirty="0">
                <a:solidFill>
                  <a:schemeClr val="accent1"/>
                </a:solidFill>
              </a:rPr>
            </a:br>
            <a:r>
              <a:rPr lang="en-US" dirty="0">
                <a:solidFill>
                  <a:schemeClr val="accent1"/>
                </a:solidFill>
              </a:rPr>
              <a:t>human impact</a:t>
            </a:r>
          </a:p>
        </p:txBody>
      </p:sp>
      <p:sp>
        <p:nvSpPr>
          <p:cNvPr id="3" name="Subtitle 2"/>
          <p:cNvSpPr>
            <a:spLocks noGrp="1"/>
          </p:cNvSpPr>
          <p:nvPr>
            <p:ph type="subTitle" idx="1"/>
          </p:nvPr>
        </p:nvSpPr>
        <p:spPr>
          <a:xfrm>
            <a:off x="8229600" y="5136503"/>
            <a:ext cx="3638939" cy="1371599"/>
          </a:xfrm>
        </p:spPr>
        <p:txBody>
          <a:bodyPr/>
          <a:lstStyle/>
          <a:p>
            <a:r>
              <a:rPr lang="en-US"/>
              <a:t>4</a:t>
            </a:r>
            <a:r>
              <a:rPr lang="en-US" baseline="30000"/>
              <a:t>th</a:t>
            </a:r>
            <a:r>
              <a:rPr lang="en-US"/>
              <a:t> grade</a:t>
            </a:r>
            <a:endParaRPr lang="en-US" dirty="0"/>
          </a:p>
          <a:p>
            <a:r>
              <a:rPr lang="en-US" dirty="0"/>
              <a:t>amazing earth</a:t>
            </a:r>
          </a:p>
        </p:txBody>
      </p:sp>
    </p:spTree>
    <p:extLst>
      <p:ext uri="{BB962C8B-B14F-4D97-AF65-F5344CB8AC3E}">
        <p14:creationId xmlns:p14="http://schemas.microsoft.com/office/powerpoint/2010/main" val="1150336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6324" y="180109"/>
            <a:ext cx="10364451" cy="1451429"/>
          </a:xfrm>
        </p:spPr>
        <p:txBody>
          <a:bodyPr/>
          <a:lstStyle/>
          <a:p>
            <a:r>
              <a:rPr lang="en-US" dirty="0"/>
              <a:t>How </a:t>
            </a:r>
            <a:r>
              <a:rPr lang="en-US" i="1" dirty="0"/>
              <a:t>do</a:t>
            </a:r>
            <a:r>
              <a:rPr lang="en-US" dirty="0"/>
              <a:t> you clean an oil spill?</a:t>
            </a:r>
          </a:p>
        </p:txBody>
      </p:sp>
      <p:sp>
        <p:nvSpPr>
          <p:cNvPr id="3" name="Content Placeholder 2"/>
          <p:cNvSpPr>
            <a:spLocks noGrp="1"/>
          </p:cNvSpPr>
          <p:nvPr>
            <p:ph sz="quarter" idx="13"/>
          </p:nvPr>
        </p:nvSpPr>
        <p:spPr>
          <a:xfrm>
            <a:off x="1186324" y="1451429"/>
            <a:ext cx="9781309" cy="4644825"/>
          </a:xfrm>
        </p:spPr>
        <p:txBody>
          <a:bodyPr>
            <a:noAutofit/>
          </a:bodyPr>
          <a:lstStyle/>
          <a:p>
            <a:r>
              <a:rPr lang="en-US" sz="2100" dirty="0"/>
              <a:t>Use a floating boom to keep the oil from spreading.</a:t>
            </a:r>
          </a:p>
          <a:p>
            <a:r>
              <a:rPr lang="en-US" sz="2100" dirty="0"/>
              <a:t>Scoop the oil up by “skimming” it off the top of water. </a:t>
            </a:r>
          </a:p>
          <a:p>
            <a:r>
              <a:rPr lang="en-US" sz="2100" dirty="0"/>
              <a:t>Use a “dispersant” to spread it out, so it is not concentrated in one area.</a:t>
            </a:r>
          </a:p>
          <a:p>
            <a:r>
              <a:rPr lang="en-US" sz="2100" dirty="0"/>
              <a:t>Wait for ocean organisms to eat the oil (Natural breakdown).</a:t>
            </a:r>
          </a:p>
          <a:p>
            <a:r>
              <a:rPr lang="en-US" sz="2100" dirty="0"/>
              <a:t>Spread little organisms (Biological agents) into the water to eat the oil.</a:t>
            </a:r>
          </a:p>
        </p:txBody>
      </p:sp>
      <p:pic>
        <p:nvPicPr>
          <p:cNvPr id="7170" name="Picture 2" descr="Image result for oil spill boom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9649" y="4248175"/>
            <a:ext cx="3948546" cy="2622081"/>
          </a:xfrm>
          <a:prstGeom prst="rect">
            <a:avLst/>
          </a:prstGeom>
          <a:noFill/>
          <a:extLst>
            <a:ext uri="{909E8E84-426E-40dd-AFC4-6F175D3DCCD1}">
              <a14:hiddenFill xmlns="" xmlns:a14="http://schemas.microsoft.com/office/drawing/2010/main">
                <a:solidFill>
                  <a:srgbClr val="FFFFFF"/>
                </a:solidFill>
              </a14:hiddenFill>
            </a:ext>
          </a:extLst>
        </p:spPr>
      </p:pic>
      <p:pic>
        <p:nvPicPr>
          <p:cNvPr id="7172" name="Picture 4" descr="Image result for oil spill dispersant"/>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75558" y="4240539"/>
            <a:ext cx="3985981" cy="2617461"/>
          </a:xfrm>
          <a:prstGeom prst="rect">
            <a:avLst/>
          </a:prstGeom>
          <a:noFill/>
          <a:extLst>
            <a:ext uri="{909E8E84-426E-40dd-AFC4-6F175D3DCCD1}">
              <a14:hiddenFill xmlns="" xmlns:a14="http://schemas.microsoft.com/office/drawing/2010/main">
                <a:solidFill>
                  <a:srgbClr val="FFFFFF"/>
                </a:solidFill>
              </a14:hiddenFill>
            </a:ext>
          </a:extLst>
        </p:spPr>
      </p:pic>
      <p:pic>
        <p:nvPicPr>
          <p:cNvPr id="7174" name="Picture 6" descr="Image result for oil spill bioremediation"/>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55556" y="4248175"/>
            <a:ext cx="3469980" cy="260520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88460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par>
                                <p:cTn id="8" presetID="9" presetClass="entr" presetSubtype="0" fill="hold" nodeType="withEffect">
                                  <p:stCondLst>
                                    <p:cond delay="0"/>
                                  </p:stCondLst>
                                  <p:childTnLst>
                                    <p:set>
                                      <p:cBhvr>
                                        <p:cTn id="9" dur="1" fill="hold">
                                          <p:stCondLst>
                                            <p:cond delay="0"/>
                                          </p:stCondLst>
                                        </p:cTn>
                                        <p:tgtEl>
                                          <p:spTgt spid="7172"/>
                                        </p:tgtEl>
                                        <p:attrNameLst>
                                          <p:attrName>style.visibility</p:attrName>
                                        </p:attrNameLst>
                                      </p:cBhvr>
                                      <p:to>
                                        <p:strVal val="visible"/>
                                      </p:to>
                                    </p:set>
                                    <p:animEffect transition="in" filter="dissolve">
                                      <p:cBhvr>
                                        <p:cTn id="10" dur="500"/>
                                        <p:tgtEl>
                                          <p:spTgt spid="717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ssolve">
                                      <p:cBhvr>
                                        <p:cTn id="13" dur="500"/>
                                        <p:tgtEl>
                                          <p:spTgt spid="3">
                                            <p:txEl>
                                              <p:pRg st="0" end="0"/>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ssolve">
                                      <p:cBhvr>
                                        <p:cTn id="16" dur="500"/>
                                        <p:tgtEl>
                                          <p:spTgt spid="3">
                                            <p:txEl>
                                              <p:pRg st="1" end="1"/>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7174"/>
                                        </p:tgtEl>
                                        <p:attrNameLst>
                                          <p:attrName>style.visibility</p:attrName>
                                        </p:attrNameLst>
                                      </p:cBhvr>
                                      <p:to>
                                        <p:strVal val="visible"/>
                                      </p:to>
                                    </p:set>
                                    <p:animEffect transition="in" filter="dissolve">
                                      <p:cBhvr>
                                        <p:cTn id="28"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183088"/>
            <a:ext cx="10364451" cy="1596177"/>
          </a:xfrm>
        </p:spPr>
        <p:txBody>
          <a:bodyPr/>
          <a:lstStyle/>
          <a:p>
            <a:r>
              <a:rPr lang="en-US" dirty="0"/>
              <a:t>Let’s try an experiment</a:t>
            </a:r>
          </a:p>
        </p:txBody>
      </p:sp>
      <p:sp>
        <p:nvSpPr>
          <p:cNvPr id="3" name="Content Placeholder 2"/>
          <p:cNvSpPr>
            <a:spLocks noGrp="1"/>
          </p:cNvSpPr>
          <p:nvPr>
            <p:ph sz="quarter" idx="13"/>
          </p:nvPr>
        </p:nvSpPr>
        <p:spPr>
          <a:xfrm>
            <a:off x="1120419" y="1653882"/>
            <a:ext cx="9950537" cy="5232075"/>
          </a:xfrm>
        </p:spPr>
        <p:txBody>
          <a:bodyPr>
            <a:normAutofit/>
          </a:bodyPr>
          <a:lstStyle/>
          <a:p>
            <a:pPr marL="0" indent="0">
              <a:buNone/>
            </a:pPr>
            <a:r>
              <a:rPr lang="en-US" sz="2400" i="1" dirty="0"/>
              <a:t>Pretend You are a group of environmental engineers who have been asked to clean up an oil spill.</a:t>
            </a:r>
          </a:p>
          <a:p>
            <a:pPr marL="0" indent="0">
              <a:buNone/>
            </a:pPr>
            <a:endParaRPr lang="en-US" sz="1000" i="1" dirty="0"/>
          </a:p>
          <a:p>
            <a:r>
              <a:rPr lang="en-US" sz="2400" dirty="0"/>
              <a:t>Together We will use different methods to contain and clean the spill.</a:t>
            </a:r>
          </a:p>
          <a:p>
            <a:endParaRPr lang="en-US" sz="400" dirty="0"/>
          </a:p>
          <a:p>
            <a:r>
              <a:rPr lang="en-US" sz="2400" dirty="0"/>
              <a:t>Each group of engineers have the same materials to </a:t>
            </a:r>
            <a:r>
              <a:rPr lang="en-US" sz="2400" dirty="0">
                <a:solidFill>
                  <a:srgbClr val="A50021"/>
                </a:solidFill>
              </a:rPr>
              <a:t>create an oil spill inside a boom </a:t>
            </a:r>
            <a:r>
              <a:rPr lang="en-US" sz="2400" dirty="0"/>
              <a:t>and attempt to remove oil by </a:t>
            </a:r>
            <a:r>
              <a:rPr lang="en-US" sz="2400" dirty="0">
                <a:solidFill>
                  <a:srgbClr val="A50021"/>
                </a:solidFill>
              </a:rPr>
              <a:t>skimming, absorbing, and dispersing.</a:t>
            </a:r>
          </a:p>
          <a:p>
            <a:endParaRPr lang="en-US" sz="400" dirty="0">
              <a:solidFill>
                <a:srgbClr val="A50021"/>
              </a:solidFill>
            </a:endParaRPr>
          </a:p>
        </p:txBody>
      </p:sp>
      <p:sp>
        <p:nvSpPr>
          <p:cNvPr id="4" name="TextBox 3">
            <a:extLst>
              <a:ext uri="{FF2B5EF4-FFF2-40B4-BE49-F238E27FC236}">
                <a16:creationId xmlns:a16="http://schemas.microsoft.com/office/drawing/2014/main" id="{2E218110-8F3D-0B40-840F-87EDF1A4DEFE}"/>
              </a:ext>
            </a:extLst>
          </p:cNvPr>
          <p:cNvSpPr txBox="1"/>
          <p:nvPr/>
        </p:nvSpPr>
        <p:spPr>
          <a:xfrm>
            <a:off x="5062232" y="5872276"/>
            <a:ext cx="2066912" cy="553998"/>
          </a:xfrm>
          <a:prstGeom prst="rect">
            <a:avLst/>
          </a:prstGeom>
          <a:noFill/>
        </p:spPr>
        <p:txBody>
          <a:bodyPr wrap="none" rtlCol="0">
            <a:spAutoFit/>
          </a:bodyPr>
          <a:lstStyle/>
          <a:p>
            <a:r>
              <a:rPr lang="en-US" sz="3000" dirty="0"/>
              <a:t>BUT FIRST…</a:t>
            </a:r>
          </a:p>
        </p:txBody>
      </p:sp>
    </p:spTree>
    <p:extLst>
      <p:ext uri="{BB962C8B-B14F-4D97-AF65-F5344CB8AC3E}">
        <p14:creationId xmlns:p14="http://schemas.microsoft.com/office/powerpoint/2010/main" val="26205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0"/>
            <a:ext cx="10364451" cy="1596177"/>
          </a:xfrm>
        </p:spPr>
        <p:txBody>
          <a:bodyPr/>
          <a:lstStyle/>
          <a:p>
            <a:r>
              <a:rPr lang="en-US" dirty="0"/>
              <a:t>What is a hypothesis?</a:t>
            </a:r>
          </a:p>
        </p:txBody>
      </p:sp>
      <p:sp>
        <p:nvSpPr>
          <p:cNvPr id="3" name="Content Placeholder 2"/>
          <p:cNvSpPr>
            <a:spLocks noGrp="1"/>
          </p:cNvSpPr>
          <p:nvPr>
            <p:ph sz="quarter" idx="13"/>
          </p:nvPr>
        </p:nvSpPr>
        <p:spPr>
          <a:xfrm>
            <a:off x="913774" y="1469571"/>
            <a:ext cx="10363826" cy="5094515"/>
          </a:xfrm>
        </p:spPr>
        <p:txBody>
          <a:bodyPr>
            <a:noAutofit/>
          </a:bodyPr>
          <a:lstStyle/>
          <a:p>
            <a:r>
              <a:rPr lang="en-US" sz="2400" dirty="0"/>
              <a:t>A hypothesis is an idea you can test.  </a:t>
            </a:r>
          </a:p>
          <a:p>
            <a:endParaRPr lang="en-US" sz="400" dirty="0"/>
          </a:p>
          <a:p>
            <a:r>
              <a:rPr lang="en-US" sz="2400" dirty="0"/>
              <a:t>Scientists make a hypothesis and then test it with an experiment.</a:t>
            </a:r>
          </a:p>
          <a:p>
            <a:pPr marL="0" indent="0">
              <a:buNone/>
            </a:pPr>
            <a:endParaRPr lang="en-US" sz="1400" dirty="0"/>
          </a:p>
          <a:p>
            <a:pPr marL="0" indent="0" algn="ctr">
              <a:buNone/>
            </a:pPr>
            <a:r>
              <a:rPr lang="en-US" sz="2600" dirty="0"/>
              <a:t>What is your hypothesis to the following question:</a:t>
            </a:r>
          </a:p>
          <a:p>
            <a:pPr marL="0" indent="0" algn="ctr">
              <a:buNone/>
            </a:pPr>
            <a:r>
              <a:rPr lang="en-US" sz="2400" dirty="0">
                <a:solidFill>
                  <a:srgbClr val="A50021"/>
                </a:solidFill>
              </a:rPr>
              <a:t>Will </a:t>
            </a:r>
            <a:r>
              <a:rPr lang="en-US" sz="2400" u="sng" dirty="0">
                <a:solidFill>
                  <a:srgbClr val="A50021"/>
                </a:solidFill>
              </a:rPr>
              <a:t>skimming</a:t>
            </a:r>
            <a:r>
              <a:rPr lang="en-US" sz="2400" dirty="0">
                <a:solidFill>
                  <a:srgbClr val="A50021"/>
                </a:solidFill>
              </a:rPr>
              <a:t>, </a:t>
            </a:r>
            <a:r>
              <a:rPr lang="en-US" sz="2400" u="sng" dirty="0">
                <a:solidFill>
                  <a:srgbClr val="A50021"/>
                </a:solidFill>
              </a:rPr>
              <a:t>absorbing</a:t>
            </a:r>
            <a:r>
              <a:rPr lang="en-US" sz="2400" dirty="0">
                <a:solidFill>
                  <a:srgbClr val="A50021"/>
                </a:solidFill>
              </a:rPr>
              <a:t>, or </a:t>
            </a:r>
            <a:r>
              <a:rPr lang="en-US" sz="2400" u="sng" dirty="0">
                <a:solidFill>
                  <a:srgbClr val="A50021"/>
                </a:solidFill>
              </a:rPr>
              <a:t>dispersing</a:t>
            </a:r>
            <a:r>
              <a:rPr lang="en-US" sz="2400" dirty="0">
                <a:solidFill>
                  <a:srgbClr val="A50021"/>
                </a:solidFill>
              </a:rPr>
              <a:t> </a:t>
            </a:r>
          </a:p>
          <a:p>
            <a:pPr marL="0" indent="0" algn="ctr">
              <a:buNone/>
            </a:pPr>
            <a:r>
              <a:rPr lang="en-US" sz="2400" dirty="0">
                <a:solidFill>
                  <a:srgbClr val="A50021"/>
                </a:solidFill>
              </a:rPr>
              <a:t>be the best method for clean up?</a:t>
            </a:r>
          </a:p>
          <a:p>
            <a:pPr marL="0" indent="0" algn="ctr">
              <a:buNone/>
            </a:pPr>
            <a:endParaRPr lang="en-US" sz="400" dirty="0">
              <a:solidFill>
                <a:srgbClr val="A50021"/>
              </a:solidFill>
            </a:endParaRPr>
          </a:p>
          <a:p>
            <a:pPr marL="0" indent="0" algn="ctr">
              <a:buNone/>
            </a:pPr>
            <a:r>
              <a:rPr lang="en-US" sz="2400" dirty="0"/>
              <a:t>Raise your hand when I say the one you predict will work the best.</a:t>
            </a:r>
          </a:p>
          <a:p>
            <a:pPr marL="0" indent="0" algn="ctr">
              <a:buNone/>
            </a:pPr>
            <a:r>
              <a:rPr lang="en-US" sz="2400" dirty="0"/>
              <a:t>One last thing, Before going back to your seats…</a:t>
            </a:r>
          </a:p>
        </p:txBody>
      </p:sp>
      <p:pic>
        <p:nvPicPr>
          <p:cNvPr id="4" name="Picture 3">
            <a:extLst>
              <a:ext uri="{FF2B5EF4-FFF2-40B4-BE49-F238E27FC236}">
                <a16:creationId xmlns:a16="http://schemas.microsoft.com/office/drawing/2014/main" id="{D2E63FD1-047A-B645-B8DC-3942C3D1876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776014" y="100435"/>
            <a:ext cx="2192052" cy="2192052"/>
          </a:xfrm>
          <a:prstGeom prst="rect">
            <a:avLst/>
          </a:prstGeom>
        </p:spPr>
      </p:pic>
    </p:spTree>
    <p:extLst>
      <p:ext uri="{BB962C8B-B14F-4D97-AF65-F5344CB8AC3E}">
        <p14:creationId xmlns:p14="http://schemas.microsoft.com/office/powerpoint/2010/main" val="111098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dissolve">
                                      <p:cBhvr>
                                        <p:cTn id="18" dur="500"/>
                                        <p:tgtEl>
                                          <p:spTgt spid="3">
                                            <p:txEl>
                                              <p:pRg st="5" end="5"/>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dissolve">
                                      <p:cBhvr>
                                        <p:cTn id="21" dur="500"/>
                                        <p:tgtEl>
                                          <p:spTgt spid="3">
                                            <p:txEl>
                                              <p:pRg st="6" end="6"/>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dissolve">
                                      <p:cBhvr>
                                        <p:cTn id="24" dur="500"/>
                                        <p:tgtEl>
                                          <p:spTgt spid="3">
                                            <p:txEl>
                                              <p:pRg st="8" end="8"/>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D36EE-6327-1941-AEF6-BD00F83D0677}"/>
              </a:ext>
            </a:extLst>
          </p:cNvPr>
          <p:cNvSpPr>
            <a:spLocks noGrp="1"/>
          </p:cNvSpPr>
          <p:nvPr>
            <p:ph type="title"/>
          </p:nvPr>
        </p:nvSpPr>
        <p:spPr>
          <a:xfrm>
            <a:off x="913775" y="270723"/>
            <a:ext cx="10364451" cy="1596177"/>
          </a:xfrm>
        </p:spPr>
        <p:txBody>
          <a:bodyPr/>
          <a:lstStyle/>
          <a:p>
            <a:r>
              <a:rPr lang="en-US" dirty="0"/>
              <a:t>Instructions &amp; materials</a:t>
            </a:r>
          </a:p>
        </p:txBody>
      </p:sp>
      <p:sp>
        <p:nvSpPr>
          <p:cNvPr id="3" name="Content Placeholder 2">
            <a:extLst>
              <a:ext uri="{FF2B5EF4-FFF2-40B4-BE49-F238E27FC236}">
                <a16:creationId xmlns:a16="http://schemas.microsoft.com/office/drawing/2014/main" id="{BCCE2E85-6FB5-474C-B6E4-F6675C36A36E}"/>
              </a:ext>
            </a:extLst>
          </p:cNvPr>
          <p:cNvSpPr>
            <a:spLocks noGrp="1"/>
          </p:cNvSpPr>
          <p:nvPr>
            <p:ph sz="quarter" idx="13"/>
          </p:nvPr>
        </p:nvSpPr>
        <p:spPr>
          <a:xfrm>
            <a:off x="4718332" y="1866900"/>
            <a:ext cx="7278503" cy="3424107"/>
          </a:xfrm>
        </p:spPr>
        <p:txBody>
          <a:bodyPr>
            <a:noAutofit/>
          </a:bodyPr>
          <a:lstStyle/>
          <a:p>
            <a:r>
              <a:rPr lang="en-US" sz="2400" dirty="0"/>
              <a:t>I am the lead environmental engineer.</a:t>
            </a:r>
          </a:p>
          <a:p>
            <a:endParaRPr lang="en-US" sz="400" dirty="0"/>
          </a:p>
          <a:p>
            <a:r>
              <a:rPr lang="en-US" sz="2400" dirty="0"/>
              <a:t>The </a:t>
            </a:r>
            <a:r>
              <a:rPr lang="en-US" sz="2400" u="sng" dirty="0"/>
              <a:t>whole class</a:t>
            </a:r>
            <a:r>
              <a:rPr lang="en-US" sz="2400" dirty="0"/>
              <a:t> does each step </a:t>
            </a:r>
            <a:r>
              <a:rPr lang="en-US" sz="2400" u="sng" dirty="0"/>
              <a:t>together</a:t>
            </a:r>
            <a:r>
              <a:rPr lang="en-US" sz="2400" dirty="0"/>
              <a:t> as I explain what to do.</a:t>
            </a:r>
          </a:p>
          <a:p>
            <a:endParaRPr lang="en-US" sz="400" dirty="0"/>
          </a:p>
          <a:p>
            <a:r>
              <a:rPr lang="en-US" sz="2400" dirty="0"/>
              <a:t>Everyone gets a turns to try all the methods.</a:t>
            </a:r>
          </a:p>
          <a:p>
            <a:endParaRPr lang="en-US" sz="400" dirty="0"/>
          </a:p>
          <a:p>
            <a:r>
              <a:rPr lang="en-US" sz="2400" dirty="0"/>
              <a:t>Please don’t touch the items at your table until I say.</a:t>
            </a:r>
          </a:p>
          <a:p>
            <a:endParaRPr lang="en-US" sz="400" dirty="0"/>
          </a:p>
          <a:p>
            <a:r>
              <a:rPr lang="en-US" sz="2400" dirty="0"/>
              <a:t>Now let’s Go back to your seats. </a:t>
            </a:r>
          </a:p>
        </p:txBody>
      </p:sp>
      <p:pic>
        <p:nvPicPr>
          <p:cNvPr id="4" name="Picture 3">
            <a:extLst>
              <a:ext uri="{FF2B5EF4-FFF2-40B4-BE49-F238E27FC236}">
                <a16:creationId xmlns:a16="http://schemas.microsoft.com/office/drawing/2014/main" id="{2AA30704-09D5-1948-AF71-016A58449AC0}"/>
              </a:ext>
            </a:extLst>
          </p:cNvPr>
          <p:cNvPicPr>
            <a:picLocks noChangeAspect="1"/>
          </p:cNvPicPr>
          <p:nvPr/>
        </p:nvPicPr>
        <p:blipFill>
          <a:blip r:embed="rId3"/>
          <a:stretch>
            <a:fillRect/>
          </a:stretch>
        </p:blipFill>
        <p:spPr>
          <a:xfrm>
            <a:off x="120904" y="2350390"/>
            <a:ext cx="4324436" cy="2940617"/>
          </a:xfrm>
          <a:prstGeom prst="rect">
            <a:avLst/>
          </a:prstGeom>
        </p:spPr>
      </p:pic>
    </p:spTree>
    <p:extLst>
      <p:ext uri="{BB962C8B-B14F-4D97-AF65-F5344CB8AC3E}">
        <p14:creationId xmlns:p14="http://schemas.microsoft.com/office/powerpoint/2010/main" val="4080649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386721"/>
            <a:ext cx="8155579" cy="1596177"/>
          </a:xfrm>
        </p:spPr>
        <p:txBody>
          <a:bodyPr/>
          <a:lstStyle/>
          <a:p>
            <a:r>
              <a:rPr lang="en-US" dirty="0"/>
              <a:t>CREATE your oil spill </a:t>
            </a:r>
            <a:r>
              <a:rPr lang="en-US" u="sng" dirty="0"/>
              <a:t>inside</a:t>
            </a:r>
            <a:r>
              <a:rPr lang="en-US" dirty="0"/>
              <a:t> the boom</a:t>
            </a:r>
          </a:p>
        </p:txBody>
      </p:sp>
      <p:sp>
        <p:nvSpPr>
          <p:cNvPr id="3" name="Content Placeholder 2"/>
          <p:cNvSpPr>
            <a:spLocks noGrp="1"/>
          </p:cNvSpPr>
          <p:nvPr>
            <p:ph sz="quarter" idx="13"/>
          </p:nvPr>
        </p:nvSpPr>
        <p:spPr>
          <a:xfrm>
            <a:off x="1088119" y="2115225"/>
            <a:ext cx="7327461" cy="5592912"/>
          </a:xfrm>
        </p:spPr>
        <p:txBody>
          <a:bodyPr>
            <a:normAutofit/>
          </a:bodyPr>
          <a:lstStyle/>
          <a:p>
            <a:pPr marL="457200" indent="-457200">
              <a:buFont typeface="+mj-lt"/>
              <a:buAutoNum type="arabicPeriod"/>
            </a:pPr>
            <a:endParaRPr lang="en-US" sz="400" dirty="0"/>
          </a:p>
          <a:p>
            <a:pPr marL="457200" indent="-457200">
              <a:buFont typeface="+mj-lt"/>
              <a:buAutoNum type="arabicPeriod"/>
            </a:pPr>
            <a:r>
              <a:rPr lang="en-US" sz="2400" dirty="0"/>
              <a:t>Make sure your boom lies flat on the table (no raised corners).  </a:t>
            </a:r>
          </a:p>
          <a:p>
            <a:pPr marL="457200" indent="-457200">
              <a:buFont typeface="+mj-lt"/>
              <a:buAutoNum type="arabicPeriod"/>
            </a:pPr>
            <a:endParaRPr lang="en-US" sz="1200" dirty="0"/>
          </a:p>
          <a:p>
            <a:pPr marL="457200" indent="-457200">
              <a:buFont typeface="+mj-lt"/>
              <a:buAutoNum type="arabicPeriod"/>
            </a:pPr>
            <a:r>
              <a:rPr lang="en-US" sz="2400" dirty="0"/>
              <a:t>Put your boom in the ocean.</a:t>
            </a:r>
            <a:endParaRPr lang="en-US" dirty="0"/>
          </a:p>
          <a:p>
            <a:pPr marL="457200" lvl="1" indent="0">
              <a:buNone/>
            </a:pPr>
            <a:endParaRPr lang="en-US" sz="1200" dirty="0"/>
          </a:p>
          <a:p>
            <a:pPr marL="457200" indent="-457200">
              <a:buFont typeface="+mj-lt"/>
              <a:buAutoNum type="arabicPeriod"/>
            </a:pPr>
            <a:r>
              <a:rPr lang="en-US" sz="2400" dirty="0"/>
              <a:t>slowly pour all of the “oil spill” mixture </a:t>
            </a:r>
            <a:r>
              <a:rPr lang="en-US" sz="2400" u="sng" dirty="0"/>
              <a:t>inside the boom</a:t>
            </a:r>
            <a:r>
              <a:rPr lang="en-US" sz="2400" dirty="0"/>
              <a:t>.</a:t>
            </a:r>
            <a:endParaRPr lang="en-US" sz="2200" dirty="0"/>
          </a:p>
          <a:p>
            <a:pPr marL="0" indent="0">
              <a:buNone/>
            </a:pPr>
            <a:endParaRPr lang="en-US" sz="400" dirty="0"/>
          </a:p>
        </p:txBody>
      </p:sp>
      <p:grpSp>
        <p:nvGrpSpPr>
          <p:cNvPr id="22" name="Group 21">
            <a:extLst>
              <a:ext uri="{FF2B5EF4-FFF2-40B4-BE49-F238E27FC236}">
                <a16:creationId xmlns:a16="http://schemas.microsoft.com/office/drawing/2014/main" id="{D76B2608-5ECD-2A4B-8C00-8A5E7B7939C3}"/>
              </a:ext>
            </a:extLst>
          </p:cNvPr>
          <p:cNvGrpSpPr/>
          <p:nvPr/>
        </p:nvGrpSpPr>
        <p:grpSpPr>
          <a:xfrm>
            <a:off x="8803037" y="2115224"/>
            <a:ext cx="2825234" cy="3599467"/>
            <a:chOff x="9273541" y="3715978"/>
            <a:chExt cx="2340588" cy="2982008"/>
          </a:xfrm>
        </p:grpSpPr>
        <p:pic>
          <p:nvPicPr>
            <p:cNvPr id="4" name="Picture 3" descr="C:\Users\RBlosser\AppData\Local\Temp\1\wzb025\IMG_20171012_180131.jpg">
              <a:extLst>
                <a:ext uri="{FF2B5EF4-FFF2-40B4-BE49-F238E27FC236}">
                  <a16:creationId xmlns:a16="http://schemas.microsoft.com/office/drawing/2014/main" id="{A5DED973-D257-B34F-861D-D7FB84A309E2}"/>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9273541" y="3715978"/>
              <a:ext cx="2340588" cy="2982008"/>
            </a:xfrm>
            <a:prstGeom prst="rect">
              <a:avLst/>
            </a:prstGeom>
            <a:noFill/>
            <a:ln>
              <a:noFill/>
            </a:ln>
          </p:spPr>
        </p:pic>
        <p:cxnSp>
          <p:nvCxnSpPr>
            <p:cNvPr id="7" name="Straight Connector 6">
              <a:extLst>
                <a:ext uri="{FF2B5EF4-FFF2-40B4-BE49-F238E27FC236}">
                  <a16:creationId xmlns:a16="http://schemas.microsoft.com/office/drawing/2014/main" id="{13828F35-6125-FB4A-AC44-CC9E28A3296D}"/>
                </a:ext>
              </a:extLst>
            </p:cNvPr>
            <p:cNvCxnSpPr>
              <a:cxnSpLocks/>
            </p:cNvCxnSpPr>
            <p:nvPr/>
          </p:nvCxnSpPr>
          <p:spPr>
            <a:xfrm flipH="1">
              <a:off x="9572017" y="4182894"/>
              <a:ext cx="564206" cy="175098"/>
            </a:xfrm>
            <a:prstGeom prst="line">
              <a:avLst/>
            </a:prstGeom>
            <a:ln w="539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7BEE95E-F344-0C4F-99BE-5602402ED12E}"/>
                </a:ext>
              </a:extLst>
            </p:cNvPr>
            <p:cNvCxnSpPr/>
            <p:nvPr/>
          </p:nvCxnSpPr>
          <p:spPr>
            <a:xfrm>
              <a:off x="9572016" y="4357992"/>
              <a:ext cx="0" cy="1712068"/>
            </a:xfrm>
            <a:prstGeom prst="line">
              <a:avLst/>
            </a:prstGeom>
            <a:ln w="50800">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56788DB-3A5F-B14D-9F10-EBA28917DDAD}"/>
                </a:ext>
              </a:extLst>
            </p:cNvPr>
            <p:cNvCxnSpPr>
              <a:cxnSpLocks/>
            </p:cNvCxnSpPr>
            <p:nvPr/>
          </p:nvCxnSpPr>
          <p:spPr>
            <a:xfrm flipV="1">
              <a:off x="9572017" y="5914417"/>
              <a:ext cx="1952952" cy="155643"/>
            </a:xfrm>
            <a:prstGeom prst="line">
              <a:avLst/>
            </a:prstGeom>
            <a:ln w="50800">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E831E12-A88D-4B42-AD75-D9EECDE10DFC}"/>
                </a:ext>
              </a:extLst>
            </p:cNvPr>
            <p:cNvCxnSpPr>
              <a:cxnSpLocks/>
            </p:cNvCxnSpPr>
            <p:nvPr/>
          </p:nvCxnSpPr>
          <p:spPr>
            <a:xfrm flipH="1" flipV="1">
              <a:off x="11284085" y="5214026"/>
              <a:ext cx="248514" cy="700391"/>
            </a:xfrm>
            <a:prstGeom prst="line">
              <a:avLst/>
            </a:prstGeom>
            <a:ln w="38100">
              <a:solidFill>
                <a:srgbClr val="FF93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3849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dissolv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830E-1E3C-7548-B8B8-B13D0335347E}"/>
              </a:ext>
            </a:extLst>
          </p:cNvPr>
          <p:cNvSpPr>
            <a:spLocks noGrp="1"/>
          </p:cNvSpPr>
          <p:nvPr>
            <p:ph type="title"/>
          </p:nvPr>
        </p:nvSpPr>
        <p:spPr/>
        <p:txBody>
          <a:bodyPr/>
          <a:lstStyle/>
          <a:p>
            <a:r>
              <a:rPr lang="en-US" dirty="0"/>
              <a:t>Observations</a:t>
            </a:r>
          </a:p>
        </p:txBody>
      </p:sp>
      <p:sp>
        <p:nvSpPr>
          <p:cNvPr id="3" name="Content Placeholder 2">
            <a:extLst>
              <a:ext uri="{FF2B5EF4-FFF2-40B4-BE49-F238E27FC236}">
                <a16:creationId xmlns:a16="http://schemas.microsoft.com/office/drawing/2014/main" id="{FD1385E0-D1A5-5F44-9F59-0662E6510800}"/>
              </a:ext>
            </a:extLst>
          </p:cNvPr>
          <p:cNvSpPr>
            <a:spLocks noGrp="1"/>
          </p:cNvSpPr>
          <p:nvPr>
            <p:ph sz="quarter" idx="13"/>
          </p:nvPr>
        </p:nvSpPr>
        <p:spPr/>
        <p:txBody>
          <a:bodyPr>
            <a:normAutofit/>
          </a:bodyPr>
          <a:lstStyle/>
          <a:p>
            <a:r>
              <a:rPr lang="en-US" sz="2400" dirty="0"/>
              <a:t>Does the oil sink or float? </a:t>
            </a:r>
          </a:p>
          <a:p>
            <a:pPr marL="0" indent="0">
              <a:buNone/>
            </a:pPr>
            <a:endParaRPr lang="en-US" sz="1200" dirty="0"/>
          </a:p>
          <a:p>
            <a:r>
              <a:rPr lang="en-US" sz="2400" dirty="0"/>
              <a:t>Does the oil stay together or separate and spread?</a:t>
            </a:r>
          </a:p>
          <a:p>
            <a:endParaRPr lang="en-US" sz="1200" dirty="0"/>
          </a:p>
          <a:p>
            <a:r>
              <a:rPr lang="en-US" sz="2400" dirty="0"/>
              <a:t>How well is the boom working?</a:t>
            </a:r>
          </a:p>
        </p:txBody>
      </p:sp>
      <p:pic>
        <p:nvPicPr>
          <p:cNvPr id="4" name="Picture 3">
            <a:extLst>
              <a:ext uri="{FF2B5EF4-FFF2-40B4-BE49-F238E27FC236}">
                <a16:creationId xmlns:a16="http://schemas.microsoft.com/office/drawing/2014/main" id="{B02EF697-6E16-2A4A-82CD-0F2A58026212}"/>
              </a:ext>
            </a:extLst>
          </p:cNvPr>
          <p:cNvPicPr>
            <a:picLocks noChangeAspect="1"/>
          </p:cNvPicPr>
          <p:nvPr/>
        </p:nvPicPr>
        <p:blipFill>
          <a:blip r:embed="rId3"/>
          <a:stretch>
            <a:fillRect/>
          </a:stretch>
        </p:blipFill>
        <p:spPr>
          <a:xfrm>
            <a:off x="7845294" y="3967566"/>
            <a:ext cx="4335652" cy="2890434"/>
          </a:xfrm>
          <a:prstGeom prst="rect">
            <a:avLst/>
          </a:prstGeom>
        </p:spPr>
      </p:pic>
    </p:spTree>
    <p:extLst>
      <p:ext uri="{BB962C8B-B14F-4D97-AF65-F5344CB8AC3E}">
        <p14:creationId xmlns:p14="http://schemas.microsoft.com/office/powerpoint/2010/main" val="448239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69487" y="422992"/>
            <a:ext cx="10364451" cy="1596177"/>
          </a:xfrm>
        </p:spPr>
        <p:txBody>
          <a:bodyPr/>
          <a:lstStyle/>
          <a:p>
            <a:r>
              <a:rPr lang="en-US" dirty="0">
                <a:solidFill>
                  <a:srgbClr val="A50021"/>
                </a:solidFill>
              </a:rPr>
              <a:t>Skim</a:t>
            </a:r>
            <a:br>
              <a:rPr lang="en-US" dirty="0"/>
            </a:br>
            <a:r>
              <a:rPr lang="en-US" dirty="0"/>
              <a:t>Clean up method one</a:t>
            </a:r>
          </a:p>
        </p:txBody>
      </p:sp>
      <p:sp>
        <p:nvSpPr>
          <p:cNvPr id="3" name="Content Placeholder 2"/>
          <p:cNvSpPr>
            <a:spLocks noGrp="1"/>
          </p:cNvSpPr>
          <p:nvPr>
            <p:ph sz="quarter" idx="13"/>
          </p:nvPr>
        </p:nvSpPr>
        <p:spPr>
          <a:xfrm>
            <a:off x="1284514" y="2456480"/>
            <a:ext cx="5210510" cy="5592912"/>
          </a:xfrm>
        </p:spPr>
        <p:txBody>
          <a:bodyPr>
            <a:normAutofit/>
          </a:bodyPr>
          <a:lstStyle/>
          <a:p>
            <a:r>
              <a:rPr lang="en-US" sz="2400" dirty="0"/>
              <a:t>Take turns Using the plastic spoons.</a:t>
            </a:r>
          </a:p>
          <a:p>
            <a:endParaRPr lang="en-US" sz="400" dirty="0"/>
          </a:p>
          <a:p>
            <a:r>
              <a:rPr lang="en-US" sz="2400" dirty="0"/>
              <a:t>skim oil </a:t>
            </a:r>
            <a:r>
              <a:rPr lang="en-US" sz="2400" u="sng" dirty="0"/>
              <a:t>from the surface</a:t>
            </a:r>
            <a:r>
              <a:rPr lang="en-US" sz="2400" dirty="0"/>
              <a:t>.  </a:t>
            </a:r>
          </a:p>
          <a:p>
            <a:endParaRPr lang="en-US" sz="400" dirty="0"/>
          </a:p>
          <a:p>
            <a:r>
              <a:rPr lang="en-US" sz="2400" dirty="0"/>
              <a:t>Avoid skimming water.</a:t>
            </a:r>
          </a:p>
          <a:p>
            <a:endParaRPr lang="en-US" sz="400" dirty="0"/>
          </a:p>
          <a:p>
            <a:r>
              <a:rPr lang="en-US" sz="2400" dirty="0"/>
              <a:t>Put oil back in the “oil spill” cup.</a:t>
            </a:r>
          </a:p>
        </p:txBody>
      </p:sp>
      <p:grpSp>
        <p:nvGrpSpPr>
          <p:cNvPr id="17" name="Group 16">
            <a:extLst>
              <a:ext uri="{FF2B5EF4-FFF2-40B4-BE49-F238E27FC236}">
                <a16:creationId xmlns:a16="http://schemas.microsoft.com/office/drawing/2014/main" id="{A5004E5D-B34D-0745-A5FF-EB8A566B6C8A}"/>
              </a:ext>
            </a:extLst>
          </p:cNvPr>
          <p:cNvGrpSpPr/>
          <p:nvPr/>
        </p:nvGrpSpPr>
        <p:grpSpPr>
          <a:xfrm>
            <a:off x="6999225" y="2250812"/>
            <a:ext cx="3657599" cy="3776764"/>
            <a:chOff x="6456784" y="2250812"/>
            <a:chExt cx="3657599" cy="3776764"/>
          </a:xfrm>
        </p:grpSpPr>
        <p:pic>
          <p:nvPicPr>
            <p:cNvPr id="4" name="Picture 3" descr="C:\Users\RBlosser\AppData\Local\Temp\1\wzb2a4\IMG_20171012_180202.jpg">
              <a:extLst>
                <a:ext uri="{FF2B5EF4-FFF2-40B4-BE49-F238E27FC236}">
                  <a16:creationId xmlns:a16="http://schemas.microsoft.com/office/drawing/2014/main" id="{46E429F1-E037-3E41-803A-98F7EF689A7B}"/>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6456784" y="2250812"/>
              <a:ext cx="3657599" cy="3776764"/>
            </a:xfrm>
            <a:prstGeom prst="rect">
              <a:avLst/>
            </a:prstGeom>
            <a:noFill/>
            <a:ln>
              <a:noFill/>
            </a:ln>
            <a:extLst>
              <a:ext uri="{53640926-AAD7-44D8-BBD7-CCE9431645EC}">
                <a14:shadowObscured xmlns:a14="http://schemas.microsoft.com/office/drawing/2010/main"/>
              </a:ext>
            </a:extLst>
          </p:spPr>
        </p:pic>
        <p:cxnSp>
          <p:nvCxnSpPr>
            <p:cNvPr id="6" name="Straight Connector 5">
              <a:extLst>
                <a:ext uri="{FF2B5EF4-FFF2-40B4-BE49-F238E27FC236}">
                  <a16:creationId xmlns:a16="http://schemas.microsoft.com/office/drawing/2014/main" id="{3B250B10-0919-BD49-A72E-3B76DE15A3CC}"/>
                </a:ext>
              </a:extLst>
            </p:cNvPr>
            <p:cNvCxnSpPr>
              <a:cxnSpLocks/>
            </p:cNvCxnSpPr>
            <p:nvPr/>
          </p:nvCxnSpPr>
          <p:spPr>
            <a:xfrm>
              <a:off x="6887183" y="5155660"/>
              <a:ext cx="175098" cy="719846"/>
            </a:xfrm>
            <a:prstGeom prst="line">
              <a:avLst/>
            </a:prstGeom>
            <a:ln w="412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2C4E762-AD2A-3848-A033-9E227677F892}"/>
                </a:ext>
              </a:extLst>
            </p:cNvPr>
            <p:cNvCxnSpPr>
              <a:cxnSpLocks/>
            </p:cNvCxnSpPr>
            <p:nvPr/>
          </p:nvCxnSpPr>
          <p:spPr>
            <a:xfrm flipV="1">
              <a:off x="7062281" y="5252936"/>
              <a:ext cx="2120630" cy="622570"/>
            </a:xfrm>
            <a:prstGeom prst="line">
              <a:avLst/>
            </a:prstGeom>
            <a:ln w="539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3041631-AE35-6549-9667-321A416366D2}"/>
                </a:ext>
              </a:extLst>
            </p:cNvPr>
            <p:cNvCxnSpPr/>
            <p:nvPr/>
          </p:nvCxnSpPr>
          <p:spPr>
            <a:xfrm flipH="1" flipV="1">
              <a:off x="8929991" y="3754877"/>
              <a:ext cx="252920" cy="1498059"/>
            </a:xfrm>
            <a:prstGeom prst="line">
              <a:avLst/>
            </a:prstGeom>
            <a:ln w="539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5BDD02D-9F1C-634E-A857-5B5E15ADCE9A}"/>
                </a:ext>
              </a:extLst>
            </p:cNvPr>
            <p:cNvCxnSpPr/>
            <p:nvPr/>
          </p:nvCxnSpPr>
          <p:spPr>
            <a:xfrm flipH="1">
              <a:off x="8735438" y="3754877"/>
              <a:ext cx="194553" cy="0"/>
            </a:xfrm>
            <a:prstGeom prst="line">
              <a:avLst/>
            </a:prstGeom>
            <a:ln w="60325">
              <a:solidFill>
                <a:srgbClr val="FF93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621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460315"/>
            <a:ext cx="10364451" cy="1596177"/>
          </a:xfrm>
        </p:spPr>
        <p:txBody>
          <a:bodyPr/>
          <a:lstStyle/>
          <a:p>
            <a:r>
              <a:rPr lang="en-US" dirty="0">
                <a:solidFill>
                  <a:srgbClr val="A50021"/>
                </a:solidFill>
              </a:rPr>
              <a:t>absorb</a:t>
            </a:r>
            <a:br>
              <a:rPr lang="en-US" dirty="0"/>
            </a:br>
            <a:r>
              <a:rPr lang="en-US" dirty="0"/>
              <a:t>Clean up method two</a:t>
            </a:r>
          </a:p>
        </p:txBody>
      </p:sp>
      <p:sp>
        <p:nvSpPr>
          <p:cNvPr id="3" name="Content Placeholder 2"/>
          <p:cNvSpPr>
            <a:spLocks noGrp="1"/>
          </p:cNvSpPr>
          <p:nvPr>
            <p:ph sz="quarter" idx="13"/>
          </p:nvPr>
        </p:nvSpPr>
        <p:spPr>
          <a:xfrm>
            <a:off x="1003803" y="2056492"/>
            <a:ext cx="6219144" cy="5592912"/>
          </a:xfrm>
        </p:spPr>
        <p:txBody>
          <a:bodyPr>
            <a:normAutofit/>
          </a:bodyPr>
          <a:lstStyle/>
          <a:p>
            <a:r>
              <a:rPr lang="en-US" sz="2400" dirty="0"/>
              <a:t>Use one cotton ball at a time to absorb the oil.  Avoid absorbing water. </a:t>
            </a:r>
          </a:p>
          <a:p>
            <a:endParaRPr lang="en-US" sz="400" dirty="0"/>
          </a:p>
          <a:p>
            <a:r>
              <a:rPr lang="en-US" sz="2400" dirty="0"/>
              <a:t>squeeze the oil into the cup.</a:t>
            </a:r>
          </a:p>
          <a:p>
            <a:pPr marL="0" indent="0">
              <a:buNone/>
            </a:pPr>
            <a:endParaRPr lang="en-US" sz="400" dirty="0"/>
          </a:p>
          <a:p>
            <a:r>
              <a:rPr lang="en-US" sz="2400" dirty="0"/>
              <a:t>Leave used cotton balls on the table.</a:t>
            </a:r>
          </a:p>
          <a:p>
            <a:endParaRPr lang="en-US" sz="1200" dirty="0"/>
          </a:p>
          <a:p>
            <a:r>
              <a:rPr lang="en-US" sz="2400" dirty="0"/>
              <a:t>observations</a:t>
            </a:r>
          </a:p>
          <a:p>
            <a:pPr lvl="1"/>
            <a:r>
              <a:rPr lang="en-US" sz="2200" dirty="0"/>
              <a:t>What do you notice about your oil spill cup?  </a:t>
            </a:r>
          </a:p>
          <a:p>
            <a:pPr lvl="1"/>
            <a:r>
              <a:rPr lang="en-US" sz="2200" dirty="0"/>
              <a:t>Do you have more oil or water?</a:t>
            </a:r>
          </a:p>
        </p:txBody>
      </p:sp>
      <p:grpSp>
        <p:nvGrpSpPr>
          <p:cNvPr id="7" name="Group 6">
            <a:extLst>
              <a:ext uri="{FF2B5EF4-FFF2-40B4-BE49-F238E27FC236}">
                <a16:creationId xmlns:a16="http://schemas.microsoft.com/office/drawing/2014/main" id="{F66BA15E-0B59-A142-9235-44365065823A}"/>
              </a:ext>
            </a:extLst>
          </p:cNvPr>
          <p:cNvGrpSpPr/>
          <p:nvPr/>
        </p:nvGrpSpPr>
        <p:grpSpPr>
          <a:xfrm>
            <a:off x="7626485" y="2350293"/>
            <a:ext cx="4189043" cy="3445915"/>
            <a:chOff x="7626485" y="2350293"/>
            <a:chExt cx="4189043" cy="3445915"/>
          </a:xfrm>
        </p:grpSpPr>
        <p:pic>
          <p:nvPicPr>
            <p:cNvPr id="5" name="Picture 4" descr="C:\Users\RBlosser\AppData\Local\Temp\1\wzb543\IMG_20171012_180523.jpg">
              <a:extLst>
                <a:ext uri="{FF2B5EF4-FFF2-40B4-BE49-F238E27FC236}">
                  <a16:creationId xmlns:a16="http://schemas.microsoft.com/office/drawing/2014/main" id="{26C2177E-57A6-EC40-9518-4F25BE4B97F3}"/>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7626485" y="2350293"/>
              <a:ext cx="4189043" cy="3434688"/>
            </a:xfrm>
            <a:prstGeom prst="rect">
              <a:avLst/>
            </a:prstGeom>
            <a:noFill/>
            <a:ln>
              <a:noFill/>
            </a:ln>
            <a:extLst>
              <a:ext uri="{53640926-AAD7-44D8-BBD7-CCE9431645EC}">
                <a14:shadowObscured xmlns:a14="http://schemas.microsoft.com/office/drawing/2010/main"/>
              </a:ext>
            </a:extLst>
          </p:spPr>
        </p:pic>
        <p:cxnSp>
          <p:nvCxnSpPr>
            <p:cNvPr id="6" name="Straight Connector 5">
              <a:extLst>
                <a:ext uri="{FF2B5EF4-FFF2-40B4-BE49-F238E27FC236}">
                  <a16:creationId xmlns:a16="http://schemas.microsoft.com/office/drawing/2014/main" id="{3833F52E-7976-9E49-80D1-7D285158A970}"/>
                </a:ext>
              </a:extLst>
            </p:cNvPr>
            <p:cNvCxnSpPr/>
            <p:nvPr/>
          </p:nvCxnSpPr>
          <p:spPr>
            <a:xfrm flipH="1">
              <a:off x="8023331" y="4630366"/>
              <a:ext cx="272374" cy="564204"/>
            </a:xfrm>
            <a:prstGeom prst="line">
              <a:avLst/>
            </a:prstGeom>
            <a:ln w="50800">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06957B0-37E6-D746-AF36-7238FDF5EB48}"/>
                </a:ext>
              </a:extLst>
            </p:cNvPr>
            <p:cNvCxnSpPr>
              <a:cxnSpLocks/>
            </p:cNvCxnSpPr>
            <p:nvPr/>
          </p:nvCxnSpPr>
          <p:spPr>
            <a:xfrm>
              <a:off x="7995268" y="5205797"/>
              <a:ext cx="2042808" cy="590411"/>
            </a:xfrm>
            <a:prstGeom prst="line">
              <a:avLst/>
            </a:prstGeom>
            <a:ln w="4762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C1A754-1614-3A46-B698-7D1CA5E8AEEC}"/>
                </a:ext>
              </a:extLst>
            </p:cNvPr>
            <p:cNvCxnSpPr/>
            <p:nvPr/>
          </p:nvCxnSpPr>
          <p:spPr>
            <a:xfrm flipV="1">
              <a:off x="10140275" y="4264067"/>
              <a:ext cx="661481" cy="1504811"/>
            </a:xfrm>
            <a:prstGeom prst="line">
              <a:avLst/>
            </a:prstGeom>
            <a:ln w="539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4BDBD62-7952-9745-B5EB-37B6ECBDDDF5}"/>
                </a:ext>
              </a:extLst>
            </p:cNvPr>
            <p:cNvCxnSpPr>
              <a:cxnSpLocks/>
            </p:cNvCxnSpPr>
            <p:nvPr/>
          </p:nvCxnSpPr>
          <p:spPr>
            <a:xfrm flipH="1" flipV="1">
              <a:off x="10140275" y="4206165"/>
              <a:ext cx="642030" cy="140063"/>
            </a:xfrm>
            <a:prstGeom prst="line">
              <a:avLst/>
            </a:prstGeom>
            <a:ln w="53975">
              <a:solidFill>
                <a:srgbClr val="FF9300"/>
              </a:solidFill>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24B0F6D7-632C-BE44-A66D-1DDFC1FAE6E2}"/>
              </a:ext>
            </a:extLst>
          </p:cNvPr>
          <p:cNvSpPr txBox="1"/>
          <p:nvPr/>
        </p:nvSpPr>
        <p:spPr>
          <a:xfrm>
            <a:off x="7421370" y="6091414"/>
            <a:ext cx="4599272" cy="369332"/>
          </a:xfrm>
          <a:prstGeom prst="rect">
            <a:avLst/>
          </a:prstGeom>
          <a:noFill/>
        </p:spPr>
        <p:txBody>
          <a:bodyPr wrap="none" rtlCol="0">
            <a:spAutoFit/>
          </a:bodyPr>
          <a:lstStyle/>
          <a:p>
            <a:r>
              <a:rPr lang="en-US" dirty="0"/>
              <a:t>Wash hands with soap after absorption method.</a:t>
            </a:r>
          </a:p>
        </p:txBody>
      </p:sp>
    </p:spTree>
    <p:extLst>
      <p:ext uri="{BB962C8B-B14F-4D97-AF65-F5344CB8AC3E}">
        <p14:creationId xmlns:p14="http://schemas.microsoft.com/office/powerpoint/2010/main" val="3504620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6" y="422992"/>
            <a:ext cx="10364451" cy="1596177"/>
          </a:xfrm>
        </p:spPr>
        <p:txBody>
          <a:bodyPr/>
          <a:lstStyle/>
          <a:p>
            <a:r>
              <a:rPr lang="en-US" dirty="0">
                <a:solidFill>
                  <a:srgbClr val="C00000"/>
                </a:solidFill>
              </a:rPr>
              <a:t>DISPERSE</a:t>
            </a:r>
            <a:br>
              <a:rPr lang="en-US" dirty="0"/>
            </a:br>
            <a:r>
              <a:rPr lang="en-US" dirty="0"/>
              <a:t>Clean up method Three</a:t>
            </a:r>
          </a:p>
        </p:txBody>
      </p:sp>
      <p:sp>
        <p:nvSpPr>
          <p:cNvPr id="3" name="Content Placeholder 2"/>
          <p:cNvSpPr>
            <a:spLocks noGrp="1"/>
          </p:cNvSpPr>
          <p:nvPr>
            <p:ph sz="quarter" idx="13"/>
          </p:nvPr>
        </p:nvSpPr>
        <p:spPr>
          <a:xfrm>
            <a:off x="1242590" y="1707284"/>
            <a:ext cx="6470477" cy="5592912"/>
          </a:xfrm>
        </p:spPr>
        <p:txBody>
          <a:bodyPr>
            <a:normAutofit/>
          </a:bodyPr>
          <a:lstStyle/>
          <a:p>
            <a:endParaRPr lang="en-US" sz="400" dirty="0"/>
          </a:p>
          <a:p>
            <a:r>
              <a:rPr lang="en-US" sz="2400" dirty="0">
                <a:solidFill>
                  <a:srgbClr val="C00000"/>
                </a:solidFill>
              </a:rPr>
              <a:t>Everyone </a:t>
            </a:r>
            <a:r>
              <a:rPr lang="en-US" sz="2400" u="sng" dirty="0">
                <a:solidFill>
                  <a:srgbClr val="C00000"/>
                </a:solidFill>
              </a:rPr>
              <a:t>watch the oil when the first drop of soap </a:t>
            </a:r>
            <a:r>
              <a:rPr lang="en-US" sz="2400" u="sng" dirty="0">
                <a:solidFill>
                  <a:srgbClr val="A50021"/>
                </a:solidFill>
              </a:rPr>
              <a:t>touches the oil spill</a:t>
            </a:r>
            <a:r>
              <a:rPr lang="en-US" sz="2400" dirty="0">
                <a:solidFill>
                  <a:srgbClr val="A50021"/>
                </a:solidFill>
              </a:rPr>
              <a:t>.</a:t>
            </a:r>
          </a:p>
          <a:p>
            <a:endParaRPr lang="en-US" sz="400" dirty="0">
              <a:solidFill>
                <a:srgbClr val="A50021"/>
              </a:solidFill>
            </a:endParaRPr>
          </a:p>
          <a:p>
            <a:r>
              <a:rPr lang="en-US" sz="2400" dirty="0"/>
              <a:t>YOUR TEAM WILL GET a syringe filled with dish soap.</a:t>
            </a:r>
            <a:endParaRPr lang="en-US" sz="2400" dirty="0">
              <a:solidFill>
                <a:srgbClr val="A50021"/>
              </a:solidFill>
            </a:endParaRPr>
          </a:p>
          <a:p>
            <a:endParaRPr lang="en-US" sz="400" dirty="0"/>
          </a:p>
          <a:p>
            <a:r>
              <a:rPr lang="en-US" sz="2400" dirty="0"/>
              <a:t>add two drops </a:t>
            </a:r>
            <a:r>
              <a:rPr lang="en-US" sz="2400" u="sng" dirty="0"/>
              <a:t>TO THE CENTER OF THE OIL SPILL</a:t>
            </a:r>
            <a:r>
              <a:rPr lang="en-US" sz="2400" dirty="0"/>
              <a:t> and THEN take turns adding the REST.</a:t>
            </a:r>
          </a:p>
          <a:p>
            <a:endParaRPr lang="en-US" sz="400" dirty="0"/>
          </a:p>
          <a:p>
            <a:r>
              <a:rPr lang="en-US" sz="2400" dirty="0"/>
              <a:t>observations</a:t>
            </a:r>
          </a:p>
          <a:p>
            <a:pPr lvl="1"/>
            <a:r>
              <a:rPr lang="en-US" sz="2200" dirty="0"/>
              <a:t>What DID THE DISPERSANT DO TO THE OIL?</a:t>
            </a:r>
          </a:p>
        </p:txBody>
      </p:sp>
      <p:grpSp>
        <p:nvGrpSpPr>
          <p:cNvPr id="5" name="Group 4">
            <a:extLst>
              <a:ext uri="{FF2B5EF4-FFF2-40B4-BE49-F238E27FC236}">
                <a16:creationId xmlns:a16="http://schemas.microsoft.com/office/drawing/2014/main" id="{EB2FE9C6-050B-7D48-8D1B-3E3E876C4E79}"/>
              </a:ext>
            </a:extLst>
          </p:cNvPr>
          <p:cNvGrpSpPr/>
          <p:nvPr/>
        </p:nvGrpSpPr>
        <p:grpSpPr>
          <a:xfrm>
            <a:off x="8044151" y="2205825"/>
            <a:ext cx="3621534" cy="3550380"/>
            <a:chOff x="7455215" y="2174828"/>
            <a:chExt cx="3621534" cy="3550380"/>
          </a:xfrm>
        </p:grpSpPr>
        <p:pic>
          <p:nvPicPr>
            <p:cNvPr id="4" name="Picture 3" descr="C:\Users\RBlosser\AppData\Local\Temp\1\wz106d\IMG_20171012_180559.jpg">
              <a:extLst>
                <a:ext uri="{FF2B5EF4-FFF2-40B4-BE49-F238E27FC236}">
                  <a16:creationId xmlns:a16="http://schemas.microsoft.com/office/drawing/2014/main" id="{02DF3B49-8447-EC46-A7BC-6308C9977113}"/>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7455215" y="2174828"/>
              <a:ext cx="3621534" cy="3550380"/>
            </a:xfrm>
            <a:prstGeom prst="rect">
              <a:avLst/>
            </a:prstGeom>
            <a:noFill/>
            <a:ln>
              <a:noFill/>
            </a:ln>
            <a:extLst>
              <a:ext uri="{53640926-AAD7-44D8-BBD7-CCE9431645EC}">
                <a14:shadowObscured xmlns:a14="http://schemas.microsoft.com/office/drawing/2010/main"/>
              </a:ext>
            </a:extLst>
          </p:spPr>
        </p:pic>
        <p:cxnSp>
          <p:nvCxnSpPr>
            <p:cNvPr id="6" name="Straight Connector 5">
              <a:extLst>
                <a:ext uri="{FF2B5EF4-FFF2-40B4-BE49-F238E27FC236}">
                  <a16:creationId xmlns:a16="http://schemas.microsoft.com/office/drawing/2014/main" id="{A696911C-48FA-9B4A-8948-3E6E2C836C4D}"/>
                </a:ext>
              </a:extLst>
            </p:cNvPr>
            <p:cNvCxnSpPr/>
            <p:nvPr/>
          </p:nvCxnSpPr>
          <p:spPr>
            <a:xfrm flipH="1">
              <a:off x="7874758" y="4831307"/>
              <a:ext cx="191069" cy="327547"/>
            </a:xfrm>
            <a:prstGeom prst="line">
              <a:avLst/>
            </a:prstGeom>
            <a:ln w="4127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DA701FE-C911-9547-8EE3-312F43060174}"/>
                </a:ext>
              </a:extLst>
            </p:cNvPr>
            <p:cNvCxnSpPr/>
            <p:nvPr/>
          </p:nvCxnSpPr>
          <p:spPr>
            <a:xfrm>
              <a:off x="7874758" y="5158854"/>
              <a:ext cx="941696" cy="457866"/>
            </a:xfrm>
            <a:prstGeom prst="line">
              <a:avLst/>
            </a:prstGeom>
            <a:ln w="34925">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6854739-2A44-604C-BBE2-BB909B26BAF8}"/>
                </a:ext>
              </a:extLst>
            </p:cNvPr>
            <p:cNvCxnSpPr>
              <a:cxnSpLocks/>
            </p:cNvCxnSpPr>
            <p:nvPr/>
          </p:nvCxnSpPr>
          <p:spPr>
            <a:xfrm flipV="1">
              <a:off x="9140378" y="4831308"/>
              <a:ext cx="604123" cy="785412"/>
            </a:xfrm>
            <a:prstGeom prst="line">
              <a:avLst/>
            </a:prstGeom>
            <a:ln w="38100">
              <a:solidFill>
                <a:srgbClr val="FF93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E853DA3-F79B-BA49-95F4-75DCE656DB3E}"/>
                </a:ext>
              </a:extLst>
            </p:cNvPr>
            <p:cNvCxnSpPr/>
            <p:nvPr/>
          </p:nvCxnSpPr>
          <p:spPr>
            <a:xfrm>
              <a:off x="9392188" y="4722125"/>
              <a:ext cx="365961" cy="109182"/>
            </a:xfrm>
            <a:prstGeom prst="line">
              <a:avLst/>
            </a:prstGeom>
            <a:ln w="34925">
              <a:solidFill>
                <a:srgbClr val="FF93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4470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80BD7-6C8A-3D48-B7FE-6763B0FB77F7}"/>
              </a:ext>
            </a:extLst>
          </p:cNvPr>
          <p:cNvSpPr>
            <a:spLocks noGrp="1"/>
          </p:cNvSpPr>
          <p:nvPr>
            <p:ph type="title"/>
          </p:nvPr>
        </p:nvSpPr>
        <p:spPr/>
        <p:txBody>
          <a:bodyPr/>
          <a:lstStyle/>
          <a:p>
            <a:r>
              <a:rPr lang="en-US" dirty="0"/>
              <a:t>Final observation</a:t>
            </a:r>
          </a:p>
        </p:txBody>
      </p:sp>
      <p:sp>
        <p:nvSpPr>
          <p:cNvPr id="3" name="Content Placeholder 2">
            <a:extLst>
              <a:ext uri="{FF2B5EF4-FFF2-40B4-BE49-F238E27FC236}">
                <a16:creationId xmlns:a16="http://schemas.microsoft.com/office/drawing/2014/main" id="{01D5B03C-9829-BC4E-98A6-3C38D47F37E5}"/>
              </a:ext>
            </a:extLst>
          </p:cNvPr>
          <p:cNvSpPr>
            <a:spLocks noGrp="1"/>
          </p:cNvSpPr>
          <p:nvPr>
            <p:ph sz="quarter" idx="13"/>
          </p:nvPr>
        </p:nvSpPr>
        <p:spPr>
          <a:xfrm>
            <a:off x="2050472" y="2214694"/>
            <a:ext cx="8091055" cy="3664746"/>
          </a:xfrm>
        </p:spPr>
        <p:txBody>
          <a:bodyPr>
            <a:normAutofit/>
          </a:bodyPr>
          <a:lstStyle/>
          <a:p>
            <a:endParaRPr lang="en-US" sz="400" dirty="0"/>
          </a:p>
          <a:p>
            <a:r>
              <a:rPr lang="en-US" sz="2400" dirty="0"/>
              <a:t>Were you able to collect all of the oil from the surface of the water?  </a:t>
            </a:r>
          </a:p>
          <a:p>
            <a:endParaRPr lang="en-US" sz="400" dirty="0"/>
          </a:p>
          <a:p>
            <a:r>
              <a:rPr lang="en-US" sz="2400" dirty="0"/>
              <a:t>cleaning up any mess can be hard, expensive, and take a long time. </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1504987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390427"/>
            <a:ext cx="10364451" cy="1596177"/>
          </a:xfrm>
        </p:spPr>
        <p:txBody>
          <a:bodyPr/>
          <a:lstStyle/>
          <a:p>
            <a:r>
              <a:rPr lang="en-US" dirty="0"/>
              <a:t>What is biodiversity?</a:t>
            </a:r>
          </a:p>
        </p:txBody>
      </p:sp>
      <p:sp>
        <p:nvSpPr>
          <p:cNvPr id="3" name="Content Placeholder 2"/>
          <p:cNvSpPr>
            <a:spLocks noGrp="1"/>
          </p:cNvSpPr>
          <p:nvPr>
            <p:ph sz="quarter" idx="13"/>
          </p:nvPr>
        </p:nvSpPr>
        <p:spPr>
          <a:xfrm>
            <a:off x="597878" y="2460738"/>
            <a:ext cx="5935128" cy="2779059"/>
          </a:xfrm>
        </p:spPr>
        <p:txBody>
          <a:bodyPr>
            <a:noAutofit/>
          </a:bodyPr>
          <a:lstStyle/>
          <a:p>
            <a:r>
              <a:rPr lang="en-US" sz="2400" b="1" dirty="0"/>
              <a:t>Bio</a:t>
            </a:r>
            <a:r>
              <a:rPr lang="en-US" sz="2400" dirty="0"/>
              <a:t> means life.</a:t>
            </a:r>
          </a:p>
          <a:p>
            <a:endParaRPr lang="en-US" sz="400" dirty="0"/>
          </a:p>
          <a:p>
            <a:r>
              <a:rPr lang="en-US" sz="2400" b="1" dirty="0"/>
              <a:t>Diversity</a:t>
            </a:r>
            <a:r>
              <a:rPr lang="en-US" sz="2400" dirty="0"/>
              <a:t> means many different types.</a:t>
            </a:r>
          </a:p>
          <a:p>
            <a:endParaRPr lang="en-US" sz="400" dirty="0"/>
          </a:p>
          <a:p>
            <a:r>
              <a:rPr lang="en-US" sz="2400" dirty="0"/>
              <a:t>So bio-diversity means…              </a:t>
            </a:r>
            <a:r>
              <a:rPr lang="en-US" sz="2400" b="1" dirty="0"/>
              <a:t>many different types of life. </a:t>
            </a:r>
          </a:p>
        </p:txBody>
      </p:sp>
      <p:pic>
        <p:nvPicPr>
          <p:cNvPr id="5122" name="Picture 2" descr="Image result for biodiversit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33005" y="1986604"/>
            <a:ext cx="5428343" cy="439726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525702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dissolve">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310653"/>
            <a:ext cx="10364451" cy="1596177"/>
          </a:xfrm>
        </p:spPr>
        <p:txBody>
          <a:bodyPr/>
          <a:lstStyle/>
          <a:p>
            <a:r>
              <a:rPr lang="en-US" dirty="0"/>
              <a:t>Questions for discussion</a:t>
            </a:r>
          </a:p>
        </p:txBody>
      </p:sp>
      <p:sp>
        <p:nvSpPr>
          <p:cNvPr id="3" name="Content Placeholder 2"/>
          <p:cNvSpPr>
            <a:spLocks noGrp="1"/>
          </p:cNvSpPr>
          <p:nvPr>
            <p:ph sz="quarter" idx="13"/>
          </p:nvPr>
        </p:nvSpPr>
        <p:spPr>
          <a:xfrm>
            <a:off x="5043021" y="1701556"/>
            <a:ext cx="6646989" cy="3523587"/>
          </a:xfrm>
        </p:spPr>
        <p:txBody>
          <a:bodyPr>
            <a:noAutofit/>
          </a:bodyPr>
          <a:lstStyle/>
          <a:p>
            <a:endParaRPr lang="en-US" sz="800" dirty="0"/>
          </a:p>
          <a:p>
            <a:r>
              <a:rPr lang="en-US" sz="2400" dirty="0"/>
              <a:t>Which of the three methods worked best: </a:t>
            </a:r>
            <a:r>
              <a:rPr lang="en-US" sz="2400" dirty="0">
                <a:solidFill>
                  <a:srgbClr val="A50021"/>
                </a:solidFill>
              </a:rPr>
              <a:t>skim, absorb or disperse?</a:t>
            </a:r>
            <a:r>
              <a:rPr lang="en-US" sz="2400" dirty="0"/>
              <a:t> </a:t>
            </a:r>
          </a:p>
          <a:p>
            <a:endParaRPr lang="en-US" sz="400" dirty="0"/>
          </a:p>
          <a:p>
            <a:r>
              <a:rPr lang="en-US" sz="2400" dirty="0"/>
              <a:t>Was your hypothesis correct?</a:t>
            </a:r>
          </a:p>
          <a:p>
            <a:endParaRPr lang="en-US" sz="400" dirty="0"/>
          </a:p>
          <a:p>
            <a:r>
              <a:rPr lang="en-US" sz="2400" dirty="0"/>
              <a:t>What is one important thing you learned?</a:t>
            </a:r>
            <a:endParaRPr lang="en-US" sz="2800" dirty="0"/>
          </a:p>
          <a:p>
            <a:pPr marL="0" indent="0">
              <a:buNone/>
            </a:pPr>
            <a:endParaRPr lang="en-US" sz="400" dirty="0"/>
          </a:p>
        </p:txBody>
      </p:sp>
      <p:pic>
        <p:nvPicPr>
          <p:cNvPr id="4" name="Picture 3">
            <a:extLst>
              <a:ext uri="{FF2B5EF4-FFF2-40B4-BE49-F238E27FC236}">
                <a16:creationId xmlns:a16="http://schemas.microsoft.com/office/drawing/2014/main" id="{2A9C902A-DC64-FE47-B848-07F2E2F9D046}"/>
              </a:ext>
            </a:extLst>
          </p:cNvPr>
          <p:cNvPicPr>
            <a:picLocks noChangeAspect="1"/>
          </p:cNvPicPr>
          <p:nvPr/>
        </p:nvPicPr>
        <p:blipFill>
          <a:blip r:embed="rId3"/>
          <a:stretch>
            <a:fillRect/>
          </a:stretch>
        </p:blipFill>
        <p:spPr>
          <a:xfrm>
            <a:off x="500739" y="2115335"/>
            <a:ext cx="4129872" cy="2627262"/>
          </a:xfrm>
          <a:prstGeom prst="rect">
            <a:avLst/>
          </a:prstGeom>
        </p:spPr>
      </p:pic>
      <p:sp>
        <p:nvSpPr>
          <p:cNvPr id="6" name="Content Placeholder 2">
            <a:extLst>
              <a:ext uri="{FF2B5EF4-FFF2-40B4-BE49-F238E27FC236}">
                <a16:creationId xmlns:a16="http://schemas.microsoft.com/office/drawing/2014/main" id="{EB985C00-9401-A649-BA7E-CFCD0142C337}"/>
              </a:ext>
            </a:extLst>
          </p:cNvPr>
          <p:cNvSpPr txBox="1">
            <a:spLocks/>
          </p:cNvSpPr>
          <p:nvPr/>
        </p:nvSpPr>
        <p:spPr>
          <a:xfrm>
            <a:off x="913149" y="4742597"/>
            <a:ext cx="10364451" cy="4230806"/>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endParaRPr lang="en-US" sz="800" dirty="0"/>
          </a:p>
          <a:p>
            <a:endParaRPr lang="en-US" sz="400" dirty="0"/>
          </a:p>
          <a:p>
            <a:pPr marL="0" indent="0" algn="ctr">
              <a:buNone/>
            </a:pPr>
            <a:r>
              <a:rPr lang="en-US" sz="2400" dirty="0"/>
              <a:t>humans can have a big impact on biodiversity, so we have to be careful and take steps to protect our environment.</a:t>
            </a:r>
          </a:p>
          <a:p>
            <a:pPr marL="0" indent="0">
              <a:buFont typeface="Arial" panose="020B0604020202020204" pitchFamily="34" charset="0"/>
              <a:buNone/>
            </a:pPr>
            <a:endParaRPr lang="en-US" sz="400" dirty="0"/>
          </a:p>
        </p:txBody>
      </p:sp>
    </p:spTree>
    <p:extLst>
      <p:ext uri="{BB962C8B-B14F-4D97-AF65-F5344CB8AC3E}">
        <p14:creationId xmlns:p14="http://schemas.microsoft.com/office/powerpoint/2010/main" val="1449355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408002"/>
            <a:ext cx="11142759" cy="1596177"/>
          </a:xfrm>
        </p:spPr>
        <p:txBody>
          <a:bodyPr/>
          <a:lstStyle/>
          <a:p>
            <a:r>
              <a:rPr lang="en-US" dirty="0"/>
              <a:t>Why is it important to have biodiversity?</a:t>
            </a:r>
          </a:p>
        </p:txBody>
      </p:sp>
      <p:sp>
        <p:nvSpPr>
          <p:cNvPr id="3" name="Content Placeholder 2"/>
          <p:cNvSpPr>
            <a:spLocks noGrp="1"/>
          </p:cNvSpPr>
          <p:nvPr>
            <p:ph sz="quarter" idx="13"/>
          </p:nvPr>
        </p:nvSpPr>
        <p:spPr>
          <a:xfrm>
            <a:off x="683122" y="2147008"/>
            <a:ext cx="5080831" cy="2779059"/>
          </a:xfrm>
        </p:spPr>
        <p:txBody>
          <a:bodyPr>
            <a:noAutofit/>
          </a:bodyPr>
          <a:lstStyle/>
          <a:p>
            <a:r>
              <a:rPr lang="en-US" sz="2400" dirty="0"/>
              <a:t>the environment needs many different species to be healthy.</a:t>
            </a:r>
          </a:p>
          <a:p>
            <a:endParaRPr lang="en-US" sz="800" dirty="0"/>
          </a:p>
          <a:p>
            <a:r>
              <a:rPr lang="en-US" sz="2400" dirty="0"/>
              <a:t>Our Food and medicine comes from plants and animals.</a:t>
            </a:r>
          </a:p>
          <a:p>
            <a:endParaRPr lang="en-US" sz="800" dirty="0"/>
          </a:p>
          <a:p>
            <a:r>
              <a:rPr lang="en-US" sz="2400" dirty="0"/>
              <a:t>Healthy environments recover better when disasters happen.</a:t>
            </a:r>
          </a:p>
          <a:p>
            <a:endParaRPr lang="en-US" sz="2400" dirty="0"/>
          </a:p>
          <a:p>
            <a:endParaRPr lang="en-US" sz="2400" dirty="0"/>
          </a:p>
          <a:p>
            <a:endParaRPr lang="en-US" sz="2400" dirty="0"/>
          </a:p>
          <a:p>
            <a:endParaRPr lang="en-US" sz="2400" dirty="0"/>
          </a:p>
        </p:txBody>
      </p:sp>
      <p:sp>
        <p:nvSpPr>
          <p:cNvPr id="5" name="TextBox 4">
            <a:extLst>
              <a:ext uri="{FF2B5EF4-FFF2-40B4-BE49-F238E27FC236}">
                <a16:creationId xmlns:a16="http://schemas.microsoft.com/office/drawing/2014/main" id="{A9BF6B56-D8BB-A040-81BA-EF1E8035248C}"/>
              </a:ext>
            </a:extLst>
          </p:cNvPr>
          <p:cNvSpPr txBox="1"/>
          <p:nvPr/>
        </p:nvSpPr>
        <p:spPr>
          <a:xfrm>
            <a:off x="5763953" y="5934670"/>
            <a:ext cx="6292581" cy="923330"/>
          </a:xfrm>
          <a:prstGeom prst="rect">
            <a:avLst/>
          </a:prstGeom>
          <a:noFill/>
        </p:spPr>
        <p:txBody>
          <a:bodyPr wrap="square" rtlCol="0">
            <a:spAutoFit/>
          </a:bodyPr>
          <a:lstStyle/>
          <a:p>
            <a:pPr algn="ctr"/>
            <a:r>
              <a:rPr lang="en-US" dirty="0"/>
              <a:t>Every species depends on other species to survive.</a:t>
            </a:r>
          </a:p>
          <a:p>
            <a:pPr algn="ctr"/>
            <a:r>
              <a:rPr lang="en-US" dirty="0"/>
              <a:t>It is important to maintain the balance of nature.</a:t>
            </a:r>
          </a:p>
          <a:p>
            <a:pPr algn="ctr"/>
            <a:endParaRPr lang="en-US" dirty="0"/>
          </a:p>
        </p:txBody>
      </p:sp>
      <p:grpSp>
        <p:nvGrpSpPr>
          <p:cNvPr id="7" name="Group 6">
            <a:extLst>
              <a:ext uri="{FF2B5EF4-FFF2-40B4-BE49-F238E27FC236}">
                <a16:creationId xmlns:a16="http://schemas.microsoft.com/office/drawing/2014/main" id="{CD65B761-D44F-6943-A897-79DA22A4C1E7}"/>
              </a:ext>
            </a:extLst>
          </p:cNvPr>
          <p:cNvGrpSpPr/>
          <p:nvPr/>
        </p:nvGrpSpPr>
        <p:grpSpPr>
          <a:xfrm>
            <a:off x="5763953" y="1900964"/>
            <a:ext cx="6292581" cy="4033706"/>
            <a:chOff x="5763953" y="1900964"/>
            <a:chExt cx="6292581" cy="4033706"/>
          </a:xfrm>
        </p:grpSpPr>
        <p:pic>
          <p:nvPicPr>
            <p:cNvPr id="4" name="Picture 3">
              <a:extLst>
                <a:ext uri="{FF2B5EF4-FFF2-40B4-BE49-F238E27FC236}">
                  <a16:creationId xmlns:a16="http://schemas.microsoft.com/office/drawing/2014/main" id="{B19330FA-7EB8-B24B-B295-97B054DD55FF}"/>
                </a:ext>
              </a:extLst>
            </p:cNvPr>
            <p:cNvPicPr>
              <a:picLocks noChangeAspect="1"/>
            </p:cNvPicPr>
            <p:nvPr/>
          </p:nvPicPr>
          <p:blipFill>
            <a:blip r:embed="rId3"/>
            <a:stretch>
              <a:fillRect/>
            </a:stretch>
          </p:blipFill>
          <p:spPr>
            <a:xfrm>
              <a:off x="5763953" y="1900964"/>
              <a:ext cx="6292581" cy="4033706"/>
            </a:xfrm>
            <a:prstGeom prst="rect">
              <a:avLst/>
            </a:prstGeom>
          </p:spPr>
        </p:pic>
        <p:pic>
          <p:nvPicPr>
            <p:cNvPr id="6" name="Picture 5">
              <a:extLst>
                <a:ext uri="{FF2B5EF4-FFF2-40B4-BE49-F238E27FC236}">
                  <a16:creationId xmlns:a16="http://schemas.microsoft.com/office/drawing/2014/main" id="{7963CD7E-0001-7A48-A141-366498758BC2}"/>
                </a:ext>
              </a:extLst>
            </p:cNvPr>
            <p:cNvPicPr>
              <a:picLocks noChangeAspect="1"/>
            </p:cNvPicPr>
            <p:nvPr/>
          </p:nvPicPr>
          <p:blipFill rotWithShape="1">
            <a:blip r:embed="rId3"/>
            <a:srcRect l="70045" t="11583" r="21581" b="83211"/>
            <a:stretch/>
          </p:blipFill>
          <p:spPr>
            <a:xfrm>
              <a:off x="10558760" y="5176058"/>
              <a:ext cx="526942" cy="209976"/>
            </a:xfrm>
            <a:prstGeom prst="rect">
              <a:avLst/>
            </a:prstGeom>
          </p:spPr>
        </p:pic>
      </p:grpSp>
    </p:spTree>
    <p:extLst>
      <p:ext uri="{BB962C8B-B14F-4D97-AF65-F5344CB8AC3E}">
        <p14:creationId xmlns:p14="http://schemas.microsoft.com/office/powerpoint/2010/main" val="243370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dissolve">
                                      <p:cBhvr>
                                        <p:cTn id="13" dur="500"/>
                                        <p:tgtEl>
                                          <p:spTgt spid="3">
                                            <p:txEl>
                                              <p:pRg st="4" end="4"/>
                                            </p:txEl>
                                          </p:spTgt>
                                        </p:tgtEl>
                                      </p:cBhvr>
                                    </p:animEffect>
                                  </p:childTnLst>
                                </p:cTn>
                              </p:par>
                              <p:par>
                                <p:cTn id="14" presetID="9" presetClass="entr" presetSubtype="0" fill="hold" grpId="1"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dissolve">
                                      <p:cBhvr>
                                        <p:cTn id="16" dur="500"/>
                                        <p:tgtEl>
                                          <p:spTgt spid="3">
                                            <p:txEl>
                                              <p:pRg st="0" end="0"/>
                                            </p:txEl>
                                          </p:spTgt>
                                        </p:tgtEl>
                                      </p:cBhvr>
                                    </p:animEffect>
                                  </p:childTnLst>
                                </p:cTn>
                              </p:par>
                              <p:par>
                                <p:cTn id="17" presetID="9" presetClass="entr" presetSubtype="0" fill="hold" grpId="1"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9" presetClass="entr" presetSubtype="0" fill="hold" grpId="1"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71858" y="341020"/>
            <a:ext cx="10884713" cy="1596177"/>
          </a:xfrm>
        </p:spPr>
        <p:txBody>
          <a:bodyPr/>
          <a:lstStyle/>
          <a:p>
            <a:r>
              <a:rPr lang="en-US" dirty="0"/>
              <a:t>natural events can affect biodiversity</a:t>
            </a:r>
          </a:p>
        </p:txBody>
      </p:sp>
      <p:sp>
        <p:nvSpPr>
          <p:cNvPr id="3" name="Content Placeholder 2"/>
          <p:cNvSpPr>
            <a:spLocks noGrp="1"/>
          </p:cNvSpPr>
          <p:nvPr>
            <p:ph sz="quarter" idx="13"/>
          </p:nvPr>
        </p:nvSpPr>
        <p:spPr>
          <a:xfrm>
            <a:off x="1296822" y="3031066"/>
            <a:ext cx="4515296" cy="2945403"/>
          </a:xfrm>
        </p:spPr>
        <p:txBody>
          <a:bodyPr>
            <a:noAutofit/>
          </a:bodyPr>
          <a:lstStyle/>
          <a:p>
            <a:r>
              <a:rPr lang="en-US" sz="2400" dirty="0"/>
              <a:t>fire</a:t>
            </a:r>
          </a:p>
          <a:p>
            <a:r>
              <a:rPr lang="en-US" sz="2400" dirty="0"/>
              <a:t>floods</a:t>
            </a:r>
          </a:p>
          <a:p>
            <a:r>
              <a:rPr lang="en-US" sz="2400" dirty="0"/>
              <a:t>Disease</a:t>
            </a:r>
          </a:p>
          <a:p>
            <a:r>
              <a:rPr lang="en-US" sz="2400" dirty="0"/>
              <a:t>erosion</a:t>
            </a:r>
          </a:p>
          <a:p>
            <a:pPr marL="0" indent="0">
              <a:buNone/>
            </a:pPr>
            <a:endParaRPr lang="en-US" sz="2400" dirty="0"/>
          </a:p>
        </p:txBody>
      </p:sp>
      <p:pic>
        <p:nvPicPr>
          <p:cNvPr id="4" name="Picture 3">
            <a:extLst>
              <a:ext uri="{FF2B5EF4-FFF2-40B4-BE49-F238E27FC236}">
                <a16:creationId xmlns:a16="http://schemas.microsoft.com/office/drawing/2014/main" id="{C385A187-E2F1-274B-8F41-27882CFF59E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892310" y="2059661"/>
            <a:ext cx="3635161" cy="2040537"/>
          </a:xfrm>
          <a:prstGeom prst="rect">
            <a:avLst/>
          </a:prstGeom>
        </p:spPr>
      </p:pic>
      <p:pic>
        <p:nvPicPr>
          <p:cNvPr id="6" name="Picture 5">
            <a:extLst>
              <a:ext uri="{FF2B5EF4-FFF2-40B4-BE49-F238E27FC236}">
                <a16:creationId xmlns:a16="http://schemas.microsoft.com/office/drawing/2014/main" id="{86860385-AE49-EA40-AE5F-077E1D910AAF}"/>
              </a:ext>
            </a:extLst>
          </p:cNvPr>
          <p:cNvPicPr>
            <a:picLocks noChangeAspect="1"/>
          </p:cNvPicPr>
          <p:nvPr/>
        </p:nvPicPr>
        <p:blipFill>
          <a:blip r:embed="rId4"/>
          <a:stretch>
            <a:fillRect/>
          </a:stretch>
        </p:blipFill>
        <p:spPr>
          <a:xfrm>
            <a:off x="3892310" y="4501667"/>
            <a:ext cx="3687925" cy="2070997"/>
          </a:xfrm>
          <a:prstGeom prst="rect">
            <a:avLst/>
          </a:prstGeom>
        </p:spPr>
      </p:pic>
      <p:pic>
        <p:nvPicPr>
          <p:cNvPr id="7" name="Picture 6">
            <a:extLst>
              <a:ext uri="{FF2B5EF4-FFF2-40B4-BE49-F238E27FC236}">
                <a16:creationId xmlns:a16="http://schemas.microsoft.com/office/drawing/2014/main" id="{2693915D-9911-4A49-AC92-914C99E99D3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8152789" y="4501667"/>
            <a:ext cx="3260278" cy="2070997"/>
          </a:xfrm>
          <a:prstGeom prst="rect">
            <a:avLst/>
          </a:prstGeom>
        </p:spPr>
      </p:pic>
      <p:pic>
        <p:nvPicPr>
          <p:cNvPr id="8" name="Picture 7">
            <a:extLst>
              <a:ext uri="{FF2B5EF4-FFF2-40B4-BE49-F238E27FC236}">
                <a16:creationId xmlns:a16="http://schemas.microsoft.com/office/drawing/2014/main" id="{F88B2203-A76F-1B4A-9D6F-8FF8E55E9D1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8152789" y="2037365"/>
            <a:ext cx="3260278" cy="2062833"/>
          </a:xfrm>
          <a:prstGeom prst="rect">
            <a:avLst/>
          </a:prstGeom>
        </p:spPr>
      </p:pic>
    </p:spTree>
    <p:extLst>
      <p:ext uri="{BB962C8B-B14F-4D97-AF65-F5344CB8AC3E}">
        <p14:creationId xmlns:p14="http://schemas.microsoft.com/office/powerpoint/2010/main" val="2176735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14"/>
            <a:ext cx="12191999" cy="1596177"/>
          </a:xfrm>
        </p:spPr>
        <p:txBody>
          <a:bodyPr/>
          <a:lstStyle/>
          <a:p>
            <a:r>
              <a:rPr lang="en-US" dirty="0"/>
              <a:t>How do people impact biodiversity?</a:t>
            </a:r>
          </a:p>
        </p:txBody>
      </p:sp>
      <p:sp>
        <p:nvSpPr>
          <p:cNvPr id="3" name="Content Placeholder 2"/>
          <p:cNvSpPr>
            <a:spLocks noGrp="1"/>
          </p:cNvSpPr>
          <p:nvPr>
            <p:ph sz="quarter" idx="13"/>
          </p:nvPr>
        </p:nvSpPr>
        <p:spPr>
          <a:xfrm>
            <a:off x="727788" y="2156979"/>
            <a:ext cx="5110304" cy="3634748"/>
          </a:xfrm>
        </p:spPr>
        <p:txBody>
          <a:bodyPr>
            <a:noAutofit/>
          </a:bodyPr>
          <a:lstStyle/>
          <a:p>
            <a:r>
              <a:rPr lang="en-US" sz="2400" dirty="0"/>
              <a:t>Changing the Land</a:t>
            </a:r>
          </a:p>
          <a:p>
            <a:r>
              <a:rPr lang="en-US" sz="2400" dirty="0"/>
              <a:t>overHunting and overfishing</a:t>
            </a:r>
          </a:p>
          <a:p>
            <a:r>
              <a:rPr lang="en-US" sz="2400" dirty="0"/>
              <a:t>Pollution and oil spills</a:t>
            </a:r>
          </a:p>
          <a:p>
            <a:pPr marL="0" indent="0">
              <a:buNone/>
            </a:pPr>
            <a:endParaRPr lang="en-US" sz="2400" dirty="0"/>
          </a:p>
          <a:p>
            <a:pPr marL="0" indent="0">
              <a:buNone/>
            </a:pPr>
            <a:r>
              <a:rPr lang="en-US" sz="2400" dirty="0"/>
              <a:t>Plant, animal, or insect species can become endangered or extinct if the impact is too much.</a:t>
            </a:r>
          </a:p>
        </p:txBody>
      </p:sp>
      <p:pic>
        <p:nvPicPr>
          <p:cNvPr id="4098" name="Picture 2" descr="Image result for deforestation image"/>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8781732" y="1928191"/>
            <a:ext cx="3217436" cy="2046162"/>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Image result for pollution imag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7148" y="4159095"/>
            <a:ext cx="3396727" cy="2547545"/>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9"/>
          <p:cNvPicPr/>
          <p:nvPr/>
        </p:nvPicPr>
        <p:blipFill rotWithShape="1">
          <a:blip r:embed="rId5" cstate="hqprint">
            <a:extLst>
              <a:ext uri="{28A0092B-C50C-407E-A947-70E740481C1C}">
                <a14:useLocalDpi xmlns:a14="http://schemas.microsoft.com/office/drawing/2010/main"/>
              </a:ext>
            </a:extLst>
          </a:blip>
          <a:srcRect/>
          <a:stretch/>
        </p:blipFill>
        <p:spPr bwMode="auto">
          <a:xfrm>
            <a:off x="5638029" y="1928191"/>
            <a:ext cx="3057482" cy="2046162"/>
          </a:xfrm>
          <a:prstGeom prst="rect">
            <a:avLst/>
          </a:prstGeom>
          <a:noFill/>
          <a:ln>
            <a:noFill/>
          </a:ln>
        </p:spPr>
      </p:pic>
    </p:spTree>
    <p:extLst>
      <p:ext uri="{BB962C8B-B14F-4D97-AF65-F5344CB8AC3E}">
        <p14:creationId xmlns:p14="http://schemas.microsoft.com/office/powerpoint/2010/main" val="2724912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dissolve">
                                      <p:cBhvr>
                                        <p:cTn id="16" dur="500"/>
                                        <p:tgtEl>
                                          <p:spTgt spid="3">
                                            <p:txEl>
                                              <p:pRg st="4" end="4"/>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par>
                                <p:cTn id="20" presetID="9" presetClass="entr" presetSubtype="0" fill="hold" nodeType="withEffect">
                                  <p:stCondLst>
                                    <p:cond delay="0"/>
                                  </p:stCondLst>
                                  <p:childTnLst>
                                    <p:set>
                                      <p:cBhvr>
                                        <p:cTn id="21" dur="1" fill="hold">
                                          <p:stCondLst>
                                            <p:cond delay="0"/>
                                          </p:stCondLst>
                                        </p:cTn>
                                        <p:tgtEl>
                                          <p:spTgt spid="4098"/>
                                        </p:tgtEl>
                                        <p:attrNameLst>
                                          <p:attrName>style.visibility</p:attrName>
                                        </p:attrNameLst>
                                      </p:cBhvr>
                                      <p:to>
                                        <p:strVal val="visible"/>
                                      </p:to>
                                    </p:set>
                                    <p:animEffect transition="in" filter="dissolve">
                                      <p:cBhvr>
                                        <p:cTn id="22" dur="500"/>
                                        <p:tgtEl>
                                          <p:spTgt spid="4098"/>
                                        </p:tgtEl>
                                      </p:cBhvr>
                                    </p:animEffect>
                                  </p:childTnLst>
                                </p:cTn>
                              </p:par>
                              <p:par>
                                <p:cTn id="23" presetID="9" presetClass="entr" presetSubtype="0" fill="hold" nodeType="withEffect">
                                  <p:stCondLst>
                                    <p:cond delay="0"/>
                                  </p:stCondLst>
                                  <p:childTnLst>
                                    <p:set>
                                      <p:cBhvr>
                                        <p:cTn id="24" dur="1" fill="hold">
                                          <p:stCondLst>
                                            <p:cond delay="0"/>
                                          </p:stCondLst>
                                        </p:cTn>
                                        <p:tgtEl>
                                          <p:spTgt spid="4100"/>
                                        </p:tgtEl>
                                        <p:attrNameLst>
                                          <p:attrName>style.visibility</p:attrName>
                                        </p:attrNameLst>
                                      </p:cBhvr>
                                      <p:to>
                                        <p:strVal val="visible"/>
                                      </p:to>
                                    </p:set>
                                    <p:animEffect transition="in" filter="dissolve">
                                      <p:cBhvr>
                                        <p:cTn id="25"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96769" y="205927"/>
            <a:ext cx="5617654" cy="1596177"/>
          </a:xfrm>
        </p:spPr>
        <p:txBody>
          <a:bodyPr/>
          <a:lstStyle/>
          <a:p>
            <a:r>
              <a:rPr lang="en-US" dirty="0"/>
              <a:t>Changing the Land</a:t>
            </a:r>
          </a:p>
        </p:txBody>
      </p:sp>
      <p:sp>
        <p:nvSpPr>
          <p:cNvPr id="3" name="Content Placeholder 2"/>
          <p:cNvSpPr>
            <a:spLocks noGrp="1"/>
          </p:cNvSpPr>
          <p:nvPr>
            <p:ph sz="quarter" idx="13"/>
          </p:nvPr>
        </p:nvSpPr>
        <p:spPr>
          <a:xfrm>
            <a:off x="556591" y="1655623"/>
            <a:ext cx="5480356" cy="2481055"/>
          </a:xfrm>
        </p:spPr>
        <p:txBody>
          <a:bodyPr>
            <a:noAutofit/>
          </a:bodyPr>
          <a:lstStyle/>
          <a:p>
            <a:r>
              <a:rPr lang="en-US" sz="2400" dirty="0"/>
              <a:t>change forests to farm land</a:t>
            </a:r>
            <a:endParaRPr lang="en-US" sz="400" dirty="0"/>
          </a:p>
          <a:p>
            <a:r>
              <a:rPr lang="en-US" sz="2400" dirty="0"/>
              <a:t>Change Wilderness areas into cities, homes, highways and roads</a:t>
            </a:r>
            <a:endParaRPr lang="en-US" sz="400" dirty="0"/>
          </a:p>
          <a:p>
            <a:r>
              <a:rPr lang="en-US" sz="2400" dirty="0"/>
              <a:t>Drain swamps to create farmland</a:t>
            </a:r>
          </a:p>
          <a:p>
            <a:pPr marL="0" indent="0">
              <a:buNone/>
            </a:pPr>
            <a:endParaRPr lang="en-US" sz="1000" dirty="0"/>
          </a:p>
          <a:p>
            <a:pPr marL="0" indent="0">
              <a:buNone/>
            </a:pPr>
            <a:endParaRPr lang="en-US" sz="2400" dirty="0"/>
          </a:p>
        </p:txBody>
      </p:sp>
      <p:pic>
        <p:nvPicPr>
          <p:cNvPr id="4102" name="Picture 6" descr="Related imag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4088" y="4016943"/>
            <a:ext cx="2951206" cy="1965885"/>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p:cNvPicPr/>
          <p:nvPr/>
        </p:nvPicPr>
        <p:blipFill>
          <a:blip r:embed="rId4" cstate="print">
            <a:extLst>
              <a:ext uri="{28A0092B-C50C-407E-A947-70E740481C1C}">
                <a14:useLocalDpi xmlns:a14="http://schemas.microsoft.com/office/drawing/2010/main"/>
              </a:ext>
            </a:extLst>
          </a:blip>
          <a:srcRect/>
          <a:stretch>
            <a:fillRect/>
          </a:stretch>
        </p:blipFill>
        <p:spPr bwMode="auto">
          <a:xfrm>
            <a:off x="9114283" y="4047340"/>
            <a:ext cx="2862280" cy="1935487"/>
          </a:xfrm>
          <a:prstGeom prst="rect">
            <a:avLst/>
          </a:prstGeom>
          <a:noFill/>
          <a:ln>
            <a:noFill/>
          </a:ln>
        </p:spPr>
      </p:pic>
      <p:pic>
        <p:nvPicPr>
          <p:cNvPr id="10" name="Picture 9"/>
          <p:cNvPicPr/>
          <p:nvPr/>
        </p:nvPicPr>
        <p:blipFill>
          <a:blip r:embed="rId5">
            <a:extLst>
              <a:ext uri="{28A0092B-C50C-407E-A947-70E740481C1C}">
                <a14:useLocalDpi xmlns:a14="http://schemas.microsoft.com/office/drawing/2010/main"/>
              </a:ext>
            </a:extLst>
          </a:blip>
          <a:srcRect/>
          <a:stretch>
            <a:fillRect/>
          </a:stretch>
        </p:blipFill>
        <p:spPr bwMode="auto">
          <a:xfrm>
            <a:off x="7034670" y="1550504"/>
            <a:ext cx="3612412" cy="2231196"/>
          </a:xfrm>
          <a:prstGeom prst="rect">
            <a:avLst/>
          </a:prstGeom>
          <a:noFill/>
          <a:ln>
            <a:noFill/>
          </a:ln>
        </p:spPr>
      </p:pic>
      <p:sp>
        <p:nvSpPr>
          <p:cNvPr id="4" name="TextBox 3">
            <a:extLst>
              <a:ext uri="{FF2B5EF4-FFF2-40B4-BE49-F238E27FC236}">
                <a16:creationId xmlns:a16="http://schemas.microsoft.com/office/drawing/2014/main" id="{44382785-87AD-0A4F-A39F-0076890AC28F}"/>
              </a:ext>
            </a:extLst>
          </p:cNvPr>
          <p:cNvSpPr txBox="1"/>
          <p:nvPr/>
        </p:nvSpPr>
        <p:spPr>
          <a:xfrm>
            <a:off x="5864088" y="6061367"/>
            <a:ext cx="6112475" cy="923330"/>
          </a:xfrm>
          <a:prstGeom prst="rect">
            <a:avLst/>
          </a:prstGeom>
          <a:noFill/>
        </p:spPr>
        <p:txBody>
          <a:bodyPr wrap="square" rtlCol="0">
            <a:spAutoFit/>
          </a:bodyPr>
          <a:lstStyle/>
          <a:p>
            <a:pPr algn="ctr"/>
            <a:r>
              <a:rPr lang="en-US" dirty="0"/>
              <a:t>Changing land affects where plants and animals live and creates problems for animals when they migrate.</a:t>
            </a:r>
          </a:p>
          <a:p>
            <a:pPr algn="ctr"/>
            <a:endParaRPr lang="en-US" dirty="0"/>
          </a:p>
        </p:txBody>
      </p:sp>
      <p:sp>
        <p:nvSpPr>
          <p:cNvPr id="11" name="Content Placeholder 2">
            <a:extLst>
              <a:ext uri="{FF2B5EF4-FFF2-40B4-BE49-F238E27FC236}">
                <a16:creationId xmlns:a16="http://schemas.microsoft.com/office/drawing/2014/main" id="{5635E552-BA2D-894F-9703-CCB59026049A}"/>
              </a:ext>
            </a:extLst>
          </p:cNvPr>
          <p:cNvSpPr txBox="1">
            <a:spLocks/>
          </p:cNvSpPr>
          <p:nvPr/>
        </p:nvSpPr>
        <p:spPr>
          <a:xfrm>
            <a:off x="556591" y="4215218"/>
            <a:ext cx="5480356" cy="2481055"/>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en-US" sz="2400" i="1" dirty="0"/>
              <a:t>Efforts to help the environment</a:t>
            </a:r>
          </a:p>
          <a:p>
            <a:r>
              <a:rPr lang="en-US" sz="2400" dirty="0"/>
              <a:t>Re-plant trees and forests</a:t>
            </a:r>
            <a:endParaRPr lang="en-US" sz="400" dirty="0"/>
          </a:p>
          <a:p>
            <a:r>
              <a:rPr lang="en-US" sz="2400" dirty="0"/>
              <a:t>protect wildlife areas from change</a:t>
            </a:r>
          </a:p>
          <a:p>
            <a:endParaRPr lang="en-US" sz="2400" dirty="0"/>
          </a:p>
        </p:txBody>
      </p:sp>
    </p:spTree>
    <p:extLst>
      <p:ext uri="{BB962C8B-B14F-4D97-AF65-F5344CB8AC3E}">
        <p14:creationId xmlns:p14="http://schemas.microsoft.com/office/powerpoint/2010/main" val="4096178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80795"/>
            <a:ext cx="12192000" cy="1596177"/>
          </a:xfrm>
        </p:spPr>
        <p:txBody>
          <a:bodyPr/>
          <a:lstStyle/>
          <a:p>
            <a:r>
              <a:rPr lang="en-US" dirty="0"/>
              <a:t>OverHunting and overfishing</a:t>
            </a:r>
          </a:p>
        </p:txBody>
      </p:sp>
      <p:sp>
        <p:nvSpPr>
          <p:cNvPr id="3" name="Content Placeholder 2"/>
          <p:cNvSpPr>
            <a:spLocks noGrp="1"/>
          </p:cNvSpPr>
          <p:nvPr>
            <p:ph sz="quarter" idx="13"/>
          </p:nvPr>
        </p:nvSpPr>
        <p:spPr>
          <a:xfrm>
            <a:off x="429209" y="1694922"/>
            <a:ext cx="5711616" cy="3424107"/>
          </a:xfrm>
        </p:spPr>
        <p:txBody>
          <a:bodyPr>
            <a:noAutofit/>
          </a:bodyPr>
          <a:lstStyle/>
          <a:p>
            <a:r>
              <a:rPr lang="en-US" sz="2400" dirty="0"/>
              <a:t>Overhunting game animals (like deer) or predators (like wolves)</a:t>
            </a:r>
            <a:endParaRPr lang="en-US" sz="400" dirty="0"/>
          </a:p>
          <a:p>
            <a:r>
              <a:rPr lang="en-US" sz="2400" dirty="0"/>
              <a:t>Species Trading </a:t>
            </a:r>
            <a:r>
              <a:rPr lang="en-US" sz="2200" dirty="0"/>
              <a:t>(elephant tusks/ivory)</a:t>
            </a:r>
          </a:p>
          <a:p>
            <a:r>
              <a:rPr lang="en-US" sz="2400" dirty="0"/>
              <a:t>Too much fishing in one place</a:t>
            </a:r>
          </a:p>
        </p:txBody>
      </p:sp>
      <p:pic>
        <p:nvPicPr>
          <p:cNvPr id="10" name="Picture 9"/>
          <p:cNvPicPr/>
          <p:nvPr/>
        </p:nvPicPr>
        <p:blipFill>
          <a:blip r:embed="rId3">
            <a:extLst>
              <a:ext uri="{28A0092B-C50C-407E-A947-70E740481C1C}">
                <a14:useLocalDpi xmlns:a14="http://schemas.microsoft.com/office/drawing/2010/main"/>
              </a:ext>
            </a:extLst>
          </a:blip>
          <a:srcRect/>
          <a:stretch>
            <a:fillRect/>
          </a:stretch>
        </p:blipFill>
        <p:spPr bwMode="auto">
          <a:xfrm>
            <a:off x="9129109" y="4396827"/>
            <a:ext cx="2741446" cy="1991559"/>
          </a:xfrm>
          <a:prstGeom prst="rect">
            <a:avLst/>
          </a:prstGeom>
          <a:noFill/>
          <a:ln>
            <a:noFill/>
          </a:ln>
        </p:spPr>
      </p:pic>
      <p:pic>
        <p:nvPicPr>
          <p:cNvPr id="11" name="Picture 10"/>
          <p:cNvPicPr/>
          <p:nvPr/>
        </p:nvPicPr>
        <p:blipFill rotWithShape="1">
          <a:blip r:embed="rId4" cstate="hqprint">
            <a:extLst>
              <a:ext uri="{28A0092B-C50C-407E-A947-70E740481C1C}">
                <a14:useLocalDpi xmlns:a14="http://schemas.microsoft.com/office/drawing/2010/main"/>
              </a:ext>
            </a:extLst>
          </a:blip>
          <a:srcRect/>
          <a:stretch/>
        </p:blipFill>
        <p:spPr bwMode="auto">
          <a:xfrm>
            <a:off x="6155770" y="1698175"/>
            <a:ext cx="2827660" cy="2015858"/>
          </a:xfrm>
          <a:prstGeom prst="rect">
            <a:avLst/>
          </a:prstGeom>
          <a:noFill/>
          <a:ln>
            <a:noFill/>
          </a:ln>
        </p:spPr>
      </p:pic>
      <p:pic>
        <p:nvPicPr>
          <p:cNvPr id="12" name="Picture 11"/>
          <p:cNvPicPr/>
          <p:nvPr/>
        </p:nvPicPr>
        <p:blipFill>
          <a:blip r:embed="rId5" cstate="print">
            <a:extLst>
              <a:ext uri="{28A0092B-C50C-407E-A947-70E740481C1C}">
                <a14:useLocalDpi xmlns:a14="http://schemas.microsoft.com/office/drawing/2010/main"/>
              </a:ext>
            </a:extLst>
          </a:blip>
          <a:srcRect/>
          <a:stretch>
            <a:fillRect/>
          </a:stretch>
        </p:blipFill>
        <p:spPr bwMode="auto">
          <a:xfrm>
            <a:off x="6140824" y="3979849"/>
            <a:ext cx="2861727" cy="1895349"/>
          </a:xfrm>
          <a:prstGeom prst="rect">
            <a:avLst/>
          </a:prstGeom>
          <a:noFill/>
          <a:ln>
            <a:noFill/>
          </a:ln>
        </p:spPr>
      </p:pic>
      <p:pic>
        <p:nvPicPr>
          <p:cNvPr id="13" name="Picture 12"/>
          <p:cNvPicPr/>
          <p:nvPr/>
        </p:nvPicPr>
        <p:blipFill>
          <a:blip r:embed="rId6" cstate="print">
            <a:extLst>
              <a:ext uri="{28A0092B-C50C-407E-A947-70E740481C1C}">
                <a14:useLocalDpi xmlns:a14="http://schemas.microsoft.com/office/drawing/2010/main"/>
              </a:ext>
            </a:extLst>
          </a:blip>
          <a:srcRect/>
          <a:stretch>
            <a:fillRect/>
          </a:stretch>
        </p:blipFill>
        <p:spPr bwMode="auto">
          <a:xfrm>
            <a:off x="9151520" y="2142788"/>
            <a:ext cx="2751007" cy="1837061"/>
          </a:xfrm>
          <a:prstGeom prst="rect">
            <a:avLst/>
          </a:prstGeom>
          <a:noFill/>
          <a:ln>
            <a:noFill/>
          </a:ln>
        </p:spPr>
      </p:pic>
      <p:sp>
        <p:nvSpPr>
          <p:cNvPr id="8" name="Content Placeholder 2">
            <a:extLst>
              <a:ext uri="{FF2B5EF4-FFF2-40B4-BE49-F238E27FC236}">
                <a16:creationId xmlns:a16="http://schemas.microsoft.com/office/drawing/2014/main" id="{20C5B991-1FCB-D54B-8577-5962A797A100}"/>
              </a:ext>
            </a:extLst>
          </p:cNvPr>
          <p:cNvSpPr txBox="1">
            <a:spLocks/>
          </p:cNvSpPr>
          <p:nvPr/>
        </p:nvSpPr>
        <p:spPr>
          <a:xfrm>
            <a:off x="429209" y="4316801"/>
            <a:ext cx="5417093" cy="414317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en-US" sz="2400" i="1" dirty="0"/>
              <a:t>Efforts to protect wildlife</a:t>
            </a:r>
            <a:endParaRPr lang="en-US" sz="2400" dirty="0"/>
          </a:p>
          <a:p>
            <a:r>
              <a:rPr lang="en-US" sz="2400" dirty="0"/>
              <a:t>Hunting and fishing are managed to try to keep a balance</a:t>
            </a:r>
          </a:p>
          <a:p>
            <a:r>
              <a:rPr lang="en-US" sz="2400" dirty="0"/>
              <a:t>Special protections and care for Endangered Species</a:t>
            </a:r>
          </a:p>
        </p:txBody>
      </p:sp>
    </p:spTree>
    <p:extLst>
      <p:ext uri="{BB962C8B-B14F-4D97-AF65-F5344CB8AC3E}">
        <p14:creationId xmlns:p14="http://schemas.microsoft.com/office/powerpoint/2010/main" val="245031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descr="Image result for oil spil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18455" y="4227814"/>
            <a:ext cx="3946896" cy="2630186"/>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2398331" y="373349"/>
            <a:ext cx="7395338" cy="1596177"/>
          </a:xfrm>
        </p:spPr>
        <p:txBody>
          <a:bodyPr/>
          <a:lstStyle/>
          <a:p>
            <a:r>
              <a:rPr lang="en-US" dirty="0"/>
              <a:t>Pollution and Oil spills</a:t>
            </a:r>
          </a:p>
        </p:txBody>
      </p:sp>
      <p:sp>
        <p:nvSpPr>
          <p:cNvPr id="3" name="Content Placeholder 2"/>
          <p:cNvSpPr>
            <a:spLocks noGrp="1"/>
          </p:cNvSpPr>
          <p:nvPr>
            <p:ph sz="quarter" idx="13"/>
          </p:nvPr>
        </p:nvSpPr>
        <p:spPr>
          <a:xfrm>
            <a:off x="661347" y="1969526"/>
            <a:ext cx="5434653" cy="3424107"/>
          </a:xfrm>
        </p:spPr>
        <p:txBody>
          <a:bodyPr>
            <a:noAutofit/>
          </a:bodyPr>
          <a:lstStyle/>
          <a:p>
            <a:r>
              <a:rPr lang="en-US" sz="2400" dirty="0"/>
              <a:t>Pollution is found in the air, water and on land.</a:t>
            </a:r>
          </a:p>
          <a:p>
            <a:r>
              <a:rPr lang="en-US" sz="2400" dirty="0"/>
              <a:t>Can be very Difficult to clean up:</a:t>
            </a:r>
          </a:p>
          <a:p>
            <a:pPr marL="508000" lvl="1" indent="-284163">
              <a:buFont typeface="Courier New"/>
              <a:buChar char="o"/>
              <a:tabLst>
                <a:tab pos="568325" algn="l"/>
              </a:tabLst>
            </a:pPr>
            <a:r>
              <a:rPr lang="en-US" sz="2400" dirty="0"/>
              <a:t>spreads quickly</a:t>
            </a:r>
          </a:p>
          <a:p>
            <a:pPr marL="508000" lvl="1" indent="-284163">
              <a:buFont typeface="Courier New"/>
              <a:buChar char="o"/>
              <a:tabLst>
                <a:tab pos="568325" algn="l"/>
              </a:tabLst>
            </a:pPr>
            <a:r>
              <a:rPr lang="en-US" sz="2400" dirty="0"/>
              <a:t>Takes a long time</a:t>
            </a:r>
          </a:p>
          <a:p>
            <a:pPr marL="508000" lvl="1" indent="-284163">
              <a:buFont typeface="Courier New"/>
              <a:buChar char="o"/>
              <a:tabLst>
                <a:tab pos="568325" algn="l"/>
              </a:tabLst>
            </a:pPr>
            <a:r>
              <a:rPr lang="en-US" sz="2400" dirty="0"/>
              <a:t>Expensive</a:t>
            </a:r>
          </a:p>
        </p:txBody>
      </p:sp>
      <p:pic>
        <p:nvPicPr>
          <p:cNvPr id="4" name="Picture 3">
            <a:extLst>
              <a:ext uri="{FF2B5EF4-FFF2-40B4-BE49-F238E27FC236}">
                <a16:creationId xmlns:a16="http://schemas.microsoft.com/office/drawing/2014/main" id="{CCD877B8-9AF3-7D45-81CF-91C3CD0D7B78}"/>
              </a:ext>
            </a:extLst>
          </p:cNvPr>
          <p:cNvPicPr>
            <a:picLocks noChangeAspect="1"/>
          </p:cNvPicPr>
          <p:nvPr/>
        </p:nvPicPr>
        <p:blipFill>
          <a:blip r:embed="rId4"/>
          <a:stretch>
            <a:fillRect/>
          </a:stretch>
        </p:blipFill>
        <p:spPr>
          <a:xfrm>
            <a:off x="6232849" y="1969526"/>
            <a:ext cx="3971212" cy="2644827"/>
          </a:xfrm>
          <a:prstGeom prst="rect">
            <a:avLst/>
          </a:prstGeom>
        </p:spPr>
      </p:pic>
      <p:sp>
        <p:nvSpPr>
          <p:cNvPr id="6" name="Content Placeholder 2">
            <a:extLst>
              <a:ext uri="{FF2B5EF4-FFF2-40B4-BE49-F238E27FC236}">
                <a16:creationId xmlns:a16="http://schemas.microsoft.com/office/drawing/2014/main" id="{EA0BE882-5081-B84B-B510-ACDC8C569036}"/>
              </a:ext>
            </a:extLst>
          </p:cNvPr>
          <p:cNvSpPr txBox="1">
            <a:spLocks/>
          </p:cNvSpPr>
          <p:nvPr/>
        </p:nvSpPr>
        <p:spPr>
          <a:xfrm>
            <a:off x="661347" y="5258690"/>
            <a:ext cx="5722520" cy="159931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en-US" sz="2400" i="1" dirty="0"/>
              <a:t>Efforts to protect environment</a:t>
            </a:r>
            <a:endParaRPr lang="en-US" sz="2400" dirty="0"/>
          </a:p>
          <a:p>
            <a:r>
              <a:rPr lang="en-US" sz="2400" dirty="0"/>
              <a:t>When people make a big mess we make them clean it up.</a:t>
            </a:r>
          </a:p>
        </p:txBody>
      </p:sp>
    </p:spTree>
    <p:extLst>
      <p:ext uri="{BB962C8B-B14F-4D97-AF65-F5344CB8AC3E}">
        <p14:creationId xmlns:p14="http://schemas.microsoft.com/office/powerpoint/2010/main" val="3796022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643"/>
            <a:ext cx="12192000" cy="1596177"/>
          </a:xfrm>
        </p:spPr>
        <p:txBody>
          <a:bodyPr/>
          <a:lstStyle/>
          <a:p>
            <a:r>
              <a:rPr lang="en-US" dirty="0"/>
              <a:t>oil spills</a:t>
            </a:r>
          </a:p>
        </p:txBody>
      </p:sp>
      <p:sp>
        <p:nvSpPr>
          <p:cNvPr id="3" name="Content Placeholder 2"/>
          <p:cNvSpPr>
            <a:spLocks noGrp="1"/>
          </p:cNvSpPr>
          <p:nvPr>
            <p:ph sz="quarter" idx="13"/>
          </p:nvPr>
        </p:nvSpPr>
        <p:spPr>
          <a:xfrm>
            <a:off x="678636" y="1553274"/>
            <a:ext cx="7006452" cy="4302403"/>
          </a:xfrm>
        </p:spPr>
        <p:txBody>
          <a:bodyPr>
            <a:noAutofit/>
          </a:bodyPr>
          <a:lstStyle/>
          <a:p>
            <a:r>
              <a:rPr lang="en-US" sz="2200" dirty="0"/>
              <a:t>Oil is used to fuel cars, heat homes, make plastics and many other everyday products.</a:t>
            </a:r>
          </a:p>
          <a:p>
            <a:endParaRPr lang="en-US" sz="400" dirty="0"/>
          </a:p>
          <a:p>
            <a:r>
              <a:rPr lang="en-US" sz="2200" dirty="0"/>
              <a:t>oil crosses the ocean in shipping tankers</a:t>
            </a:r>
            <a:r>
              <a:rPr lang="mr-IN" sz="2200" dirty="0"/>
              <a:t>…</a:t>
            </a:r>
            <a:r>
              <a:rPr lang="en-US" sz="2200" dirty="0"/>
              <a:t> spills can happen.</a:t>
            </a:r>
          </a:p>
          <a:p>
            <a:endParaRPr lang="en-US" sz="400" dirty="0"/>
          </a:p>
          <a:p>
            <a:r>
              <a:rPr lang="en-US" sz="2200" dirty="0"/>
              <a:t>SOME past SPILLS had millions of gallons of oil.</a:t>
            </a:r>
          </a:p>
          <a:p>
            <a:endParaRPr lang="en-US" sz="400" dirty="0"/>
          </a:p>
          <a:p>
            <a:r>
              <a:rPr lang="en-US" sz="2200" dirty="0"/>
              <a:t>oil is harmful to fish, birds, and other animals.</a:t>
            </a:r>
          </a:p>
          <a:p>
            <a:endParaRPr lang="en-US" sz="400" dirty="0"/>
          </a:p>
          <a:p>
            <a:r>
              <a:rPr lang="en-US" sz="2200" dirty="0"/>
              <a:t>Cleanup can require thousands of workers, tons of equipment, and years of hard work </a:t>
            </a:r>
            <a:r>
              <a:rPr lang="mr-IN" sz="2200" dirty="0"/>
              <a:t>–</a:t>
            </a:r>
            <a:r>
              <a:rPr lang="en-US" sz="2200" dirty="0"/>
              <a:t> it’s a real mess!</a:t>
            </a:r>
          </a:p>
          <a:p>
            <a:endParaRPr lang="en-US" sz="2200" dirty="0"/>
          </a:p>
        </p:txBody>
      </p:sp>
      <p:pic>
        <p:nvPicPr>
          <p:cNvPr id="6" name="Picture 5"/>
          <p:cNvPicPr/>
          <p:nvPr/>
        </p:nvPicPr>
        <p:blipFill>
          <a:blip r:embed="rId3" cstate="print">
            <a:extLst>
              <a:ext uri="{28A0092B-C50C-407E-A947-70E740481C1C}">
                <a14:useLocalDpi xmlns:a14="http://schemas.microsoft.com/office/drawing/2010/main"/>
              </a:ext>
            </a:extLst>
          </a:blip>
          <a:srcRect/>
          <a:stretch>
            <a:fillRect/>
          </a:stretch>
        </p:blipFill>
        <p:spPr bwMode="auto">
          <a:xfrm>
            <a:off x="7685088" y="1390262"/>
            <a:ext cx="4288644" cy="2398114"/>
          </a:xfrm>
          <a:prstGeom prst="rect">
            <a:avLst/>
          </a:prstGeom>
          <a:noFill/>
          <a:ln>
            <a:noFill/>
          </a:ln>
        </p:spPr>
      </p:pic>
      <p:pic>
        <p:nvPicPr>
          <p:cNvPr id="7" name="Picture 6"/>
          <p:cNvPicPr/>
          <p:nvPr/>
        </p:nvPicPr>
        <p:blipFill>
          <a:blip r:embed="rId4">
            <a:extLst>
              <a:ext uri="{28A0092B-C50C-407E-A947-70E740481C1C}">
                <a14:useLocalDpi xmlns:a14="http://schemas.microsoft.com/office/drawing/2010/main"/>
              </a:ext>
            </a:extLst>
          </a:blip>
          <a:srcRect/>
          <a:stretch>
            <a:fillRect/>
          </a:stretch>
        </p:blipFill>
        <p:spPr bwMode="auto">
          <a:xfrm>
            <a:off x="8185748" y="3967701"/>
            <a:ext cx="3163768" cy="2545067"/>
          </a:xfrm>
          <a:prstGeom prst="rect">
            <a:avLst/>
          </a:prstGeom>
          <a:noFill/>
          <a:ln>
            <a:noFill/>
          </a:ln>
        </p:spPr>
      </p:pic>
    </p:spTree>
    <p:extLst>
      <p:ext uri="{BB962C8B-B14F-4D97-AF65-F5344CB8AC3E}">
        <p14:creationId xmlns:p14="http://schemas.microsoft.com/office/powerpoint/2010/main" val="3386055929"/>
      </p:ext>
    </p:extLst>
  </p:cSld>
  <p:clrMapOvr>
    <a:masterClrMapping/>
  </p:clrMapOvr>
</p:sld>
</file>

<file path=ppt/theme/theme1.xml><?xml version="1.0" encoding="utf-8"?>
<a:theme xmlns:a="http://schemas.openxmlformats.org/drawingml/2006/main" name="Dropl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Droplet</Template>
  <TotalTime>10957</TotalTime>
  <Words>1617</Words>
  <Application>Microsoft Macintosh PowerPoint</Application>
  <PresentationFormat>Widescreen</PresentationFormat>
  <Paragraphs>250</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Courier New</vt:lpstr>
      <vt:lpstr>Mangal</vt:lpstr>
      <vt:lpstr>Tw Cen MT</vt:lpstr>
      <vt:lpstr>Droplet</vt:lpstr>
      <vt:lpstr>Biodiversity and  human impact</vt:lpstr>
      <vt:lpstr>What is biodiversity?</vt:lpstr>
      <vt:lpstr>Why is it important to have biodiversity?</vt:lpstr>
      <vt:lpstr>natural events can affect biodiversity</vt:lpstr>
      <vt:lpstr>How do people impact biodiversity?</vt:lpstr>
      <vt:lpstr>Changing the Land</vt:lpstr>
      <vt:lpstr>OverHunting and overfishing</vt:lpstr>
      <vt:lpstr>Pollution and Oil spills</vt:lpstr>
      <vt:lpstr>oil spills</vt:lpstr>
      <vt:lpstr>How do you clean an oil spill?</vt:lpstr>
      <vt:lpstr>Let’s try an experiment</vt:lpstr>
      <vt:lpstr>What is a hypothesis?</vt:lpstr>
      <vt:lpstr>Instructions &amp; materials</vt:lpstr>
      <vt:lpstr>CREATE your oil spill inside the boom</vt:lpstr>
      <vt:lpstr>Observations</vt:lpstr>
      <vt:lpstr>Skim Clean up method one</vt:lpstr>
      <vt:lpstr>absorb Clean up method two</vt:lpstr>
      <vt:lpstr>DISPERSE Clean up method Three</vt:lpstr>
      <vt:lpstr>Final observation</vt:lpstr>
      <vt:lpstr>Questions for discussion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Biodiversity and  human impact</dc:title>
  <dc:creator>Blosser, Renee</dc:creator>
  <cp:lastModifiedBy>elaine turner</cp:lastModifiedBy>
  <cp:revision>312</cp:revision>
  <cp:lastPrinted>2019-11-20T14:51:40Z</cp:lastPrinted>
  <dcterms:created xsi:type="dcterms:W3CDTF">2017-10-10T18:12:35Z</dcterms:created>
  <dcterms:modified xsi:type="dcterms:W3CDTF">2024-09-16T00:23:02Z</dcterms:modified>
</cp:coreProperties>
</file>