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5" r:id="rId5"/>
    <p:sldId id="328" r:id="rId6"/>
    <p:sldId id="329" r:id="rId7"/>
    <p:sldId id="330" r:id="rId8"/>
    <p:sldId id="332" r:id="rId9"/>
    <p:sldId id="336" r:id="rId10"/>
    <p:sldId id="337" r:id="rId11"/>
    <p:sldId id="338" r:id="rId12"/>
    <p:sldId id="321" r:id="rId13"/>
    <p:sldId id="322" r:id="rId14"/>
    <p:sldId id="339" r:id="rId15"/>
    <p:sldId id="325" r:id="rId16"/>
    <p:sldId id="340" r:id="rId17"/>
  </p:sldIdLst>
  <p:sldSz cx="12188825" cy="6858000"/>
  <p:notesSz cx="7315200" cy="96012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9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0" autoAdjust="0"/>
    <p:restoredTop sz="80415" autoAdjust="0"/>
  </p:normalViewPr>
  <p:slideViewPr>
    <p:cSldViewPr showGuides="1">
      <p:cViewPr varScale="1">
        <p:scale>
          <a:sx n="85" d="100"/>
          <a:sy n="85" d="100"/>
        </p:scale>
        <p:origin x="248" y="16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notesViewPr>
    <p:cSldViewPr showGuides="1">
      <p:cViewPr varScale="1">
        <p:scale>
          <a:sx n="99" d="100"/>
          <a:sy n="99" d="100"/>
        </p:scale>
        <p:origin x="357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0CC69C6-EE0B-4D8B-9C71-C36EFED094F2}" type="datetimeFigureOut">
              <a:rPr lang="en-US"/>
              <a:t>1/24/23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60DD202-58A1-4ABD-B068-DFFCA0C44EA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421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ABD2D7A-D230-4F91-BD59-0A39C2703BA8}" type="datetimeFigureOut">
              <a:rPr lang="en-US"/>
              <a:t>1/24/23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 should take about </a:t>
            </a:r>
            <a:r>
              <a:rPr lang="en-US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15-20 minutes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allow ample time for the activities.  Please keep an eye on the clock.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TIPS: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students sit on the carpet so the presentation can be set up at their desks.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Limit questions or the number of students who can answer a question if time runs short.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helpers to: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 up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the presentation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familiarize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themselves with the activity and its goal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 you for making Amazing Earth possible!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Updated 1/12/23</a:t>
            </a:r>
          </a:p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27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41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03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 the students up into three groups </a:t>
            </a:r>
            <a:r>
              <a:rPr lang="en-US"/>
              <a:t>to rotate </a:t>
            </a:r>
            <a:r>
              <a:rPr lang="en-US" dirty="0"/>
              <a:t>through the stations as remaining time allows.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58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time allows, invite the students back to the carpet for a review, while the helpers clean 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73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Ask: what is an ocean? </a:t>
            </a:r>
          </a:p>
          <a:p>
            <a:endParaRPr lang="en-US" sz="1200" dirty="0"/>
          </a:p>
          <a:p>
            <a:r>
              <a:rPr lang="en-US" sz="1200" b="0" dirty="0"/>
              <a:t>Click to advance. </a:t>
            </a:r>
          </a:p>
          <a:p>
            <a:endParaRPr lang="en-US" sz="1200" b="0" dirty="0"/>
          </a:p>
          <a:p>
            <a:r>
              <a:rPr lang="en-US" sz="1200" b="0" dirty="0"/>
              <a:t>Most of the Earth’s freshwater is frozen in Glaciers and Ice Caps.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56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97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36,000 ft (7 miles) vs Mt Everest at 29,000 ft (5.5 miles)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5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 slide to the concept. Explain the zones on the next slides.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28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53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4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301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SAY: Predators in the deep sea must be either very efficient or should be capable of enduring for long periods without food. 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ASK:  Can you think of any adaptations or features that deep sea fish have for survival against the harsh darkness and scarcity of food?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ADVANCE for answers.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dirty="0"/>
              <a:t>Cookie Cutter Shark. ­ The bioluminescent belly helps the shark lure prey close enough to attack itself via suction</a:t>
            </a:r>
          </a:p>
          <a:p>
            <a:endParaRPr lang="en-US" sz="1200" dirty="0"/>
          </a:p>
          <a:p>
            <a:r>
              <a:rPr lang="en-US" sz="1200" dirty="0"/>
              <a:t>Lateral Lines. – the purple marking indicates the lateral line along the fish and the green indicates the water movement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arge ocean wa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551612" cy="68579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4411" y="0"/>
            <a:ext cx="4572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08813" y="1600200"/>
            <a:ext cx="4572001" cy="37338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08813" y="5562599"/>
            <a:ext cx="4571999" cy="83502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none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3B6B-E340-4FC0-A085-B71A4639D1AA}" type="datetime1">
              <a:rPr lang="en-US" smtClean="0"/>
              <a:t>1/24/23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9812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B42DF-42F7-4DF8-92F8-78154BDE12B4}" type="datetime1">
              <a:rPr lang="en-US" smtClean="0"/>
              <a:t>1/24/23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9611" y="6400800"/>
            <a:ext cx="5954834" cy="276228"/>
          </a:xfrm>
        </p:spPr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228011" y="6400800"/>
            <a:ext cx="1548659" cy="276228"/>
          </a:xfrm>
        </p:spPr>
        <p:txBody>
          <a:bodyPr/>
          <a:lstStyle/>
          <a:p>
            <a:fld id="{A43FAFC5-F11C-4205-99FD-FC66DAA2AE2D}" type="datetime1">
              <a:rPr lang="en-US" smtClean="0"/>
              <a:t>1/24/23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56811" y="6400800"/>
            <a:ext cx="1066802" cy="276228"/>
          </a:xfrm>
        </p:spPr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6812" y="1616074"/>
            <a:ext cx="7315198" cy="272732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6814" y="4495800"/>
            <a:ext cx="7315198" cy="167322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FAFC5-F11C-4205-99FD-FC66DAA2AE2D}" type="datetime1">
              <a:rPr lang="en-US" smtClean="0"/>
              <a:t>1/24/23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057400">
              <a:defRPr sz="1600"/>
            </a:lvl6pPr>
            <a:lvl7pPr marL="2057400">
              <a:defRPr sz="1600"/>
            </a:lvl7pPr>
            <a:lvl8pPr marL="20574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4015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057400">
              <a:defRPr sz="1600"/>
            </a:lvl6pPr>
            <a:lvl7pPr marL="2057400">
              <a:defRPr sz="1600"/>
            </a:lvl7pPr>
            <a:lvl8pPr marL="20574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2905-3DC5-49B9-B8B8-9D80D3609DB5}" type="datetime1">
              <a:rPr lang="en-US" smtClean="0"/>
              <a:t>1/24/23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802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802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 marL="2057400">
              <a:defRPr sz="1400"/>
            </a:lvl5pPr>
            <a:lvl6pPr marL="2057400">
              <a:defRPr sz="1400"/>
            </a:lvl6pPr>
            <a:lvl7pPr marL="2057400">
              <a:defRPr sz="1400"/>
            </a:lvl7pPr>
            <a:lvl8pPr marL="2057400">
              <a:defRPr sz="1400"/>
            </a:lvl8pPr>
            <a:lvl9pPr marL="2057400"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547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0547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 marL="2057400">
              <a:defRPr sz="1400"/>
            </a:lvl5pPr>
            <a:lvl6pPr marL="2057400">
              <a:defRPr sz="1400"/>
            </a:lvl6pPr>
            <a:lvl7pPr marL="2057400">
              <a:defRPr sz="1400"/>
            </a:lvl7pPr>
            <a:lvl8pPr marL="2057400">
              <a:defRPr sz="1400"/>
            </a:lvl8pPr>
            <a:lvl9pPr marL="2057400"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5298-A6F6-4AF2-832C-941EFA52AF9B}" type="datetime1">
              <a:rPr lang="en-US" smtClean="0"/>
              <a:t>1/24/23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3D8C-3438-4368-AD19-D5CB0C52B1DD}" type="datetime1">
              <a:rPr lang="en-US" smtClean="0"/>
              <a:t>1/24/23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rge ocean wave (semitransparent)" title="Ocean Wave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1D785-D6D8-40F1-B2DD-0E2019A27A22}" type="datetime1">
              <a:rPr lang="en-US" smtClean="0"/>
              <a:t>1/24/23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7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4" y="588963"/>
            <a:ext cx="5486400" cy="55800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A9A06-02F9-41CB-8208-185A65D60B96}" type="datetime1">
              <a:rPr lang="en-US" smtClean="0"/>
              <a:t>1/24/23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8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094461" y="588963"/>
            <a:ext cx="5486352" cy="5580062"/>
          </a:xfrm>
          <a:prstGeom prst="rect">
            <a:avLst/>
          </a:prstGeom>
          <a:solidFill>
            <a:srgbClr val="1B5D7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6307494" y="805658"/>
            <a:ext cx="5060286" cy="5146672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051B-B340-4A72-AC7D-8FDFBF03EE12}" type="datetime1">
              <a:rPr lang="en-US" smtClean="0"/>
              <a:t>1/24/23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rge ocean wave (semitransparent)" title="Ocean Wave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pic>
        <p:nvPicPr>
          <p:cNvPr id="10" name="Picture 9" descr="Large ocean wave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34758" cy="6857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06156" y="0"/>
            <a:ext cx="2286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381000"/>
            <a:ext cx="9144001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828800"/>
            <a:ext cx="9144001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1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8011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5D658-8C58-46F3-AA54-0ED74F8B4CDC}" type="datetime1">
              <a:rPr lang="en-US" smtClean="0"/>
              <a:pPr/>
              <a:t>1/24/23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UP6HjHygUWw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tiff"/><Relationship Id="rId4" Type="http://schemas.openxmlformats.org/officeDocument/2006/relationships/image" Target="../media/image2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008812" y="609600"/>
            <a:ext cx="4572001" cy="990600"/>
          </a:xfrm>
        </p:spPr>
        <p:txBody>
          <a:bodyPr>
            <a:normAutofit/>
          </a:bodyPr>
          <a:lstStyle/>
          <a:p>
            <a:pPr algn="ctr"/>
            <a:r>
              <a:rPr lang="en-US" sz="6600" dirty="0"/>
              <a:t>OCEANS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008814" y="1752600"/>
            <a:ext cx="4571999" cy="835025"/>
          </a:xfrm>
        </p:spPr>
        <p:txBody>
          <a:bodyPr>
            <a:normAutofit/>
          </a:bodyPr>
          <a:lstStyle/>
          <a:p>
            <a:pPr algn="ctr"/>
            <a:r>
              <a:rPr lang="it-IT" sz="2400" dirty="0"/>
              <a:t>4th grade Amazing Earth</a:t>
            </a:r>
          </a:p>
        </p:txBody>
      </p:sp>
      <p:pic>
        <p:nvPicPr>
          <p:cNvPr id="5" name="UP6HjHygUWw">
            <a:hlinkClick r:id="" action="ppaction://media"/>
            <a:extLst>
              <a:ext uri="{FF2B5EF4-FFF2-40B4-BE49-F238E27FC236}">
                <a16:creationId xmlns:a16="http://schemas.microsoft.com/office/drawing/2014/main" id="{7E194AA7-6027-419F-9C04-DAF3127935B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932612" y="2567110"/>
            <a:ext cx="4779433" cy="35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4BA4-9C7B-4066-8431-A0FF2F395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5812" y="533400"/>
            <a:ext cx="9144001" cy="12192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STRANGE CREATURES</a:t>
            </a:r>
            <a:br>
              <a:rPr lang="en-US" dirty="0"/>
            </a:br>
            <a:r>
              <a:rPr lang="en-US" dirty="0"/>
              <a:t>OF THE DEEP!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96446-B88C-410B-A0CA-7E8DB631765F}"/>
              </a:ext>
            </a:extLst>
          </p:cNvPr>
          <p:cNvSpPr txBox="1"/>
          <p:nvPr/>
        </p:nvSpPr>
        <p:spPr>
          <a:xfrm>
            <a:off x="5465762" y="6176176"/>
            <a:ext cx="1333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Giant Isopod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0A3E5F-1B90-4E96-B2AC-EDBCC008E3B4}"/>
              </a:ext>
            </a:extLst>
          </p:cNvPr>
          <p:cNvSpPr txBox="1"/>
          <p:nvPr/>
        </p:nvSpPr>
        <p:spPr>
          <a:xfrm>
            <a:off x="9151937" y="6003271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Goblin Shark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184BAF-E098-4A12-B34F-FC5060966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1437" y="4648200"/>
            <a:ext cx="1962150" cy="1544911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4F3F84-27C0-4A5A-A3AB-D9C3DCD08DC2}"/>
              </a:ext>
            </a:extLst>
          </p:cNvPr>
          <p:cNvSpPr txBox="1"/>
          <p:nvPr/>
        </p:nvSpPr>
        <p:spPr>
          <a:xfrm>
            <a:off x="2398649" y="4386590"/>
            <a:ext cx="1333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Deep Sea Hatchet Fish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83A963-F614-4230-BC78-728E9BCF5136}"/>
              </a:ext>
            </a:extLst>
          </p:cNvPr>
          <p:cNvSpPr txBox="1"/>
          <p:nvPr/>
        </p:nvSpPr>
        <p:spPr>
          <a:xfrm>
            <a:off x="5706878" y="3576435"/>
            <a:ext cx="1333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Anglerfish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AD94DC-62E3-4F24-9C93-73DD88B4A9E8}"/>
              </a:ext>
            </a:extLst>
          </p:cNvPr>
          <p:cNvSpPr txBox="1"/>
          <p:nvPr/>
        </p:nvSpPr>
        <p:spPr>
          <a:xfrm>
            <a:off x="9113837" y="3405321"/>
            <a:ext cx="1333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Viperfish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8786DE-99B6-49CA-A9D3-261C03995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242" y="1991356"/>
            <a:ext cx="2740591" cy="1543866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38C4349-D8D9-4102-9370-EEB551E2E6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6612" y="3974069"/>
            <a:ext cx="2686272" cy="2014703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7657C73-CA19-40CE-BA15-1CB8E56103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077" y="2855472"/>
            <a:ext cx="1958344" cy="1557495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089D6A-2460-406C-ADDC-F7996D2424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549" y="2053225"/>
            <a:ext cx="2124075" cy="1316927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1164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22D60-0E7A-CB4F-B37F-CC3B435E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412" y="420189"/>
            <a:ext cx="9144001" cy="1219200"/>
          </a:xfrm>
        </p:spPr>
        <p:txBody>
          <a:bodyPr/>
          <a:lstStyle/>
          <a:p>
            <a:r>
              <a:rPr lang="en-US" dirty="0"/>
              <a:t>More Fun Facts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45716-F78E-194D-8E18-305919C3F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412" y="1752600"/>
            <a:ext cx="3327400" cy="23689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7F6CF1-1507-484A-B3D5-3B2570BC5EE4}"/>
              </a:ext>
            </a:extLst>
          </p:cNvPr>
          <p:cNvSpPr txBox="1"/>
          <p:nvPr/>
        </p:nvSpPr>
        <p:spPr>
          <a:xfrm>
            <a:off x="1370012" y="3962400"/>
            <a:ext cx="3886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/>
          </a:p>
          <a:p>
            <a:pPr algn="ctr"/>
            <a:r>
              <a:rPr lang="en-US" sz="1600" dirty="0"/>
              <a:t>Coral reefs are the most diverse of all marine ecosystems.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Reefs cover less than 2% of the ocean bottom, yet amazingly, 25% of all ocean species depend on reefs for food &amp; shelter!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Coral is not rock.  It is tiny little animals that live on the outside of the reef.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6D0B25-8317-1146-A9AB-8CAB8C021DD7}"/>
              </a:ext>
            </a:extLst>
          </p:cNvPr>
          <p:cNvSpPr txBox="1"/>
          <p:nvPr/>
        </p:nvSpPr>
        <p:spPr>
          <a:xfrm>
            <a:off x="8707150" y="4210601"/>
            <a:ext cx="320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Less than 5% of the Earth’s  oceans have been explored. 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While there are hundreds of thousands of known marine life forms, scientists estimate that about one million species of animals live in the ocean.</a:t>
            </a:r>
          </a:p>
          <a:p>
            <a:pPr algn="ctr"/>
            <a:endParaRPr lang="en-US" sz="1600" dirty="0"/>
          </a:p>
          <a:p>
            <a:pPr algn="ctr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74821B-EF10-B44E-BCAB-7D65A7713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7612" y="1772392"/>
            <a:ext cx="2956505" cy="23652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F69EFC-DC4C-0843-8066-3355ECD757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6062" y="1752600"/>
            <a:ext cx="3162300" cy="23682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EA50B5-E0B3-A140-ACCA-A413FCA1591A}"/>
              </a:ext>
            </a:extLst>
          </p:cNvPr>
          <p:cNvSpPr txBox="1"/>
          <p:nvPr/>
        </p:nvSpPr>
        <p:spPr>
          <a:xfrm>
            <a:off x="5326062" y="4208622"/>
            <a:ext cx="31489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Dead Sea is one of the saltiest bodies of water at 34% vs ocean’s average of 3.5%.</a:t>
            </a:r>
          </a:p>
          <a:p>
            <a:pPr algn="ctr"/>
            <a:r>
              <a:rPr lang="en-US" sz="1600" dirty="0"/>
              <a:t> </a:t>
            </a:r>
          </a:p>
          <a:p>
            <a:pPr algn="ctr"/>
            <a:r>
              <a:rPr lang="en-US" sz="1600" dirty="0"/>
              <a:t>The Dead Sea’s high salinity levels mean that people can easily float on its surface due to its natural buoyancy. </a:t>
            </a:r>
          </a:p>
        </p:txBody>
      </p:sp>
    </p:spTree>
    <p:extLst>
      <p:ext uri="{BB962C8B-B14F-4D97-AF65-F5344CB8AC3E}">
        <p14:creationId xmlns:p14="http://schemas.microsoft.com/office/powerpoint/2010/main" val="253369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B56208C-3954-E14B-981D-15AC4DD9E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838200"/>
            <a:ext cx="9144001" cy="1219200"/>
          </a:xfrm>
        </p:spPr>
        <p:txBody>
          <a:bodyPr/>
          <a:lstStyle/>
          <a:p>
            <a:pPr algn="ctr"/>
            <a:r>
              <a:rPr lang="en-US" dirty="0"/>
              <a:t>Ocean Activity Stations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F65559-5A68-FB4A-B394-7DAE4412C68D}"/>
              </a:ext>
            </a:extLst>
          </p:cNvPr>
          <p:cNvSpPr txBox="1"/>
          <p:nvPr/>
        </p:nvSpPr>
        <p:spPr>
          <a:xfrm>
            <a:off x="1732901" y="2514600"/>
            <a:ext cx="937788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Three Stations:</a:t>
            </a:r>
          </a:p>
          <a:p>
            <a:endParaRPr lang="en-US" sz="2200" dirty="0"/>
          </a:p>
          <a:p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Sink or Float?  </a:t>
            </a:r>
            <a:r>
              <a:rPr lang="en-US" dirty="0"/>
              <a:t>A closer look at buoyancy and salinity.</a:t>
            </a:r>
          </a:p>
          <a:p>
            <a:endParaRPr lang="en-US" dirty="0"/>
          </a:p>
          <a:p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The Salty Seas:  </a:t>
            </a:r>
            <a:r>
              <a:rPr lang="en-US" dirty="0"/>
              <a:t>How does salt content affect the weight and density of seawater? </a:t>
            </a:r>
          </a:p>
          <a:p>
            <a:endParaRPr lang="en-US" dirty="0"/>
          </a:p>
          <a:p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Oh the Pressure! </a:t>
            </a:r>
            <a:r>
              <a:rPr lang="en-US" dirty="0"/>
              <a:t>A closer look at the effects of low and high pressure environments.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25516E-6AB6-4A42-828C-DD4AA8F4CB2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412" y="5057930"/>
            <a:ext cx="1516089" cy="1516089"/>
          </a:xfrm>
          <a:prstGeom prst="rect">
            <a:avLst/>
          </a:prstGeom>
        </p:spPr>
      </p:pic>
      <p:pic>
        <p:nvPicPr>
          <p:cNvPr id="6" name="Picture 5" descr="Boyle's Law - Growing Marshmallow - YouTube">
            <a:extLst>
              <a:ext uri="{FF2B5EF4-FFF2-40B4-BE49-F238E27FC236}">
                <a16:creationId xmlns:a16="http://schemas.microsoft.com/office/drawing/2014/main" id="{8C1220CF-7928-6945-8391-9A3993FB971B}"/>
              </a:ext>
            </a:extLst>
          </p:cNvPr>
          <p:cNvPicPr/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9874" y="5105400"/>
            <a:ext cx="1676400" cy="1498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061568-0C48-774E-89B6-9523057DE6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2164" y="5087911"/>
            <a:ext cx="1549047" cy="151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7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D60C2-C7B7-1C47-A646-D2F6C7E5B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23633F-40B4-7140-8B7D-D54FE7351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3012" y="2362200"/>
            <a:ext cx="5287205" cy="39730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6989D4-19ED-F046-84F8-166D29168A1F}"/>
              </a:ext>
            </a:extLst>
          </p:cNvPr>
          <p:cNvSpPr txBox="1"/>
          <p:nvPr/>
        </p:nvSpPr>
        <p:spPr>
          <a:xfrm>
            <a:off x="1990724" y="2971800"/>
            <a:ext cx="4158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one thing you learned about Oceans today?</a:t>
            </a:r>
          </a:p>
        </p:txBody>
      </p:sp>
    </p:spTree>
    <p:extLst>
      <p:ext uri="{BB962C8B-B14F-4D97-AF65-F5344CB8AC3E}">
        <p14:creationId xmlns:p14="http://schemas.microsoft.com/office/powerpoint/2010/main" val="27664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3A0C8-4C2D-D04F-810B-DFD2087ED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Ocean?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0EC01-B4FB-AB4B-9F43-F8B6FC5A3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 ocean is a large body of saltwater that fills the space between continents. </a:t>
            </a:r>
          </a:p>
          <a:p>
            <a:r>
              <a:rPr lang="en-US" dirty="0"/>
              <a:t>Oceans cover around 71% of the Earth’s surface.</a:t>
            </a:r>
          </a:p>
          <a:p>
            <a:r>
              <a:rPr lang="en-US" dirty="0"/>
              <a:t>The ocean is divided up into 5 major oceans, but they are actually all connected together. 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E18103-C371-2442-B7F4-23F58F93A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412" y="4191000"/>
            <a:ext cx="5113421" cy="2590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71BB75-86DC-C14F-9353-9D803D7273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1802" y="6012860"/>
            <a:ext cx="699681" cy="6996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456E09-885E-FB4D-8F45-A7070A983782}"/>
              </a:ext>
            </a:extLst>
          </p:cNvPr>
          <p:cNvSpPr txBox="1"/>
          <p:nvPr/>
        </p:nvSpPr>
        <p:spPr>
          <a:xfrm>
            <a:off x="1266909" y="4907340"/>
            <a:ext cx="28552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30% - Pacific Ocean</a:t>
            </a:r>
          </a:p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29% - Continents &amp; Islands </a:t>
            </a:r>
          </a:p>
          <a:p>
            <a:r>
              <a:rPr lang="en-US" sz="1600" dirty="0"/>
              <a:t>20% - Atlantic Ocean </a:t>
            </a:r>
          </a:p>
          <a:p>
            <a:r>
              <a:rPr lang="en-US" sz="1600" dirty="0"/>
              <a:t>14% - Indian Ocean</a:t>
            </a:r>
          </a:p>
          <a:p>
            <a:r>
              <a:rPr lang="en-US" sz="1600" dirty="0"/>
              <a:t>  4% - Southern Ocean </a:t>
            </a:r>
          </a:p>
          <a:p>
            <a:r>
              <a:rPr lang="en-US" sz="1600" dirty="0"/>
              <a:t>  3% - Arctic Ocean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1616F-99FC-124C-9165-E7ADA6EC2B6B}"/>
              </a:ext>
            </a:extLst>
          </p:cNvPr>
          <p:cNvSpPr txBox="1"/>
          <p:nvPr/>
        </p:nvSpPr>
        <p:spPr>
          <a:xfrm>
            <a:off x="9302833" y="5004901"/>
            <a:ext cx="2819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Of all the Earth’s water, what percentage is saltwater vs freshwater?</a:t>
            </a:r>
          </a:p>
          <a:p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FFB229-05D2-804F-977E-E4D56CB4A76F}"/>
              </a:ext>
            </a:extLst>
          </p:cNvPr>
          <p:cNvSpPr txBox="1"/>
          <p:nvPr/>
        </p:nvSpPr>
        <p:spPr>
          <a:xfrm>
            <a:off x="9910845" y="5912842"/>
            <a:ext cx="1493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97% vs 3%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17D487-6E99-894D-9FCE-975520BB872F}"/>
              </a:ext>
            </a:extLst>
          </p:cNvPr>
          <p:cNvSpPr txBox="1"/>
          <p:nvPr/>
        </p:nvSpPr>
        <p:spPr>
          <a:xfrm>
            <a:off x="9927680" y="4587408"/>
            <a:ext cx="1497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Take a Guess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1C4ED2-ED27-A440-A9AB-6487CDF34DF3}"/>
              </a:ext>
            </a:extLst>
          </p:cNvPr>
          <p:cNvSpPr txBox="1"/>
          <p:nvPr/>
        </p:nvSpPr>
        <p:spPr>
          <a:xfrm>
            <a:off x="1265321" y="454321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Earth’s Surface is:</a:t>
            </a:r>
          </a:p>
        </p:txBody>
      </p:sp>
    </p:spTree>
    <p:extLst>
      <p:ext uri="{BB962C8B-B14F-4D97-AF65-F5344CB8AC3E}">
        <p14:creationId xmlns:p14="http://schemas.microsoft.com/office/powerpoint/2010/main" val="428640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A87746-33DE-F047-ABB9-D1FE5E93CDE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605" y="1942346"/>
            <a:ext cx="3388407" cy="19059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2A47E7-61A5-674E-B0BF-86DAFB25C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World’s Ocean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DF81D3-BE2F-5D4A-848B-8413D6F321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4412" y="1942347"/>
            <a:ext cx="2944538" cy="19611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D1A85C-5F01-004E-8166-3E2A72A4D570}"/>
              </a:ext>
            </a:extLst>
          </p:cNvPr>
          <p:cNvSpPr txBox="1"/>
          <p:nvPr/>
        </p:nvSpPr>
        <p:spPr>
          <a:xfrm>
            <a:off x="2525261" y="391881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Rugged mountains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F61E77-B5E8-394A-B22A-EEAEC6D378D0}"/>
              </a:ext>
            </a:extLst>
          </p:cNvPr>
          <p:cNvSpPr txBox="1"/>
          <p:nvPr/>
        </p:nvSpPr>
        <p:spPr>
          <a:xfrm>
            <a:off x="6404663" y="3901136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Active volcanoes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824743-5E4C-D148-9223-49A8D7B482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9962" y="4538963"/>
            <a:ext cx="3302000" cy="18596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7FA877-1E0D-7E49-9EA2-C9EDEBE70C33}"/>
              </a:ext>
            </a:extLst>
          </p:cNvPr>
          <p:cNvSpPr txBox="1"/>
          <p:nvPr/>
        </p:nvSpPr>
        <p:spPr>
          <a:xfrm>
            <a:off x="4510828" y="6398606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Vast plateaus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72DC7B-D483-2E47-8BE4-0B67BEB421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2827" y="4487440"/>
            <a:ext cx="2559087" cy="19344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A60A16-DF73-5B4A-8899-56C387B412C3}"/>
              </a:ext>
            </a:extLst>
          </p:cNvPr>
          <p:cNvSpPr txBox="1"/>
          <p:nvPr/>
        </p:nvSpPr>
        <p:spPr>
          <a:xfrm>
            <a:off x="7445523" y="6426890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Almost bottomless trenches</a:t>
            </a:r>
          </a:p>
        </p:txBody>
      </p:sp>
    </p:spTree>
    <p:extLst>
      <p:ext uri="{BB962C8B-B14F-4D97-AF65-F5344CB8AC3E}">
        <p14:creationId xmlns:p14="http://schemas.microsoft.com/office/powerpoint/2010/main" val="4503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0F9C4-375E-2746-AFC9-8B54C6EA4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Ocean Floor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AB6CD-C43E-6E43-95DA-D680BC461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3812" y="1472852"/>
            <a:ext cx="3124200" cy="5181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/>
              <a:t>Important features include:</a:t>
            </a:r>
          </a:p>
          <a:p>
            <a:r>
              <a:rPr lang="en-US" sz="2200" dirty="0"/>
              <a:t>continental shelf (relatively shallow)</a:t>
            </a:r>
          </a:p>
          <a:p>
            <a:r>
              <a:rPr lang="en-US" sz="2200" dirty="0"/>
              <a:t>continental slope </a:t>
            </a:r>
          </a:p>
          <a:p>
            <a:r>
              <a:rPr lang="en-US" sz="2200" dirty="0"/>
              <a:t>continental rise </a:t>
            </a:r>
          </a:p>
          <a:p>
            <a:r>
              <a:rPr lang="en-US" sz="2200" dirty="0"/>
              <a:t>abyssal plain (flat area)</a:t>
            </a:r>
          </a:p>
          <a:p>
            <a:r>
              <a:rPr lang="en-US" sz="2200" dirty="0"/>
              <a:t>ocean trenches</a:t>
            </a:r>
          </a:p>
          <a:p>
            <a:pPr lvl="1"/>
            <a:r>
              <a:rPr lang="en-US" sz="1800" dirty="0"/>
              <a:t>The deepest ocean trench, the Mariana Trench, could easily swallow up Mt. Everest, the tallest mountain on land.</a:t>
            </a:r>
          </a:p>
          <a:p>
            <a:pPr lvl="1"/>
            <a:endParaRPr lang="en-US" sz="18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603B40-A538-F64A-B4DD-D9DBE2BE8D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2412" y="1809750"/>
            <a:ext cx="7239000" cy="484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7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40D8F-3744-A94B-A5DD-F3EB399EC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1" y="177463"/>
            <a:ext cx="9144001" cy="1219200"/>
          </a:xfrm>
        </p:spPr>
        <p:txBody>
          <a:bodyPr/>
          <a:lstStyle/>
          <a:p>
            <a:r>
              <a:rPr lang="en-US" dirty="0"/>
              <a:t>Ocean Zones and Ocean Life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8E3C65-B857-8247-B9DD-8CF2EF2D766B}"/>
              </a:ext>
            </a:extLst>
          </p:cNvPr>
          <p:cNvSpPr txBox="1"/>
          <p:nvPr/>
        </p:nvSpPr>
        <p:spPr>
          <a:xfrm>
            <a:off x="7459610" y="1701730"/>
            <a:ext cx="448126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Ocean is divided up into different zones based on the distance from the shore and the depth of water.</a:t>
            </a:r>
          </a:p>
          <a:p>
            <a:endParaRPr lang="en-US" sz="2000" dirty="0"/>
          </a:p>
          <a:p>
            <a:r>
              <a:rPr lang="en-US" sz="2000" dirty="0"/>
              <a:t>Ocean life is very different in each zone because of: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amount of sunlight and nutrients in each zone;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water pressure, temps and salinity (how much salt is in the water). </a:t>
            </a:r>
          </a:p>
          <a:p>
            <a:endParaRPr lang="en-US" sz="800" dirty="0"/>
          </a:p>
          <a:p>
            <a:endParaRPr lang="en-US" sz="800" dirty="0"/>
          </a:p>
          <a:p>
            <a:r>
              <a:rPr lang="en-US" sz="2000" dirty="0"/>
              <a:t>Let’s take a look at each zone on the next slides…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B8E7CF-DFE4-4649-9C10-03EE28E5B378}"/>
              </a:ext>
            </a:extLst>
          </p:cNvPr>
          <p:cNvGrpSpPr/>
          <p:nvPr/>
        </p:nvGrpSpPr>
        <p:grpSpPr>
          <a:xfrm>
            <a:off x="1293812" y="1905000"/>
            <a:ext cx="5921375" cy="3549754"/>
            <a:chOff x="1484311" y="3332321"/>
            <a:chExt cx="5616575" cy="32449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76179A0-F8CF-A04B-A11B-D2CA24F47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4311" y="3332321"/>
              <a:ext cx="5616575" cy="324495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9376B0D-081F-B644-BAD6-D839404171E7}"/>
                </a:ext>
              </a:extLst>
            </p:cNvPr>
            <p:cNvSpPr txBox="1"/>
            <p:nvPr/>
          </p:nvSpPr>
          <p:spPr>
            <a:xfrm>
              <a:off x="6481814" y="3810000"/>
              <a:ext cx="619072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>
                  <a:solidFill>
                    <a:srgbClr val="0070C0"/>
                  </a:solidFill>
                </a:rPr>
                <a:t>Sunlight Zone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C921AB-2473-F24A-946A-ADB7AECCCDEC}"/>
                </a:ext>
              </a:extLst>
            </p:cNvPr>
            <p:cNvSpPr txBox="1"/>
            <p:nvPr/>
          </p:nvSpPr>
          <p:spPr>
            <a:xfrm>
              <a:off x="6481814" y="4668212"/>
              <a:ext cx="526998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>
                  <a:solidFill>
                    <a:srgbClr val="0070C0"/>
                  </a:solidFill>
                </a:rPr>
                <a:t>Twilight Zone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9AE3906-084E-2341-92CD-DFBD240963DC}"/>
                </a:ext>
              </a:extLst>
            </p:cNvPr>
            <p:cNvSpPr/>
            <p:nvPr/>
          </p:nvSpPr>
          <p:spPr>
            <a:xfrm flipH="1">
              <a:off x="6932612" y="4343400"/>
              <a:ext cx="168272" cy="2057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7CB2A22-D128-0849-86B8-E2E1C9DC05DA}"/>
                </a:ext>
              </a:extLst>
            </p:cNvPr>
            <p:cNvSpPr txBox="1"/>
            <p:nvPr/>
          </p:nvSpPr>
          <p:spPr>
            <a:xfrm>
              <a:off x="6481814" y="5715000"/>
              <a:ext cx="619070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>
                  <a:solidFill>
                    <a:srgbClr val="0070C0"/>
                  </a:solidFill>
                </a:rPr>
                <a:t>Midnight Zone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B5F45D-B916-7B44-BA8D-2E85DD47B942}"/>
                </a:ext>
              </a:extLst>
            </p:cNvPr>
            <p:cNvSpPr/>
            <p:nvPr/>
          </p:nvSpPr>
          <p:spPr>
            <a:xfrm>
              <a:off x="3782954" y="3460135"/>
              <a:ext cx="787458" cy="19746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098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3A55-E316-074C-B8E7-C57E24F2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76200"/>
            <a:ext cx="9144001" cy="1219200"/>
          </a:xfrm>
        </p:spPr>
        <p:txBody>
          <a:bodyPr/>
          <a:lstStyle/>
          <a:p>
            <a:r>
              <a:rPr lang="en-US" dirty="0"/>
              <a:t>Sunlight Zone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69729A-9DBF-894C-82D4-5BB494ECDD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6212" y="1447800"/>
            <a:ext cx="9831387" cy="207137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55F5C5-6127-3E4B-B245-11845D7EF7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636711" y="3962400"/>
            <a:ext cx="9450387" cy="268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90% of marine life and plants live here; also find coral reefs.</a:t>
            </a:r>
          </a:p>
          <a:p>
            <a:r>
              <a:rPr lang="en-US" sz="2200" dirty="0"/>
              <a:t>Fairly stable temperatures, low pressure and good oxygen.</a:t>
            </a:r>
          </a:p>
          <a:p>
            <a:r>
              <a:rPr lang="en-US" sz="2200" dirty="0"/>
              <a:t>Contains plankton, free-floating aquatic organisms. They are usually microscopic and form the base of every ocean food web. </a:t>
            </a:r>
          </a:p>
          <a:p>
            <a:pPr lvl="1"/>
            <a:endParaRPr lang="en-US" sz="2200" dirty="0"/>
          </a:p>
          <a:p>
            <a:endParaRPr lang="en-US" sz="2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7F0A8-1542-9545-887C-629946B0220F}"/>
              </a:ext>
            </a:extLst>
          </p:cNvPr>
          <p:cNvSpPr txBox="1"/>
          <p:nvPr/>
        </p:nvSpPr>
        <p:spPr>
          <a:xfrm>
            <a:off x="11277599" y="2209800"/>
            <a:ext cx="7841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ft </a:t>
            </a:r>
          </a:p>
          <a:p>
            <a:r>
              <a:rPr lang="en-US" dirty="0"/>
              <a:t>to</a:t>
            </a:r>
          </a:p>
          <a:p>
            <a:r>
              <a:rPr lang="en-US" dirty="0"/>
              <a:t>650 ft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F25985-7AA6-5D44-B7B8-74D5230EF402}"/>
              </a:ext>
            </a:extLst>
          </p:cNvPr>
          <p:cNvSpPr/>
          <p:nvPr/>
        </p:nvSpPr>
        <p:spPr>
          <a:xfrm>
            <a:off x="6018212" y="1752600"/>
            <a:ext cx="152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6807F4-267E-AE4F-A1AE-51092C3DCF6D}"/>
              </a:ext>
            </a:extLst>
          </p:cNvPr>
          <p:cNvSpPr txBox="1"/>
          <p:nvPr/>
        </p:nvSpPr>
        <p:spPr>
          <a:xfrm>
            <a:off x="5103812" y="3133130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Plant organisms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69158D-894A-7D41-872C-13FF4A3FED03}"/>
              </a:ext>
            </a:extLst>
          </p:cNvPr>
          <p:cNvSpPr txBox="1"/>
          <p:nvPr/>
        </p:nvSpPr>
        <p:spPr>
          <a:xfrm>
            <a:off x="6475412" y="3133129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Animal organisms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0A9754-C338-D342-AF86-E6C718970018}"/>
              </a:ext>
            </a:extLst>
          </p:cNvPr>
          <p:cNvSpPr txBox="1"/>
          <p:nvPr/>
        </p:nvSpPr>
        <p:spPr>
          <a:xfrm>
            <a:off x="7911080" y="5791200"/>
            <a:ext cx="39745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Fun fact: Like plants on land, phytoplankton  perform photosynthesis to convert the sun’s rays into energy. They also generate about half of the earth’s oxygen.</a:t>
            </a:r>
          </a:p>
          <a:p>
            <a:pPr algn="ctr"/>
            <a:endParaRPr lang="en-US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5671222-8622-364D-B1BA-D7C5E85A388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212" y="5848179"/>
            <a:ext cx="1932920" cy="93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3A55-E316-074C-B8E7-C57E24F2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76200"/>
            <a:ext cx="9144001" cy="1219200"/>
          </a:xfrm>
        </p:spPr>
        <p:txBody>
          <a:bodyPr/>
          <a:lstStyle/>
          <a:p>
            <a:r>
              <a:rPr lang="en-US" dirty="0"/>
              <a:t>Twilight Zone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69729A-9DBF-894C-82D4-5BB494ECDD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8024" y="1562099"/>
            <a:ext cx="8840788" cy="213360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55F5C5-6127-3E4B-B245-11845D7EF7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978024" y="3962399"/>
            <a:ext cx="9869487" cy="284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Small amount of light, increased pressure, and temp is 40°F.</a:t>
            </a:r>
          </a:p>
          <a:p>
            <a:r>
              <a:rPr lang="en-US" sz="2200" dirty="0"/>
              <a:t>No plants since there is not enough light for photosynthesis.</a:t>
            </a:r>
          </a:p>
          <a:p>
            <a:r>
              <a:rPr lang="en-US" sz="2200" dirty="0"/>
              <a:t>Larger fish like, whales and giant squid dive here to feed. </a:t>
            </a:r>
          </a:p>
          <a:p>
            <a:r>
              <a:rPr lang="en-US" sz="2200" dirty="0"/>
              <a:t>Only animals adapted to little light survive, like bioluminescent fish and all sorts of bizarre looking fish.</a:t>
            </a:r>
          </a:p>
          <a:p>
            <a:endParaRPr lang="en-US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C8943-0B68-4D4B-95EB-84E1653ABE85}"/>
              </a:ext>
            </a:extLst>
          </p:cNvPr>
          <p:cNvSpPr txBox="1"/>
          <p:nvPr/>
        </p:nvSpPr>
        <p:spPr>
          <a:xfrm>
            <a:off x="10820399" y="2180100"/>
            <a:ext cx="1027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650 ft to 3,300 ft</a:t>
            </a:r>
          </a:p>
        </p:txBody>
      </p:sp>
    </p:spTree>
    <p:extLst>
      <p:ext uri="{BB962C8B-B14F-4D97-AF65-F5344CB8AC3E}">
        <p14:creationId xmlns:p14="http://schemas.microsoft.com/office/powerpoint/2010/main" val="33224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3A55-E316-074C-B8E7-C57E24F27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76200"/>
            <a:ext cx="9144001" cy="1219200"/>
          </a:xfrm>
        </p:spPr>
        <p:txBody>
          <a:bodyPr/>
          <a:lstStyle/>
          <a:p>
            <a:r>
              <a:rPr lang="en-US" dirty="0"/>
              <a:t>Midnight Zone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55F5C5-6127-3E4B-B245-11845D7EF7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639752" y="3352800"/>
            <a:ext cx="674065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90% of the ocean is in this zone.</a:t>
            </a:r>
          </a:p>
          <a:p>
            <a:r>
              <a:rPr lang="en-US" sz="2000" dirty="0"/>
              <a:t>No light penetrates; temps 32 to 43 °F.</a:t>
            </a:r>
          </a:p>
          <a:p>
            <a:r>
              <a:rPr lang="en-US" sz="2000" dirty="0"/>
              <a:t>Water pressure is extreme (4,000 </a:t>
            </a:r>
            <a:r>
              <a:rPr lang="en-US" sz="2000" dirty="0" err="1"/>
              <a:t>lbs</a:t>
            </a:r>
            <a:r>
              <a:rPr lang="en-US" sz="2000" dirty="0"/>
              <a:t>/</a:t>
            </a:r>
            <a:r>
              <a:rPr lang="en-US" sz="2000" dirty="0" err="1"/>
              <a:t>sq</a:t>
            </a:r>
            <a:r>
              <a:rPr lang="en-US" sz="2000" dirty="0"/>
              <a:t> inch).</a:t>
            </a:r>
          </a:p>
          <a:p>
            <a:r>
              <a:rPr lang="en-US" sz="2000" dirty="0"/>
              <a:t>Mostly there are invertebrates like starfish and tube worms but fish, eel &amp; other life exists in the upper level of the midnight zone.</a:t>
            </a:r>
          </a:p>
          <a:p>
            <a:r>
              <a:rPr lang="en-US" sz="2000" dirty="0"/>
              <a:t>The few animals that live in the trenches (sponges, sea cucumbers, tubeworms) rely solely on dead matter that falls from oceans above.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199973-9739-5C4E-BF63-4D1D2911AF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0412" y="3114602"/>
            <a:ext cx="2914122" cy="1914598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5B1CF7-C9EC-534F-A885-6FD199C53A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4871" y="1371600"/>
            <a:ext cx="7252494" cy="1828800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ABD39C-B9FB-034A-9361-8159936D5E09}"/>
              </a:ext>
            </a:extLst>
          </p:cNvPr>
          <p:cNvSpPr txBox="1"/>
          <p:nvPr/>
        </p:nvSpPr>
        <p:spPr>
          <a:xfrm>
            <a:off x="8380411" y="5202542"/>
            <a:ext cx="29315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Fun Fact: pressure in the trenches can reach 16,000 pounds per square inch. That is like holding the weight of 48 huge airplanes in your hand.</a:t>
            </a:r>
          </a:p>
          <a:p>
            <a:pPr algn="ctr"/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D05AC3-927A-904F-935E-539F175FC7E6}"/>
              </a:ext>
            </a:extLst>
          </p:cNvPr>
          <p:cNvSpPr txBox="1"/>
          <p:nvPr/>
        </p:nvSpPr>
        <p:spPr>
          <a:xfrm>
            <a:off x="10207206" y="1858850"/>
            <a:ext cx="1104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3,300 ft </a:t>
            </a:r>
          </a:p>
          <a:p>
            <a:r>
              <a:rPr lang="en-US" dirty="0"/>
              <a:t>to </a:t>
            </a:r>
          </a:p>
          <a:p>
            <a:r>
              <a:rPr lang="en-US" dirty="0"/>
              <a:t>36,000 ft</a:t>
            </a:r>
          </a:p>
        </p:txBody>
      </p:sp>
    </p:spTree>
    <p:extLst>
      <p:ext uri="{BB962C8B-B14F-4D97-AF65-F5344CB8AC3E}">
        <p14:creationId xmlns:p14="http://schemas.microsoft.com/office/powerpoint/2010/main" val="411394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00A3E5F-1B90-4E96-B2AC-EDBCC008E3B4}"/>
              </a:ext>
            </a:extLst>
          </p:cNvPr>
          <p:cNvSpPr txBox="1"/>
          <p:nvPr/>
        </p:nvSpPr>
        <p:spPr>
          <a:xfrm>
            <a:off x="4681642" y="4687884"/>
            <a:ext cx="464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32EEAD-7D42-4E03-8109-6922CEB8A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248" y="1363295"/>
            <a:ext cx="4581525" cy="1666875"/>
          </a:xfrm>
          <a:prstGeom prst="rect">
            <a:avLst/>
          </a:prstGeom>
          <a:ln w="15875">
            <a:solidFill>
              <a:srgbClr val="0070C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D20B33-8C84-EA4D-96B3-60DC9E218F95}"/>
              </a:ext>
            </a:extLst>
          </p:cNvPr>
          <p:cNvSpPr txBox="1"/>
          <p:nvPr/>
        </p:nvSpPr>
        <p:spPr>
          <a:xfrm>
            <a:off x="1822449" y="243057"/>
            <a:ext cx="9001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What types of Adaptations are there for</a:t>
            </a:r>
          </a:p>
          <a:p>
            <a:pPr algn="ctr"/>
            <a:r>
              <a:rPr lang="en-US" sz="2800" dirty="0"/>
              <a:t>Survival and Feeding in the Dark?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3AB73E-E34A-6A46-8132-D180DB9E5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087" y="3423807"/>
            <a:ext cx="3157460" cy="190237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EE342E-A408-474B-A136-06F26EA7E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9647" y="3276599"/>
            <a:ext cx="3074366" cy="204957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A1B6501-3AB0-7147-BF51-DEAEA44051C0}"/>
              </a:ext>
            </a:extLst>
          </p:cNvPr>
          <p:cNvSpPr txBox="1">
            <a:spLocks/>
          </p:cNvSpPr>
          <p:nvPr/>
        </p:nvSpPr>
        <p:spPr>
          <a:xfrm>
            <a:off x="8679646" y="5534874"/>
            <a:ext cx="2913691" cy="14005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US" sz="1800" dirty="0"/>
            </a:br>
            <a:r>
              <a:rPr lang="en-US" sz="1800" b="1" dirty="0"/>
              <a:t>Lateral lines</a:t>
            </a:r>
          </a:p>
          <a:p>
            <a:pPr algn="ctr"/>
            <a:r>
              <a:rPr lang="en-US" sz="1800" dirty="0"/>
              <a:t>series of tiny sensory organs that help detect the movements and vibrations in the sea.</a:t>
            </a:r>
            <a:br>
              <a:rPr lang="en-US" sz="1800" dirty="0"/>
            </a:br>
            <a:endParaRPr lang="en-US" sz="1800" b="1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9B47236-1458-4342-814B-A04B705FFD2A}"/>
              </a:ext>
            </a:extLst>
          </p:cNvPr>
          <p:cNvSpPr txBox="1">
            <a:spLocks/>
          </p:cNvSpPr>
          <p:nvPr/>
        </p:nvSpPr>
        <p:spPr>
          <a:xfrm>
            <a:off x="1140634" y="5510637"/>
            <a:ext cx="3157461" cy="16504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US" sz="1800" dirty="0"/>
            </a:br>
            <a:br>
              <a:rPr lang="en-US" sz="1800" dirty="0"/>
            </a:br>
            <a:r>
              <a:rPr lang="en-US" sz="1800" b="1" dirty="0"/>
              <a:t>Echolocation</a:t>
            </a:r>
          </a:p>
          <a:p>
            <a:pPr algn="ctr"/>
            <a:r>
              <a:rPr lang="en-US" sz="1800" dirty="0"/>
              <a:t>ability to produce a sound or sonar click that is reflected back when it strikes an object.</a:t>
            </a:r>
            <a:br>
              <a:rPr lang="en-US" sz="1800" dirty="0"/>
            </a:br>
            <a:br>
              <a:rPr lang="en-US" sz="1800" dirty="0"/>
            </a:br>
            <a:endParaRPr lang="en-US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80BA04-B1FC-A94A-B2B3-0F4B31775EE2}"/>
              </a:ext>
            </a:extLst>
          </p:cNvPr>
          <p:cNvSpPr txBox="1"/>
          <p:nvPr/>
        </p:nvSpPr>
        <p:spPr>
          <a:xfrm>
            <a:off x="4629819" y="3423807"/>
            <a:ext cx="3386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Bioluminescence</a:t>
            </a:r>
          </a:p>
          <a:p>
            <a:pPr algn="ctr"/>
            <a:r>
              <a:rPr lang="en-US" dirty="0"/>
              <a:t>ability to create light. It is a chemical reaction inside a light producing organs.</a:t>
            </a:r>
          </a:p>
        </p:txBody>
      </p:sp>
    </p:spTree>
    <p:extLst>
      <p:ext uri="{BB962C8B-B14F-4D97-AF65-F5344CB8AC3E}">
        <p14:creationId xmlns:p14="http://schemas.microsoft.com/office/powerpoint/2010/main" val="114741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cean Waves 16x9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ean waves nature presentation (widescreen).potx" id="{1FE9163D-5548-432F-82B6-65BFDB1BFAF3}" vid="{2D48191D-94F2-482B-9433-3810ECBC6178}"/>
    </a:ext>
  </a:extLst>
</a:theme>
</file>

<file path=ppt/theme/theme2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6DE00F-F2BC-4082-AB87-D0D78777DE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5C5BB1-9D2C-412A-AE6C-0FC75190A4CE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40262f94-9f35-4ac3-9a90-690165a166b7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4f35948-e619-41b3-aa29-22878b09cfd2"/>
  </ds:schemaRefs>
</ds:datastoreItem>
</file>

<file path=customXml/itemProps3.xml><?xml version="1.0" encoding="utf-8"?>
<ds:datastoreItem xmlns:ds="http://schemas.openxmlformats.org/officeDocument/2006/customXml" ds:itemID="{E6A2223A-9182-462D-922F-5606A5A90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Ocean waves nature presentation (widescreen)</Template>
  <TotalTime>10799</TotalTime>
  <Words>1114</Words>
  <Application>Microsoft Macintosh PowerPoint</Application>
  <PresentationFormat>Custom</PresentationFormat>
  <Paragraphs>148</Paragraphs>
  <Slides>13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Ocean Waves 16x9</vt:lpstr>
      <vt:lpstr>OCEANS</vt:lpstr>
      <vt:lpstr>What is an Ocean?</vt:lpstr>
      <vt:lpstr>Beneath the World’s Ocean</vt:lpstr>
      <vt:lpstr>Ocean Floor</vt:lpstr>
      <vt:lpstr>Ocean Zones and Ocean Life</vt:lpstr>
      <vt:lpstr>Sunlight Zone</vt:lpstr>
      <vt:lpstr>Twilight Zone</vt:lpstr>
      <vt:lpstr>Midnight Zone</vt:lpstr>
      <vt:lpstr>PowerPoint Presentation</vt:lpstr>
      <vt:lpstr>STRANGE CREATURES OF THE DEEP!</vt:lpstr>
      <vt:lpstr>More Fun Facts</vt:lpstr>
      <vt:lpstr>Ocean Activity Stations</vt:lpstr>
      <vt:lpstr>Review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OCEANS</dc:title>
  <dc:creator>Michael Frawley</dc:creator>
  <cp:lastModifiedBy>elaine turner</cp:lastModifiedBy>
  <cp:revision>279</cp:revision>
  <cp:lastPrinted>2023-01-24T18:13:39Z</cp:lastPrinted>
  <dcterms:created xsi:type="dcterms:W3CDTF">2017-12-26T16:50:29Z</dcterms:created>
  <dcterms:modified xsi:type="dcterms:W3CDTF">2023-01-24T18:16:05Z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