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handoutMasterIdLst>
    <p:handoutMasterId r:id="rId10"/>
  </p:handoutMasterIdLst>
  <p:sldIdLst>
    <p:sldId id="257" r:id="rId2"/>
    <p:sldId id="377" r:id="rId3"/>
    <p:sldId id="318" r:id="rId4"/>
    <p:sldId id="379" r:id="rId5"/>
    <p:sldId id="390" r:id="rId6"/>
    <p:sldId id="391" r:id="rId7"/>
    <p:sldId id="388" r:id="rId8"/>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700"/>
    <a:srgbClr val="FFD1F9"/>
    <a:srgbClr val="00C8AF"/>
    <a:srgbClr val="FFEB8A"/>
    <a:srgbClr val="9FD3FA"/>
    <a:srgbClr val="FFC2DA"/>
    <a:srgbClr val="A4E3D0"/>
    <a:srgbClr val="FFAE89"/>
    <a:srgbClr val="77B6FD"/>
    <a:srgbClr val="C9C4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29" autoAdjust="0"/>
    <p:restoredTop sz="70167" autoAdjust="0"/>
  </p:normalViewPr>
  <p:slideViewPr>
    <p:cSldViewPr>
      <p:cViewPr varScale="1">
        <p:scale>
          <a:sx n="79" d="100"/>
          <a:sy n="79" d="100"/>
        </p:scale>
        <p:origin x="200" y="672"/>
      </p:cViewPr>
      <p:guideLst>
        <p:guide orient="horz" pos="2160"/>
        <p:guide pos="2880"/>
      </p:guideLst>
    </p:cSldViewPr>
  </p:slideViewPr>
  <p:outlineViewPr>
    <p:cViewPr>
      <p:scale>
        <a:sx n="33" d="100"/>
        <a:sy n="33" d="100"/>
      </p:scale>
      <p:origin x="0" y="0"/>
    </p:cViewPr>
  </p:outlineViewPr>
  <p:notesTextViewPr>
    <p:cViewPr>
      <p:scale>
        <a:sx n="1" d="1"/>
        <a:sy n="1" d="1"/>
      </p:scale>
      <p:origin x="0" y="-2792"/>
    </p:cViewPr>
  </p:notesTextViewPr>
  <p:sorterViewPr>
    <p:cViewPr>
      <p:scale>
        <a:sx n="100" d="100"/>
        <a:sy n="100" d="100"/>
      </p:scale>
      <p:origin x="0" y="0"/>
    </p:cViewPr>
  </p:sorterViewPr>
  <p:notesViewPr>
    <p:cSldViewPr>
      <p:cViewPr varScale="1">
        <p:scale>
          <a:sx n="109" d="100"/>
          <a:sy n="109" d="100"/>
        </p:scale>
        <p:origin x="452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3/2/26</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3/2/26</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kids.kiddle.co/The_Baby-Sitters_Club"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1</a:t>
            </a:r>
            <a:r>
              <a:rPr lang="en-US" sz="1200" baseline="30000" dirty="0">
                <a:latin typeface="+mn-lt"/>
                <a:cs typeface="Arial" panose="020B0604020202020204" pitchFamily="34" charset="0"/>
              </a:rPr>
              <a:t>st</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a:t>
            </a:r>
            <a:r>
              <a:rPr lang="en-US" sz="1200" dirty="0">
                <a:latin typeface="+mn-lt"/>
                <a:cs typeface="Arial" panose="020B0604020202020204" pitchFamily="34" charset="0"/>
              </a:rPr>
              <a:t> </a:t>
            </a:r>
            <a:r>
              <a:rPr lang="en-US" sz="1200" i="0" dirty="0">
                <a:latin typeface="+mn-lt"/>
                <a:cs typeface="Arial" panose="020B0604020202020204" pitchFamily="34" charset="0"/>
              </a:rPr>
              <a:t>Photograph of Raina Telgemeier, </a:t>
            </a:r>
            <a:r>
              <a:rPr lang="en-US" sz="1200" i="0" dirty="0" err="1">
                <a:latin typeface="+mn-lt"/>
                <a:cs typeface="Arial" panose="020B0604020202020204" pitchFamily="34" charset="0"/>
              </a:rPr>
              <a:t>GoRaina</a:t>
            </a:r>
            <a:r>
              <a:rPr lang="en-US" sz="1200" i="0" dirty="0">
                <a:latin typeface="+mn-lt"/>
                <a:cs typeface="Arial" panose="020B0604020202020204" pitchFamily="34" charset="0"/>
              </a:rPr>
              <a:t>!, </a:t>
            </a:r>
            <a:r>
              <a:rPr lang="en-US" sz="1200" i="0" dirty="0" err="1">
                <a:latin typeface="+mn-lt"/>
                <a:cs typeface="Arial" panose="020B0604020202020204" pitchFamily="34" charset="0"/>
              </a:rPr>
              <a:t>www.goraina.com</a:t>
            </a:r>
            <a:endParaRPr lang="en-US" sz="1200" i="1" u="none" dirty="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2</a:t>
            </a:r>
            <a:r>
              <a:rPr lang="en-US" sz="1200" baseline="30000" dirty="0">
                <a:latin typeface="+mn-lt"/>
                <a:cs typeface="Arial" panose="020B0604020202020204" pitchFamily="34" charset="0"/>
              </a:rPr>
              <a:t>nd</a:t>
            </a:r>
            <a:r>
              <a:rPr lang="en-US" sz="1200" dirty="0">
                <a:latin typeface="+mn-lt"/>
                <a:cs typeface="Arial" panose="020B0604020202020204" pitchFamily="34" charset="0"/>
              </a:rPr>
              <a:t> photo </a:t>
            </a:r>
            <a:r>
              <a:rPr lang="en-US" altLang="en-US" sz="1200" i="0" dirty="0">
                <a:latin typeface="+mn-lt"/>
                <a:cs typeface="Arial" panose="020B0604020202020204" pitchFamily="34" charset="0"/>
              </a:rPr>
              <a:t>– Raina Telgemeier stands against a wall that reads </a:t>
            </a:r>
            <a:r>
              <a:rPr lang="en-US" altLang="en-US" sz="1200" i="1" dirty="0">
                <a:latin typeface="+mn-lt"/>
                <a:cs typeface="Arial" panose="020B0604020202020204" pitchFamily="34" charset="0"/>
              </a:rPr>
              <a:t>Facing Feelings: The Art pf Raina Telgemeier</a:t>
            </a:r>
            <a:r>
              <a:rPr lang="en-US" altLang="en-US" sz="1200" i="0" dirty="0">
                <a:latin typeface="+mn-lt"/>
                <a:cs typeface="Arial" panose="020B0604020202020204" pitchFamily="34" charset="0"/>
              </a:rPr>
              <a:t> at the Billy Ireland Cartoon Library &amp; Museum in Columbus, OH.</a:t>
            </a:r>
            <a:endParaRPr lang="en-US" altLang="en-US" sz="1200" i="1" dirty="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mn-lt"/>
                <a:cs typeface="Arial" panose="020B0604020202020204" pitchFamily="34" charset="0"/>
              </a:rPr>
              <a:t>3</a:t>
            </a:r>
            <a:r>
              <a:rPr lang="en-US" sz="1200" i="0" baseline="30000" dirty="0">
                <a:latin typeface="+mn-lt"/>
                <a:cs typeface="Arial" panose="020B0604020202020204" pitchFamily="34" charset="0"/>
              </a:rPr>
              <a:t>rd</a:t>
            </a:r>
            <a:r>
              <a:rPr lang="en-US" sz="1200" i="0" dirty="0">
                <a:latin typeface="+mn-lt"/>
                <a:cs typeface="Arial" panose="020B0604020202020204" pitchFamily="34" charset="0"/>
              </a:rPr>
              <a:t> photo – Raina signing books for two excited readers.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cs typeface="Arial" panose="020B0604020202020204" pitchFamily="34" charset="0"/>
              </a:rPr>
              <a:t>Many photos and information from Raina Telgemeier’s website: </a:t>
            </a:r>
            <a:r>
              <a:rPr lang="en-US" sz="1200" i="0" dirty="0" err="1">
                <a:latin typeface="+mn-lt"/>
                <a:cs typeface="Arial" panose="020B0604020202020204" pitchFamily="34" charset="0"/>
              </a:rPr>
              <a:t>GoRaina</a:t>
            </a:r>
            <a:r>
              <a:rPr lang="en-US" sz="1200" i="0" dirty="0">
                <a:latin typeface="+mn-lt"/>
                <a:cs typeface="Arial" panose="020B0604020202020204" pitchFamily="34" charset="0"/>
              </a:rPr>
              <a:t>!, </a:t>
            </a:r>
            <a:r>
              <a:rPr lang="en-US" sz="1200" i="0" dirty="0" err="1">
                <a:latin typeface="+mn-lt"/>
                <a:cs typeface="Arial" panose="020B0604020202020204" pitchFamily="34" charset="0"/>
              </a:rPr>
              <a:t>www.goraina.com</a:t>
            </a:r>
            <a:endParaRPr lang="en-US" sz="1200" dirty="0">
              <a:latin typeface="+mn-lt"/>
              <a:cs typeface="Arial" panose="020B0604020202020204" pitchFamily="34" charset="0"/>
            </a:endParaRPr>
          </a:p>
          <a:p>
            <a:pPr eaLnBrk="1" fontAlgn="auto" hangingPunct="1">
              <a:spcBef>
                <a:spcPts val="0"/>
              </a:spcBef>
              <a:spcAft>
                <a:spcPts val="0"/>
              </a:spcAft>
              <a:defRPr/>
            </a:pP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a:t>
            </a:r>
            <a:r>
              <a:rPr lang="en-US" sz="1200" b="1" u="sng" dirty="0">
                <a:latin typeface="+mn-lt"/>
                <a:cs typeface="Calibri" panose="020F0502020204030204" pitchFamily="34" charset="0"/>
              </a:rPr>
              <a:t>3 BIG IDEAS</a:t>
            </a:r>
            <a:r>
              <a:rPr lang="en-US" sz="1200" b="1" dirty="0">
                <a:latin typeface="+mn-lt"/>
                <a:cs typeface="Calibri" panose="020F0502020204030204" pitchFamily="34" charset="0"/>
              </a:rPr>
              <a:t>.</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Raina Telgemeier is a famous American cartoonist. She writes and illustrates popular graphic novels. Many of her graphic novels are best sellers and have earned multiple awards.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i="1" u="sng" dirty="0">
                <a:latin typeface="+mn-lt"/>
                <a:ea typeface="ＭＳ Ｐゴシック" panose="020B0600070205080204" pitchFamily="34" charset="-128"/>
                <a:cs typeface="Calibri" panose="020F0502020204030204" pitchFamily="34" charset="0"/>
              </a:rPr>
              <a:t>Does anyone recognize Raina Telgemeier’s name? Can you name any of her graphic novels? Have you read any of her graphic novels? What else do you know about Raina Telgemeier?</a:t>
            </a:r>
            <a:r>
              <a:rPr lang="en-US" altLang="en-US" sz="1200" b="0" i="0" u="none" dirty="0">
                <a:latin typeface="+mn-lt"/>
                <a:ea typeface="ＭＳ Ｐゴシック" panose="020B0600070205080204" pitchFamily="34" charset="-128"/>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0" u="none" dirty="0">
                <a:latin typeface="+mn-lt"/>
                <a:ea typeface="ＭＳ Ｐゴシック" panose="020B0600070205080204" pitchFamily="34" charset="-128"/>
                <a:cs typeface="Calibri" panose="020F0502020204030204" pitchFamily="34" charset="0"/>
              </a:rPr>
              <a:t>Her well-known works include the autobiographical novels </a:t>
            </a:r>
            <a:r>
              <a:rPr lang="en-US" altLang="en-US" sz="1200" b="0" i="1" u="none" dirty="0">
                <a:latin typeface="+mn-lt"/>
                <a:ea typeface="ＭＳ Ｐゴシック" panose="020B0600070205080204" pitchFamily="34" charset="-128"/>
                <a:cs typeface="Calibri" panose="020F0502020204030204" pitchFamily="34" charset="0"/>
              </a:rPr>
              <a:t>Smile</a:t>
            </a:r>
            <a:r>
              <a:rPr lang="en-US" altLang="en-US" sz="1200" b="0" i="0" u="none" dirty="0">
                <a:latin typeface="+mn-lt"/>
                <a:ea typeface="ＭＳ Ｐゴシック" panose="020B0600070205080204" pitchFamily="34" charset="-128"/>
                <a:cs typeface="Calibri" panose="020F0502020204030204" pitchFamily="34" charset="0"/>
              </a:rPr>
              <a:t> and </a:t>
            </a:r>
            <a:r>
              <a:rPr lang="en-US" altLang="en-US" sz="1200" b="0" i="1" u="none" dirty="0">
                <a:latin typeface="+mn-lt"/>
                <a:ea typeface="ＭＳ Ｐゴシック" panose="020B0600070205080204" pitchFamily="34" charset="-128"/>
                <a:cs typeface="Calibri" panose="020F0502020204030204" pitchFamily="34" charset="0"/>
              </a:rPr>
              <a:t>Sisters</a:t>
            </a:r>
            <a:r>
              <a:rPr lang="en-US" altLang="en-US" sz="1200" b="0" i="0" u="none" dirty="0">
                <a:latin typeface="+mn-lt"/>
                <a:ea typeface="ＭＳ Ｐゴシック" panose="020B0600070205080204" pitchFamily="34" charset="-128"/>
                <a:cs typeface="Calibri" panose="020F050202020403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0" u="none" dirty="0">
                <a:latin typeface="+mn-lt"/>
                <a:ea typeface="ＭＳ Ｐゴシック" panose="020B0600070205080204" pitchFamily="34" charset="-128"/>
                <a:cs typeface="Calibri" panose="020F0502020204030204" pitchFamily="34" charset="0"/>
              </a:rPr>
              <a:t>She also wrote the fictional stories: </a:t>
            </a:r>
            <a:r>
              <a:rPr lang="en-US" altLang="en-US" sz="1200" b="0" i="1" u="none" dirty="0">
                <a:latin typeface="+mn-lt"/>
                <a:ea typeface="ＭＳ Ｐゴシック" panose="020B0600070205080204" pitchFamily="34" charset="-128"/>
                <a:cs typeface="Calibri" panose="020F0502020204030204" pitchFamily="34" charset="0"/>
              </a:rPr>
              <a:t>Drama</a:t>
            </a:r>
            <a:r>
              <a:rPr lang="en-US" altLang="en-US" sz="1200" b="0" i="0" u="none" dirty="0">
                <a:latin typeface="+mn-lt"/>
                <a:ea typeface="ＭＳ Ｐゴシック" panose="020B0600070205080204" pitchFamily="34" charset="-128"/>
                <a:cs typeface="Calibri" panose="020F0502020204030204" pitchFamily="34" charset="0"/>
              </a:rPr>
              <a:t>, </a:t>
            </a:r>
            <a:r>
              <a:rPr lang="en-US" altLang="en-US" sz="1200" b="0" i="1" u="none" dirty="0">
                <a:latin typeface="+mn-lt"/>
                <a:ea typeface="ＭＳ Ｐゴシック" panose="020B0600070205080204" pitchFamily="34" charset="-128"/>
                <a:cs typeface="Calibri" panose="020F0502020204030204" pitchFamily="34" charset="0"/>
              </a:rPr>
              <a:t>Ghosts</a:t>
            </a:r>
            <a:r>
              <a:rPr lang="en-US" altLang="en-US" sz="1200" b="0" i="0" u="none" dirty="0">
                <a:latin typeface="+mn-lt"/>
                <a:ea typeface="ＭＳ Ｐゴシック" panose="020B0600070205080204" pitchFamily="34" charset="-128"/>
                <a:cs typeface="Calibri" panose="020F0502020204030204" pitchFamily="34" charset="0"/>
              </a:rPr>
              <a:t>, and </a:t>
            </a:r>
            <a:r>
              <a:rPr lang="en-US" altLang="en-US" sz="1200" b="0" i="1" u="none" dirty="0">
                <a:latin typeface="+mn-lt"/>
                <a:ea typeface="ＭＳ Ｐゴシック" panose="020B0600070205080204" pitchFamily="34" charset="-128"/>
                <a:cs typeface="Calibri" panose="020F0502020204030204" pitchFamily="34" charset="0"/>
              </a:rPr>
              <a:t>Guts</a:t>
            </a:r>
            <a:r>
              <a:rPr lang="en-US" altLang="en-US" sz="1200" b="0" i="0" u="none" dirty="0">
                <a:latin typeface="+mn-lt"/>
                <a:ea typeface="ＭＳ Ｐゴシック" panose="020B0600070205080204" pitchFamily="34" charset="-128"/>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u="none" dirty="0">
                <a:latin typeface="+mn-lt"/>
                <a:ea typeface="ＭＳ Ｐゴシック" panose="020B0600070205080204" pitchFamily="34" charset="-128"/>
                <a:cs typeface="Calibri" panose="020F0502020204030204" pitchFamily="34" charset="0"/>
              </a:rPr>
              <a:t>. Raina Telgemeier was born on May 26, 1977. She is currently 48 years old.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She grew up in San Francisco, CA, and has two younger siblings.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Raina started reading comics in her local newspaper,</a:t>
            </a:r>
            <a:r>
              <a:rPr lang="en-US" sz="1200" b="0" i="1" kern="1200" dirty="0">
                <a:solidFill>
                  <a:schemeClr val="tx1"/>
                </a:solidFill>
                <a:effectLst/>
                <a:latin typeface="+mn-lt"/>
                <a:ea typeface="+mn-ea"/>
                <a:cs typeface="+mn-cs"/>
              </a:rPr>
              <a:t> The San Francisco Chronicle</a:t>
            </a:r>
            <a:r>
              <a:rPr lang="en-US" sz="1200" b="0" i="0" kern="1200" dirty="0">
                <a:solidFill>
                  <a:schemeClr val="tx1"/>
                </a:solidFill>
                <a:effectLst/>
                <a:latin typeface="+mn-lt"/>
                <a:ea typeface="+mn-ea"/>
                <a:cs typeface="+mn-cs"/>
              </a:rPr>
              <a:t>, when she was nine years old. Her favorites were </a:t>
            </a:r>
            <a:r>
              <a:rPr lang="en-US" sz="1200" b="0" i="1" kern="1200" dirty="0">
                <a:solidFill>
                  <a:schemeClr val="tx1"/>
                </a:solidFill>
                <a:effectLst/>
                <a:latin typeface="+mn-lt"/>
                <a:ea typeface="+mn-ea"/>
                <a:cs typeface="+mn-cs"/>
              </a:rPr>
              <a:t>Calvin and Hobbes</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For Better or For Worse</a:t>
            </a:r>
            <a:r>
              <a:rPr lang="en-US" sz="1200" b="0" i="0" kern="1200" dirty="0">
                <a:solidFill>
                  <a:schemeClr val="tx1"/>
                </a:solidFill>
                <a:effectLst/>
                <a:latin typeface="+mn-lt"/>
                <a:ea typeface="+mn-ea"/>
                <a:cs typeface="+mn-cs"/>
              </a:rPr>
              <a:t>. She started making my own comic strips around the same time, and realized she liked putting pictures and words together to tell stories.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sz="1200" b="0" i="0" u="non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200" b="0" i="0" u="none" dirty="0">
                <a:latin typeface="+mn-lt"/>
                <a:ea typeface="ＭＳ Ｐゴシック" panose="020B0600070205080204" pitchFamily="34" charset="-128"/>
                <a:cs typeface="Calibri" panose="020F0502020204030204" pitchFamily="34" charset="0"/>
              </a:rPr>
              <a:t>After high school, Raina studied illustration in college. She attended the School of Visual Arts in New York.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en-US" sz="1200" b="0" i="0" u="sng" dirty="0">
              <a:latin typeface="+mn-lt"/>
              <a:ea typeface="ＭＳ Ｐゴシック" panose="020B0600070205080204" pitchFamily="34" charset="-128"/>
              <a:cs typeface="Calibri" panose="020F0502020204030204" pitchFamily="34" charset="0"/>
            </a:endParaRPr>
          </a:p>
          <a:p>
            <a:pPr marL="174708" indent="-174708" eaLnBrk="1" fontAlgn="auto" hangingPunct="1">
              <a:spcBef>
                <a:spcPts val="0"/>
              </a:spcBef>
              <a:spcAft>
                <a:spcPts val="0"/>
              </a:spcAft>
              <a:buFont typeface="Arial" panose="020B0604020202020204" pitchFamily="34" charset="0"/>
              <a:buChar char="•"/>
              <a:tabLst>
                <a:tab pos="232943" algn="l"/>
              </a:tabLst>
              <a:defRPr/>
            </a:pPr>
            <a:endParaRPr lang="en-US" sz="1200" b="0" dirty="0">
              <a:latin typeface="+mn-lt"/>
              <a:cs typeface="Arial" panose="020B0604020202020204" pitchFamily="34" charset="0"/>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b="0" i="0" dirty="0">
                <a:latin typeface="+mn-lt"/>
                <a:cs typeface="Arial" panose="020B0604020202020204" pitchFamily="34" charset="0"/>
              </a:rPr>
              <a:t>Covers of Raina Telgemeier’s graphic novels</a:t>
            </a: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endParaRPr lang="en-US" dirty="0">
              <a:latin typeface="+mn-lt"/>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Raina's big break came from adapting </a:t>
            </a:r>
            <a:r>
              <a:rPr lang="en-US" sz="1200" b="0" i="1" u="none" strike="noStrike" kern="1200" dirty="0">
                <a:solidFill>
                  <a:schemeClr val="bg1"/>
                </a:solidFill>
                <a:effectLst/>
                <a:latin typeface="+mn-lt"/>
                <a:ea typeface="+mn-ea"/>
                <a:cs typeface="+mn-cs"/>
                <a:hlinkClick r:id="rId3" tooltip="The Baby-Sitters Club">
                  <a:extLst>
                    <a:ext uri="{A12FA001-AC4F-418D-AE19-62706E023703}">
                      <ahyp:hlinkClr xmlns:ahyp="http://schemas.microsoft.com/office/drawing/2018/hyperlinkcolor" val="tx"/>
                    </a:ext>
                  </a:extLst>
                </a:hlinkClick>
              </a:rPr>
              <a:t>The Baby-Sitters Club</a:t>
            </a:r>
            <a:r>
              <a:rPr lang="en-US" sz="1200" b="0" i="0" u="none" kern="1200" dirty="0">
                <a:solidFill>
                  <a:schemeClr val="bg1"/>
                </a:solidFill>
                <a:effectLst/>
                <a:latin typeface="+mn-lt"/>
                <a:ea typeface="+mn-ea"/>
                <a:cs typeface="+mn-cs"/>
              </a:rPr>
              <a:t> </a:t>
            </a:r>
            <a:r>
              <a:rPr lang="en-US" sz="1200" b="0" i="0" kern="1200" dirty="0">
                <a:solidFill>
                  <a:schemeClr val="tx1"/>
                </a:solidFill>
                <a:effectLst/>
                <a:latin typeface="+mn-lt"/>
                <a:ea typeface="+mn-ea"/>
                <a:cs typeface="+mn-cs"/>
              </a:rPr>
              <a:t>novels. She met an editor from Scholastic in 2004. Scholastic was planning to start a graphic novel section.</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Raina told them she was a big fan of Ann M. Martin’s </a:t>
            </a:r>
            <a:r>
              <a:rPr lang="en-US" sz="1200" b="0" i="1" kern="1200" dirty="0">
                <a:solidFill>
                  <a:schemeClr val="tx1"/>
                </a:solidFill>
                <a:effectLst/>
                <a:latin typeface="+mn-lt"/>
                <a:ea typeface="+mn-ea"/>
                <a:cs typeface="+mn-cs"/>
              </a:rPr>
              <a:t>The Baby-Sitters Club</a:t>
            </a:r>
            <a:r>
              <a:rPr lang="en-US" sz="1200" b="0" i="0" kern="1200" dirty="0">
                <a:solidFill>
                  <a:schemeClr val="tx1"/>
                </a:solidFill>
                <a:effectLst/>
                <a:latin typeface="+mn-lt"/>
                <a:ea typeface="+mn-ea"/>
                <a:cs typeface="+mn-cs"/>
              </a:rPr>
              <a:t> series, and that she read the series when she was young. Scholastic asked her to create a graphic novel version.</a:t>
            </a:r>
            <a:br>
              <a:rPr lang="en-US" dirty="0">
                <a:latin typeface="+mn-lt"/>
              </a:rPr>
            </a:br>
            <a:endParaRPr lang="en-US" altLang="en-US" sz="1200" b="1"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u="none" dirty="0">
              <a:solidFill>
                <a:srgbClr val="000000"/>
              </a:solidFill>
              <a:effectLst/>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2</a:t>
            </a:fld>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b="0" i="0" dirty="0">
                <a:latin typeface="+mn-lt"/>
                <a:cs typeface="Arial" panose="020B0604020202020204" pitchFamily="34" charset="0"/>
              </a:rPr>
              <a:t>Covers of Raina Telgemeier’s graphic novels</a:t>
            </a: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THEME and INSPIRATION</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none" dirty="0">
                <a:latin typeface="+mn-lt"/>
                <a:ea typeface="ＭＳ Ｐゴシック" panose="020B0600070205080204" pitchFamily="34" charset="-128"/>
                <a:cs typeface="Calibri" panose="020F0502020204030204" pitchFamily="34" charset="0"/>
              </a:rPr>
              <a:t>Raina Telgemeier’s work is mostly drawn from her life. </a:t>
            </a:r>
            <a:r>
              <a:rPr lang="en-US" altLang="en-US" sz="1200" b="0" u="none" dirty="0">
                <a:latin typeface="+mn-lt"/>
                <a:ea typeface="ＭＳ Ｐゴシック" panose="020B0600070205080204" pitchFamily="34" charset="-128"/>
                <a:cs typeface="Calibri" panose="020F0502020204030204" pitchFamily="34" charset="0"/>
              </a:rPr>
              <a:t>Raina Telgemeier: “Simply put, my life inspired my work.”</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She makes graphic novels</a:t>
            </a:r>
            <a:r>
              <a:rPr lang="en-US" altLang="en-US" sz="1200" b="1" u="none" dirty="0">
                <a:latin typeface="+mn-lt"/>
                <a:ea typeface="ＭＳ Ｐゴシック" panose="020B0600070205080204" pitchFamily="34" charset="-128"/>
                <a:cs typeface="Calibri" panose="020F0502020204030204" pitchFamily="34" charset="0"/>
              </a:rPr>
              <a:t>, but there are many different types of graphic novels. Some of Raina’s graphic novels are considered </a:t>
            </a:r>
            <a:r>
              <a:rPr lang="en-US" sz="1200" b="1" i="1" kern="1200" dirty="0">
                <a:solidFill>
                  <a:schemeClr val="tx1"/>
                </a:solidFill>
                <a:effectLst/>
                <a:latin typeface="+mn-lt"/>
                <a:ea typeface="+mn-ea"/>
                <a:cs typeface="+mn-cs"/>
              </a:rPr>
              <a:t>autobiography</a:t>
            </a:r>
            <a:r>
              <a:rPr lang="en-US" sz="1200" b="1" i="0" kern="1200" dirty="0">
                <a:solidFill>
                  <a:schemeClr val="tx1"/>
                </a:solidFill>
                <a:effectLst/>
                <a:latin typeface="+mn-lt"/>
                <a:ea typeface="+mn-ea"/>
                <a:cs typeface="+mn-cs"/>
              </a:rPr>
              <a:t> and </a:t>
            </a:r>
            <a:r>
              <a:rPr lang="en-US" sz="1200" b="1" i="1" kern="1200" dirty="0">
                <a:solidFill>
                  <a:schemeClr val="tx1"/>
                </a:solidFill>
                <a:effectLst/>
                <a:latin typeface="+mn-lt"/>
                <a:ea typeface="+mn-ea"/>
                <a:cs typeface="+mn-cs"/>
              </a:rPr>
              <a:t>memoir</a:t>
            </a:r>
            <a:r>
              <a:rPr lang="en-US" sz="1200" b="1" i="0" kern="1200" dirty="0">
                <a:solidFill>
                  <a:schemeClr val="tx1"/>
                </a:solidFill>
                <a:effectLst/>
                <a:latin typeface="+mn-lt"/>
                <a:ea typeface="+mn-ea"/>
                <a:cs typeface="+mn-cs"/>
              </a:rPr>
              <a:t>, and some are considered </a:t>
            </a:r>
            <a:r>
              <a:rPr lang="en-US" sz="1200" b="1" i="1" kern="1200" dirty="0">
                <a:solidFill>
                  <a:schemeClr val="tx1"/>
                </a:solidFill>
                <a:effectLst/>
                <a:latin typeface="+mn-lt"/>
                <a:ea typeface="+mn-ea"/>
                <a:cs typeface="+mn-cs"/>
              </a:rPr>
              <a:t>realistic fiction</a:t>
            </a:r>
            <a:r>
              <a:rPr lang="en-US" sz="1200" b="1" i="0" kern="1200" dirty="0">
                <a:solidFill>
                  <a:schemeClr val="tx1"/>
                </a:solidFill>
                <a:effectLst/>
                <a:latin typeface="+mn-lt"/>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i="0" u="sng"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kern="1200" dirty="0">
                <a:solidFill>
                  <a:schemeClr val="tx1"/>
                </a:solidFill>
                <a:effectLst/>
                <a:latin typeface="+mn-lt"/>
                <a:ea typeface="+mn-ea"/>
                <a:cs typeface="+mn-cs"/>
              </a:rPr>
              <a:t>Graphic novels are a format and medium. There are many different types (genres) within graphic novels.</a:t>
            </a: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Smile,</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Sisters, </a:t>
            </a:r>
            <a:r>
              <a:rPr lang="en-US" sz="1200" b="0" i="0" kern="1200" dirty="0">
                <a:solidFill>
                  <a:schemeClr val="tx1"/>
                </a:solidFill>
                <a:effectLst/>
                <a:latin typeface="+mn-lt"/>
                <a:ea typeface="+mn-ea"/>
                <a:cs typeface="+mn-cs"/>
              </a:rPr>
              <a:t>and </a:t>
            </a:r>
            <a:r>
              <a:rPr lang="en-US" sz="1200" b="0" i="1" kern="1200" dirty="0">
                <a:solidFill>
                  <a:schemeClr val="tx1"/>
                </a:solidFill>
                <a:effectLst/>
                <a:latin typeface="+mn-lt"/>
                <a:ea typeface="+mn-ea"/>
                <a:cs typeface="+mn-cs"/>
              </a:rPr>
              <a:t>Guts</a:t>
            </a:r>
            <a:r>
              <a:rPr lang="en-US" sz="1200" b="0" i="0" kern="1200" dirty="0">
                <a:solidFill>
                  <a:schemeClr val="tx1"/>
                </a:solidFill>
                <a:effectLst/>
                <a:latin typeface="+mn-lt"/>
                <a:ea typeface="+mn-ea"/>
                <a:cs typeface="+mn-cs"/>
              </a:rPr>
              <a:t> are considered </a:t>
            </a:r>
            <a:r>
              <a:rPr lang="en-US" sz="1200" b="0" i="1" kern="1200" dirty="0">
                <a:solidFill>
                  <a:schemeClr val="tx1"/>
                </a:solidFill>
                <a:effectLst/>
                <a:latin typeface="+mn-lt"/>
                <a:ea typeface="+mn-ea"/>
                <a:cs typeface="+mn-cs"/>
              </a:rPr>
              <a:t>autobiography</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memoir</a:t>
            </a:r>
            <a:r>
              <a:rPr lang="en-US" sz="1200" b="0" i="0" kern="1200" dirty="0">
                <a:solidFill>
                  <a:schemeClr val="tx1"/>
                </a:solidFill>
                <a:effectLst/>
                <a:latin typeface="+mn-lt"/>
                <a:ea typeface="+mn-ea"/>
                <a:cs typeface="+mn-cs"/>
              </a:rPr>
              <a:t>, and sometimes </a:t>
            </a:r>
            <a:r>
              <a:rPr lang="en-US" sz="1200" b="0" i="1" kern="1200" dirty="0">
                <a:solidFill>
                  <a:schemeClr val="tx1"/>
                </a:solidFill>
                <a:effectLst/>
                <a:latin typeface="+mn-lt"/>
                <a:ea typeface="+mn-ea"/>
                <a:cs typeface="+mn-cs"/>
              </a:rPr>
              <a:t>non-fiction.</a:t>
            </a: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Smile</a:t>
            </a:r>
            <a:r>
              <a:rPr lang="en-US" sz="1200" b="0" i="0" kern="1200" dirty="0">
                <a:solidFill>
                  <a:schemeClr val="tx1"/>
                </a:solidFill>
                <a:effectLst/>
                <a:latin typeface="+mn-lt"/>
                <a:ea typeface="+mn-ea"/>
                <a:cs typeface="+mn-cs"/>
              </a:rPr>
              <a:t> is a true story about Raina’s childhood dental experiences, inspired by real events. The main character is Raina, and she relies on her memories to tell the story.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In </a:t>
            </a:r>
            <a:r>
              <a:rPr lang="en-US" sz="1200" b="0" i="1" kern="1200" dirty="0">
                <a:solidFill>
                  <a:schemeClr val="tx1"/>
                </a:solidFill>
                <a:effectLst/>
                <a:latin typeface="+mn-lt"/>
                <a:ea typeface="+mn-ea"/>
                <a:cs typeface="+mn-cs"/>
              </a:rPr>
              <a:t>Sisters</a:t>
            </a:r>
            <a:r>
              <a:rPr lang="en-US" sz="1200" b="0" i="0" kern="1200" dirty="0">
                <a:solidFill>
                  <a:schemeClr val="tx1"/>
                </a:solidFill>
                <a:effectLst/>
                <a:latin typeface="+mn-lt"/>
                <a:ea typeface="+mn-ea"/>
                <a:cs typeface="+mn-cs"/>
              </a:rPr>
              <a:t>, Raina uses her true-life stories for inspiration.</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Drama</a:t>
            </a:r>
            <a:r>
              <a:rPr lang="en-US" sz="1200" b="0" i="0" kern="1200" dirty="0">
                <a:solidFill>
                  <a:schemeClr val="tx1"/>
                </a:solidFill>
                <a:effectLst/>
                <a:latin typeface="+mn-lt"/>
                <a:ea typeface="+mn-ea"/>
                <a:cs typeface="+mn-cs"/>
              </a:rPr>
              <a:t> was also inspired by real people in Raina’s life, as well as her love of theater. However, the story itself was made-up.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1"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Drama</a:t>
            </a:r>
            <a:r>
              <a:rPr lang="en-US" sz="1200" b="0" i="0" kern="1200" dirty="0">
                <a:solidFill>
                  <a:schemeClr val="tx1"/>
                </a:solidFill>
                <a:effectLst/>
                <a:latin typeface="+mn-lt"/>
                <a:ea typeface="+mn-ea"/>
                <a:cs typeface="+mn-cs"/>
              </a:rPr>
              <a:t> is considered </a:t>
            </a:r>
            <a:r>
              <a:rPr lang="en-US" sz="1200" b="0" i="1" kern="1200" dirty="0">
                <a:solidFill>
                  <a:schemeClr val="tx1"/>
                </a:solidFill>
                <a:effectLst/>
                <a:latin typeface="+mn-lt"/>
                <a:ea typeface="+mn-ea"/>
                <a:cs typeface="+mn-cs"/>
              </a:rPr>
              <a:t>realistic fiction</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slice-of-life</a:t>
            </a:r>
            <a:r>
              <a:rPr lang="en-US" sz="1200" b="0" i="0" kern="1200" dirty="0">
                <a:solidFill>
                  <a:schemeClr val="tx1"/>
                </a:solidFill>
                <a:effectLst/>
                <a:latin typeface="+mn-lt"/>
                <a:ea typeface="+mn-ea"/>
                <a:cs typeface="+mn-cs"/>
              </a:rPr>
              <a:t>.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Ghosts</a:t>
            </a:r>
            <a:r>
              <a:rPr lang="en-US" sz="1200" b="0" i="0" kern="1200" dirty="0">
                <a:solidFill>
                  <a:schemeClr val="tx1"/>
                </a:solidFill>
                <a:effectLst/>
                <a:latin typeface="+mn-lt"/>
                <a:ea typeface="+mn-ea"/>
                <a:cs typeface="+mn-cs"/>
              </a:rPr>
              <a:t> is </a:t>
            </a:r>
            <a:r>
              <a:rPr lang="en-US" sz="1200" b="0" i="1" kern="1200" dirty="0">
                <a:solidFill>
                  <a:schemeClr val="tx1"/>
                </a:solidFill>
                <a:effectLst/>
                <a:latin typeface="+mn-lt"/>
                <a:ea typeface="+mn-ea"/>
                <a:cs typeface="+mn-cs"/>
              </a:rPr>
              <a:t>realistic fiction</a:t>
            </a:r>
            <a:r>
              <a:rPr lang="en-US" sz="1200" b="0" i="0" kern="1200" dirty="0">
                <a:solidFill>
                  <a:schemeClr val="tx1"/>
                </a:solidFill>
                <a:effectLst/>
                <a:latin typeface="+mn-lt"/>
                <a:ea typeface="+mn-ea"/>
                <a:cs typeface="+mn-cs"/>
              </a:rPr>
              <a:t> with a </a:t>
            </a:r>
            <a:r>
              <a:rPr lang="en-US" sz="1200" b="0" i="1" kern="1200" dirty="0">
                <a:solidFill>
                  <a:schemeClr val="tx1"/>
                </a:solidFill>
                <a:effectLst/>
                <a:latin typeface="+mn-lt"/>
                <a:ea typeface="+mn-ea"/>
                <a:cs typeface="+mn-cs"/>
              </a:rPr>
              <a:t>supernatural</a:t>
            </a:r>
            <a:r>
              <a:rPr lang="en-US" sz="1200" b="0" i="0" kern="1200" dirty="0">
                <a:solidFill>
                  <a:schemeClr val="tx1"/>
                </a:solidFill>
                <a:effectLst/>
                <a:latin typeface="+mn-lt"/>
                <a:ea typeface="+mn-ea"/>
                <a:cs typeface="+mn-cs"/>
              </a:rPr>
              <a:t> flavor.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 Baby-sitters Club graphic novels are considered </a:t>
            </a:r>
            <a:r>
              <a:rPr lang="en-US" sz="1200" b="0" i="1" kern="1200" dirty="0">
                <a:solidFill>
                  <a:schemeClr val="tx1"/>
                </a:solidFill>
                <a:effectLst/>
                <a:latin typeface="+mn-lt"/>
                <a:ea typeface="+mn-ea"/>
                <a:cs typeface="+mn-cs"/>
              </a:rPr>
              <a:t>realistic fiction</a:t>
            </a:r>
            <a:r>
              <a:rPr lang="en-US" sz="1200" b="0" i="0" kern="1200" dirty="0">
                <a:solidFill>
                  <a:schemeClr val="tx1"/>
                </a:solidFill>
                <a:effectLst/>
                <a:latin typeface="+mn-lt"/>
                <a:ea typeface="+mn-ea"/>
                <a:cs typeface="+mn-cs"/>
              </a:rPr>
              <a:t> and </a:t>
            </a:r>
            <a:r>
              <a:rPr lang="en-US" sz="1200" b="0" i="1" kern="1200" dirty="0">
                <a:solidFill>
                  <a:schemeClr val="tx1"/>
                </a:solidFill>
                <a:effectLst/>
                <a:latin typeface="+mn-lt"/>
                <a:ea typeface="+mn-ea"/>
                <a:cs typeface="+mn-cs"/>
              </a:rPr>
              <a:t>slice-of-life</a:t>
            </a:r>
            <a:r>
              <a:rPr lang="en-US" sz="1200" b="0" i="0" kern="1200" dirty="0">
                <a:solidFill>
                  <a:schemeClr val="tx1"/>
                </a:solidFill>
                <a:effectLst/>
                <a:latin typeface="+mn-lt"/>
                <a:ea typeface="+mn-ea"/>
                <a:cs typeface="+mn-cs"/>
              </a:rPr>
              <a:t>. </a:t>
            </a:r>
          </a:p>
          <a:p>
            <a:endParaRPr lang="en-US" altLang="en-US" sz="1200" b="0" i="0" u="none"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en-US" sz="1200" b="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ea typeface="ＭＳ Ｐゴシック" panose="020B0600070205080204" pitchFamily="34" charset="-128"/>
                <a:cs typeface="Calibri" panose="020F0502020204030204" pitchFamily="34" charset="0"/>
              </a:rPr>
              <a:t>Can you name some types of graphic novels? Do you have a favorite type of graphic novel? Do you have a favorite genre (autobiography, non-fiction, fiction, </a:t>
            </a:r>
            <a:r>
              <a:rPr lang="en-US" altLang="en-US" sz="1200" b="0" i="1" u="sng" dirty="0" err="1">
                <a:latin typeface="+mn-lt"/>
                <a:ea typeface="ＭＳ Ｐゴシック" panose="020B0600070205080204" pitchFamily="34" charset="-128"/>
                <a:cs typeface="Calibri" panose="020F0502020204030204" pitchFamily="34" charset="0"/>
              </a:rPr>
              <a:t>etc</a:t>
            </a:r>
            <a:r>
              <a:rPr lang="en-US" altLang="en-US" sz="1200" b="0" i="1" u="sng" dirty="0">
                <a:latin typeface="+mn-lt"/>
                <a:ea typeface="ＭＳ Ｐゴシック" panose="020B0600070205080204" pitchFamily="34" charset="-128"/>
                <a:cs typeface="Calibri" panose="020F0502020204030204" pitchFamily="34" charset="0"/>
              </a:rPr>
              <a:t>)? What are your favorite graphic novels?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dirty="0">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endParaRPr lang="en-US" altLang="en-US" sz="1200" b="0" dirty="0">
              <a:latin typeface="+mn-lt"/>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3</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Photos of Raina from the time of </a:t>
            </a:r>
            <a:r>
              <a:rPr lang="en-US" altLang="en-US" sz="1200" i="1" dirty="0">
                <a:latin typeface="+mn-lt"/>
                <a:cs typeface="Arial" panose="020B0604020202020204" pitchFamily="34" charset="0"/>
              </a:rPr>
              <a:t>Smile</a:t>
            </a:r>
            <a:r>
              <a:rPr lang="en-US" altLang="en-US" sz="1200" i="0" dirty="0">
                <a:latin typeface="+mn-lt"/>
                <a:cs typeface="Arial" panose="020B0604020202020204" pitchFamily="34" charset="0"/>
              </a:rPr>
              <a:t> and </a:t>
            </a:r>
            <a:r>
              <a:rPr lang="en-US" altLang="en-US" sz="1200" i="1" dirty="0">
                <a:latin typeface="+mn-lt"/>
                <a:cs typeface="Arial" panose="020B0604020202020204" pitchFamily="34" charset="0"/>
              </a:rPr>
              <a:t>Sisters</a:t>
            </a:r>
            <a:r>
              <a:rPr lang="en-US" altLang="en-US" sz="1200" i="0" dirty="0">
                <a:latin typeface="+mn-lt"/>
                <a:cs typeface="Arial" panose="020B0604020202020204" pitchFamily="34" charset="0"/>
              </a:rPr>
              <a:t>.</a:t>
            </a:r>
          </a:p>
          <a:p>
            <a:pPr fontAlgn="base"/>
            <a:endParaRPr lang="en-US" sz="1200" b="0" i="0" kern="1200" dirty="0">
              <a:solidFill>
                <a:schemeClr val="tx1"/>
              </a:solidFill>
              <a:effectLst/>
              <a:latin typeface="+mn-lt"/>
              <a:ea typeface="+mn-ea"/>
              <a:cs typeface="Arial" panose="020B0604020202020204" pitchFamily="34" charset="0"/>
            </a:endParaRPr>
          </a:p>
          <a:p>
            <a:pPr fontAlgn="base"/>
            <a:endParaRPr lang="en-US" sz="1200" b="0" i="0" kern="1200" dirty="0">
              <a:solidFill>
                <a:schemeClr val="tx1"/>
              </a:solidFill>
              <a:effectLst/>
              <a:latin typeface="+mn-lt"/>
              <a:ea typeface="+mn-ea"/>
              <a:cs typeface="Arial" panose="020B0604020202020204"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1" kern="1200" dirty="0">
                <a:solidFill>
                  <a:schemeClr val="tx1"/>
                </a:solidFill>
                <a:effectLst/>
                <a:latin typeface="+mn-lt"/>
                <a:ea typeface="+mn-ea"/>
                <a:cs typeface="+mn-cs"/>
              </a:rPr>
              <a:t>Smile </a:t>
            </a:r>
            <a:r>
              <a:rPr lang="en-US" sz="1200" b="0" i="0" kern="1200" dirty="0">
                <a:solidFill>
                  <a:schemeClr val="tx1"/>
                </a:solidFill>
                <a:effectLst/>
                <a:latin typeface="+mn-lt"/>
                <a:ea typeface="+mn-ea"/>
                <a:cs typeface="+mn-cs"/>
              </a:rPr>
              <a:t>Sisters are both based on Raina’s life.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In sixth grade Raina fell and knocked out her teeth, and since then she has had braces and surgeries. The comic </a:t>
            </a:r>
            <a:r>
              <a:rPr lang="en-US" sz="1200" b="0" i="1" kern="1200" dirty="0">
                <a:solidFill>
                  <a:schemeClr val="tx1"/>
                </a:solidFill>
                <a:effectLst/>
                <a:latin typeface="+mn-lt"/>
                <a:ea typeface="+mn-ea"/>
                <a:cs typeface="+mn-cs"/>
              </a:rPr>
              <a:t>Smile </a:t>
            </a:r>
            <a:r>
              <a:rPr lang="en-US" sz="1200" b="0" i="0" kern="1200" dirty="0">
                <a:solidFill>
                  <a:schemeClr val="tx1"/>
                </a:solidFill>
                <a:effectLst/>
                <a:latin typeface="+mn-lt"/>
                <a:ea typeface="+mn-ea"/>
                <a:cs typeface="+mn-cs"/>
              </a:rPr>
              <a:t>began as way for Raina to tell her story and share her experiences on paper, since she spent so much time telling people what had happened!</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a:t>
            </a:r>
            <a:r>
              <a:rPr lang="en-US" sz="1200" b="0" i="1" kern="1200" dirty="0">
                <a:solidFill>
                  <a:schemeClr val="tx1"/>
                </a:solidFill>
                <a:effectLst/>
                <a:latin typeface="+mn-lt"/>
                <a:ea typeface="+mn-ea"/>
                <a:cs typeface="+mn-cs"/>
              </a:rPr>
              <a:t>Sisters</a:t>
            </a:r>
            <a:r>
              <a:rPr lang="en-US" sz="1200" b="0" i="0" kern="1200" dirty="0">
                <a:solidFill>
                  <a:schemeClr val="tx1"/>
                </a:solidFill>
                <a:effectLst/>
                <a:latin typeface="+mn-lt"/>
                <a:ea typeface="+mn-ea"/>
                <a:cs typeface="+mn-cs"/>
              </a:rPr>
              <a:t>, Raina uses her true-life stories for inspiration. She really does have a sister. And if you are familiar with this graphic novel—her family did take a road trip from San Francisco to Colorado Springs when she was 14. And Amara really did have a pet snake named Mango that got loose in the car.</a:t>
            </a:r>
          </a:p>
          <a:p>
            <a:br>
              <a:rPr lang="en-US" dirty="0"/>
            </a:br>
            <a:endParaRPr lang="en-US" sz="1200" b="0"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EDA95-3646-D1CC-A724-D41204619C1E}"/>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35F73A4C-6887-B76A-AB0E-A0FEDCB99A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27C2DF70-3E71-3D87-AB11-B2F0F8FB05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b="0" i="0" kern="1200" dirty="0">
                <a:solidFill>
                  <a:schemeClr val="tx1"/>
                </a:solidFill>
                <a:effectLst/>
                <a:latin typeface="+mn-lt"/>
                <a:ea typeface="+mn-ea"/>
                <a:cs typeface="Arial" panose="020B0604020202020204" pitchFamily="34" charset="0"/>
              </a:rPr>
              <a:t>Images from </a:t>
            </a:r>
            <a:r>
              <a:rPr lang="en-US" altLang="en-US" sz="1200" b="0" i="1" kern="1200" dirty="0">
                <a:solidFill>
                  <a:schemeClr val="tx1"/>
                </a:solidFill>
                <a:effectLst/>
                <a:latin typeface="+mn-lt"/>
                <a:ea typeface="+mn-ea"/>
                <a:cs typeface="Arial" panose="020B0604020202020204" pitchFamily="34" charset="0"/>
              </a:rPr>
              <a:t>Facing Feelings</a:t>
            </a:r>
          </a:p>
          <a:p>
            <a:pPr eaLnBrk="1" hangingPunct="1">
              <a:spcBef>
                <a:spcPct val="0"/>
              </a:spcBef>
            </a:pPr>
            <a:endParaRPr lang="en-US" altLang="en-US" sz="1200" b="0" i="1" kern="1200" dirty="0">
              <a:solidFill>
                <a:schemeClr val="tx1"/>
              </a:solidFill>
              <a:effectLst/>
              <a:latin typeface="+mn-lt"/>
              <a:ea typeface="+mn-ea"/>
              <a:cs typeface="Arial" panose="020B0604020202020204" pitchFamily="34" charset="0"/>
            </a:endParaRPr>
          </a:p>
          <a:p>
            <a:pPr eaLnBrk="1" hangingPunct="1">
              <a:spcBef>
                <a:spcPct val="0"/>
              </a:spcBef>
            </a:pPr>
            <a:endParaRPr lang="en-US" altLang="en-US" sz="1200" b="0" i="1" kern="1200" dirty="0">
              <a:solidFill>
                <a:schemeClr val="tx1"/>
              </a:solidFill>
              <a:effectLst/>
              <a:latin typeface="+mn-lt"/>
              <a:ea typeface="+mn-ea"/>
              <a:cs typeface="Arial" panose="020B0604020202020204" pitchFamily="34" charset="0"/>
            </a:endParaRPr>
          </a:p>
          <a:p>
            <a:pPr marL="171450" indent="-171450" eaLnBrk="1" hangingPunct="1">
              <a:spcBef>
                <a:spcPct val="0"/>
              </a:spcBef>
              <a:buFont typeface="Arial" panose="020B0604020202020204" pitchFamily="34" charset="0"/>
              <a:buChar char="•"/>
            </a:pPr>
            <a:r>
              <a:rPr lang="en-US" sz="1200" b="1" i="0" kern="1200" dirty="0">
                <a:solidFill>
                  <a:schemeClr val="tx1"/>
                </a:solidFill>
                <a:effectLst/>
                <a:latin typeface="+mn-lt"/>
                <a:ea typeface="+mn-ea"/>
                <a:cs typeface="+mn-cs"/>
              </a:rPr>
              <a:t>Raina’s popular books depict feelings and emotions young people may not want to or even know how to talk </a:t>
            </a:r>
            <a:r>
              <a:rPr lang="en-US" sz="1200" b="0" i="0" kern="1200" dirty="0">
                <a:solidFill>
                  <a:schemeClr val="tx1"/>
                </a:solidFill>
                <a:effectLst/>
                <a:latin typeface="+mn-lt"/>
                <a:ea typeface="+mn-ea"/>
                <a:cs typeface="+mn-cs"/>
              </a:rPr>
              <a:t>about with adults, like anger, anxiety, loneliness and embarrassment.</a:t>
            </a:r>
            <a:endParaRPr lang="en-US" altLang="en-US" sz="1200" b="0" i="1" kern="1200" dirty="0">
              <a:solidFill>
                <a:schemeClr val="tx1"/>
              </a:solidFill>
              <a:effectLst/>
              <a:latin typeface="+mn-lt"/>
              <a:ea typeface="+mn-ea"/>
              <a:cs typeface="Arial" panose="020B0604020202020204" pitchFamily="34" charset="0"/>
            </a:endParaRPr>
          </a:p>
          <a:p>
            <a:pPr eaLnBrk="1" hangingPunct="1">
              <a:spcBef>
                <a:spcPct val="0"/>
              </a:spcBef>
            </a:pPr>
            <a:endParaRPr lang="en-US" sz="1200" b="0" i="1" kern="1200" dirty="0">
              <a:solidFill>
                <a:schemeClr val="tx1"/>
              </a:solidFill>
              <a:effectLst/>
              <a:latin typeface="+mn-lt"/>
              <a:ea typeface="+mn-ea"/>
              <a:cs typeface="Arial" panose="020B0604020202020204" pitchFamily="34" charset="0"/>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Raina believes it is very important to talk to people in your life about how you feel! She believes you can express yourself by writing it down, drawing pictures or comics, making music or plays, or simply sharing with your friends. </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Her graphic novels spotlight feelings and what is going inside, with hopes that young readers can relate and see that it is okay to express yourself. Show how you are feeling on the outside.</a:t>
            </a:r>
          </a:p>
          <a:p>
            <a:endParaRPr lang="en-US" dirty="0"/>
          </a:p>
          <a:p>
            <a:r>
              <a:rPr lang="en-US" sz="1200" b="1" i="0" kern="1200" dirty="0">
                <a:solidFill>
                  <a:schemeClr val="tx1"/>
                </a:solidFill>
                <a:effectLst/>
                <a:latin typeface="+mn-lt"/>
                <a:ea typeface="+mn-ea"/>
                <a:cs typeface="+mn-cs"/>
              </a:rPr>
              <a:t>Raina’s characters’ express feelings. She uses a variety of facial expressions to showcase emotions. </a:t>
            </a:r>
          </a:p>
          <a:p>
            <a:endParaRPr lang="en-US" sz="1200" b="1" i="0" kern="1200" dirty="0">
              <a:solidFill>
                <a:schemeClr val="tx1"/>
              </a:solidFill>
              <a:effectLst/>
              <a:latin typeface="+mn-lt"/>
              <a:ea typeface="+mn-ea"/>
              <a:cs typeface="+mn-cs"/>
            </a:endParaRPr>
          </a:p>
          <a:p>
            <a:r>
              <a:rPr lang="en-US" sz="1200" b="0" i="1" u="sng" kern="1200" dirty="0">
                <a:solidFill>
                  <a:schemeClr val="tx1"/>
                </a:solidFill>
                <a:effectLst/>
                <a:latin typeface="+mn-lt"/>
                <a:ea typeface="+mn-ea"/>
                <a:cs typeface="+mn-cs"/>
              </a:rPr>
              <a:t>How can you tell if a character is sad, happy, sick, angry, scared, worried? What do you look for? Can you tell how a character is feeling by their eyes, nose, mouth, </a:t>
            </a:r>
            <a:r>
              <a:rPr lang="en-US" sz="1200" b="0" i="1" u="sng" kern="1200" dirty="0" err="1">
                <a:solidFill>
                  <a:schemeClr val="tx1"/>
                </a:solidFill>
                <a:effectLst/>
                <a:latin typeface="+mn-lt"/>
                <a:ea typeface="+mn-ea"/>
                <a:cs typeface="+mn-cs"/>
              </a:rPr>
              <a:t>etc</a:t>
            </a:r>
            <a:r>
              <a:rPr lang="en-US" sz="1200" b="0" i="1" u="sng" kern="1200" dirty="0">
                <a:solidFill>
                  <a:schemeClr val="tx1"/>
                </a:solidFill>
                <a:effectLst/>
                <a:latin typeface="+mn-lt"/>
                <a:ea typeface="+mn-ea"/>
                <a:cs typeface="+mn-cs"/>
              </a:rPr>
              <a:t>?</a:t>
            </a:r>
          </a:p>
          <a:p>
            <a:endParaRPr lang="en-US" sz="1200" b="1"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Facial Expressions:</a:t>
            </a:r>
            <a:r>
              <a:rPr lang="en-US" sz="1200" b="0" i="0" kern="1200" dirty="0">
                <a:solidFill>
                  <a:schemeClr val="tx1"/>
                </a:solidFill>
                <a:effectLst/>
                <a:latin typeface="+mn-lt"/>
                <a:ea typeface="+mn-ea"/>
                <a:cs typeface="+mn-cs"/>
              </a:rPr>
              <a:t> she focuses on the nuances of facial muscles to display anger, stress, and frustration.</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Mirroring Emotions:</a:t>
            </a:r>
            <a:r>
              <a:rPr lang="en-US" sz="1200" b="0" i="0" kern="1200" dirty="0">
                <a:solidFill>
                  <a:schemeClr val="tx1"/>
                </a:solidFill>
                <a:effectLst/>
                <a:latin typeface="+mn-lt"/>
                <a:ea typeface="+mn-ea"/>
                <a:cs typeface="+mn-cs"/>
              </a:rPr>
              <a:t> she intentionally creates faces that allow readers to "reflect" the feeling back, making the reader feel what the character is experiencing.</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1" i="0" kern="1200" dirty="0">
                <a:solidFill>
                  <a:schemeClr val="tx1"/>
                </a:solidFill>
                <a:effectLst/>
                <a:latin typeface="+mn-lt"/>
                <a:ea typeface="+mn-ea"/>
                <a:cs typeface="+mn-cs"/>
              </a:rPr>
              <a:t>The ”complex" nature of emotions:</a:t>
            </a:r>
            <a:r>
              <a:rPr lang="en-US" sz="1200" b="0" i="0" kern="1200" dirty="0">
                <a:solidFill>
                  <a:schemeClr val="tx1"/>
                </a:solidFill>
                <a:effectLst/>
                <a:latin typeface="+mn-lt"/>
                <a:ea typeface="+mn-ea"/>
                <a:cs typeface="+mn-cs"/>
              </a:rPr>
              <a:t> she demonstrates that emotions are not simple. For instance, presenting anger in combination with anxiety and vulnerability, particularly in, for example, her autobiographical works like </a:t>
            </a:r>
            <a:r>
              <a:rPr lang="en-US" sz="1200" b="0" i="1" kern="1200" dirty="0">
                <a:solidFill>
                  <a:schemeClr val="tx1"/>
                </a:solidFill>
                <a:effectLst/>
                <a:latin typeface="+mn-lt"/>
                <a:ea typeface="+mn-ea"/>
                <a:cs typeface="+mn-cs"/>
              </a:rPr>
              <a:t>Guts</a:t>
            </a:r>
            <a:r>
              <a:rPr lang="en-US" sz="1200" b="0" i="0" kern="1200" dirty="0">
                <a:solidFill>
                  <a:schemeClr val="tx1"/>
                </a:solidFill>
                <a:effectLst/>
                <a:latin typeface="+mn-lt"/>
                <a:ea typeface="+mn-ea"/>
                <a:cs typeface="+mn-cs"/>
              </a:rPr>
              <a:t>.</a:t>
            </a:r>
          </a:p>
          <a:p>
            <a:endParaRPr lang="en-US" sz="1200" b="0" i="0" kern="1200" dirty="0">
              <a:solidFill>
                <a:schemeClr val="tx1"/>
              </a:solidFill>
              <a:effectLst/>
              <a:latin typeface="+mn-lt"/>
              <a:ea typeface="+mn-ea"/>
              <a:cs typeface="+mn-cs"/>
            </a:endParaRPr>
          </a:p>
          <a:p>
            <a:pPr eaLnBrk="1" hangingPunct="1">
              <a:buFont typeface="Arial"/>
              <a:buNone/>
              <a:defRPr/>
            </a:pPr>
            <a:r>
              <a:rPr lang="en-US" dirty="0">
                <a:latin typeface="+mn-lt"/>
                <a:cs typeface="Calibri" panose="020F0502020204030204" pitchFamily="34" charset="0"/>
              </a:rPr>
              <a:t> </a:t>
            </a: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557CA6B1-BA7A-E056-8F50-3FA0F1C8CF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5</a:t>
            </a:fld>
            <a:endParaRPr lang="en-US" altLang="en-US" dirty="0"/>
          </a:p>
        </p:txBody>
      </p:sp>
    </p:spTree>
    <p:extLst>
      <p:ext uri="{BB962C8B-B14F-4D97-AF65-F5344CB8AC3E}">
        <p14:creationId xmlns:p14="http://schemas.microsoft.com/office/powerpoint/2010/main" val="2939472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7793E-B25B-04AE-3453-0AD61034A94A}"/>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BBD27A4F-8EA3-4F48-27F5-7A5D8174ED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66ED0F3B-3183-69BA-E649-F6A9DFF622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Photos Raina’s supplies and tools she uses to make comics</a:t>
            </a:r>
          </a:p>
          <a:p>
            <a:pPr eaLnBrk="1" hangingPunct="1">
              <a:spcBef>
                <a:spcPct val="0"/>
              </a:spcBef>
            </a:pPr>
            <a:endParaRPr lang="en-US" altLang="en-US" sz="1200" i="0" dirty="0">
              <a:latin typeface="+mn-lt"/>
              <a:cs typeface="Arial" panose="020B0604020202020204" pitchFamily="34" charset="0"/>
            </a:endParaRPr>
          </a:p>
          <a:p>
            <a:pPr eaLnBrk="1" hangingPunct="1">
              <a:spcBef>
                <a:spcPct val="0"/>
              </a:spcBef>
            </a:pPr>
            <a:endParaRPr lang="en-US" altLang="en-US" sz="1200" i="1" dirty="0">
              <a:latin typeface="+mn-lt"/>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#3:</a:t>
            </a:r>
            <a:r>
              <a:rPr lang="en-US" altLang="en-US" sz="1200" b="1" u="none" dirty="0">
                <a:latin typeface="+mn-lt"/>
                <a:ea typeface="ＭＳ Ｐゴシック" panose="020B0600070205080204" pitchFamily="34" charset="-128"/>
                <a:cs typeface="Calibri" panose="020F0502020204030204" pitchFamily="34" charset="0"/>
              </a:rPr>
              <a:t> TOOLS AND MATERIALS</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1" i="0" kern="1200" dirty="0">
                <a:solidFill>
                  <a:schemeClr val="tx1"/>
                </a:solidFill>
                <a:effectLst/>
                <a:latin typeface="+mn-lt"/>
                <a:ea typeface="+mn-ea"/>
                <a:cs typeface="+mn-cs"/>
              </a:rPr>
              <a:t>IMPORTANT: Raina says there is no wrong way to make comics. Cartoonists use lots of different methods and mediums to create stories.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sz="1200" b="1" i="0" kern="1200" dirty="0">
                <a:solidFill>
                  <a:schemeClr val="tx1"/>
                </a:solidFill>
                <a:effectLst/>
                <a:latin typeface="+mn-lt"/>
                <a:ea typeface="+mn-ea"/>
                <a:cs typeface="+mn-cs"/>
              </a:rPr>
              <a:t>These are the tools and materials Raina uses: pencils, paper (plain white paper and thicker paper), eraser, special markers, a scanner to scan in her hand drawn images, and a computer.</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For initial sketch: plain 8.5 x 11 paper</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Then she creates a full-sized version of those sketches on Bristol board, using a Col-erase light blue colored pencil.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Finally, she inks over the penciled drawings with Dr. Martin's waterproof India ink and a no. 2 Windsor &amp; Newton sable brush. After the inking she erases the pencil lines with a Staedtler Mars plastic eraser.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Her finished pages are scanned into a computer, and panel borders, lettering, and colors are all added digitally. </a:t>
            </a:r>
            <a:endParaRPr lang="en-US" sz="1200" b="1"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i="0"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endParaRPr lang="en-US" sz="1200" b="1" i="0" kern="1200" dirty="0">
              <a:solidFill>
                <a:schemeClr val="tx1"/>
              </a:solidFill>
              <a:effectLst/>
              <a:latin typeface="+mn-lt"/>
              <a:ea typeface="+mn-ea"/>
              <a:cs typeface="+mn-cs"/>
            </a:endParaRP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eaLnBrk="1" hangingPunct="1">
              <a:buFont typeface="Arial"/>
              <a:buNone/>
              <a:defRPr/>
            </a:pPr>
            <a:r>
              <a:rPr lang="en-US" i="1" u="sng" dirty="0">
                <a:latin typeface="+mn-lt"/>
                <a:cs typeface="Calibri" panose="020F0502020204030204" pitchFamily="34" charset="0"/>
              </a:rPr>
              <a:t>What tools and materials do you like to use when you make comics or art?</a:t>
            </a:r>
            <a:r>
              <a:rPr lang="en-US" dirty="0">
                <a:latin typeface="+mn-lt"/>
                <a:cs typeface="Calibri" panose="020F0502020204030204" pitchFamily="34" charset="0"/>
              </a:rPr>
              <a:t> </a:t>
            </a:r>
          </a:p>
          <a:p>
            <a:pPr marL="171450" indent="-171450" fontAlgn="base">
              <a:buFont typeface="Arial" panose="020B0604020202020204" pitchFamily="34" charset="0"/>
              <a:buChar char="•"/>
            </a:pPr>
            <a:endParaRPr lang="en-US" sz="1200" b="1" i="0" kern="1200" dirty="0">
              <a:solidFill>
                <a:schemeClr val="tx1"/>
              </a:solidFill>
              <a:effectLst/>
              <a:latin typeface="+mn-lt"/>
              <a:ea typeface="+mn-ea"/>
              <a:cs typeface="+mn-cs"/>
            </a:endParaRPr>
          </a:p>
          <a:p>
            <a:pPr fontAlgn="base"/>
            <a:endParaRPr lang="en-US"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dirty="0">
              <a:solidFill>
                <a:srgbClr val="444444"/>
              </a:solidFill>
              <a:effectLst/>
              <a:latin typeface="railway"/>
            </a:endParaRPr>
          </a:p>
        </p:txBody>
      </p:sp>
      <p:sp>
        <p:nvSpPr>
          <p:cNvPr id="14339" name="Slide Number Placeholder 3">
            <a:extLst>
              <a:ext uri="{FF2B5EF4-FFF2-40B4-BE49-F238E27FC236}">
                <a16:creationId xmlns:a16="http://schemas.microsoft.com/office/drawing/2014/main" id="{033F44AA-1E2E-E3B7-C212-3DEED1F1E2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6</a:t>
            </a:fld>
            <a:endParaRPr lang="en-US" altLang="en-US" dirty="0"/>
          </a:p>
        </p:txBody>
      </p:sp>
    </p:spTree>
    <p:extLst>
      <p:ext uri="{BB962C8B-B14F-4D97-AF65-F5344CB8AC3E}">
        <p14:creationId xmlns:p14="http://schemas.microsoft.com/office/powerpoint/2010/main" val="2652457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AC721-E41E-D4C0-B56C-219153A6221B}"/>
            </a:ext>
          </a:extLst>
        </p:cNvPr>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E09EB1B1-E5EB-CE4E-1646-90ED3AA0FA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74EC4FC5-FD36-20B6-35B4-DB5E45B85D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u="sng" kern="1200" dirty="0">
                <a:solidFill>
                  <a:schemeClr val="tx1"/>
                </a:solidFill>
                <a:effectLst/>
                <a:latin typeface="+mn-lt"/>
                <a:ea typeface="+mn-ea"/>
                <a:cs typeface="+mn-cs"/>
              </a:rPr>
              <a:t>Great Art Project Instructions – Raina Telgemeier</a:t>
            </a:r>
            <a:endParaRPr lang="en-US" sz="1200"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Project Description:</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Students will learn about </a:t>
            </a:r>
            <a:r>
              <a:rPr lang="en-US" sz="1200" b="1" u="sng" kern="1200" dirty="0">
                <a:solidFill>
                  <a:schemeClr val="tx1"/>
                </a:solidFill>
                <a:effectLst/>
                <a:latin typeface="+mn-lt"/>
                <a:ea typeface="+mn-ea"/>
                <a:cs typeface="+mn-cs"/>
              </a:rPr>
              <a:t>Raina Telgemeier</a:t>
            </a:r>
            <a:r>
              <a:rPr lang="en-US" sz="1200" b="1" kern="1200" dirty="0">
                <a:solidFill>
                  <a:schemeClr val="tx1"/>
                </a:solidFill>
                <a:effectLst/>
                <a:latin typeface="+mn-lt"/>
                <a:ea typeface="+mn-ea"/>
                <a:cs typeface="+mn-cs"/>
              </a:rPr>
              <a:t> and create their own comic inspired by Telgemeier.</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Many of Telgemeier’s comics are drawn from her own life experiences and desire to express emotions. </a:t>
            </a:r>
          </a:p>
          <a:p>
            <a:pPr lvl="0"/>
            <a:r>
              <a:rPr lang="en-US" sz="1200" kern="1200" dirty="0">
                <a:solidFill>
                  <a:schemeClr val="tx1"/>
                </a:solidFill>
                <a:effectLst/>
                <a:latin typeface="+mn-lt"/>
                <a:ea typeface="+mn-ea"/>
                <a:cs typeface="+mn-cs"/>
              </a:rPr>
              <a:t>Raina Telgemeier is a famous American cartoonist. She is the writer and illustrator of popular graphic novels, such as </a:t>
            </a:r>
            <a:r>
              <a:rPr lang="en-US" sz="1200" i="1" kern="1200" dirty="0">
                <a:solidFill>
                  <a:schemeClr val="tx1"/>
                </a:solidFill>
                <a:effectLst/>
                <a:latin typeface="+mn-lt"/>
                <a:ea typeface="+mn-ea"/>
                <a:cs typeface="+mn-cs"/>
              </a:rPr>
              <a:t>Smile</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Sisters</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Grades: K - 6</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Art Project:</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using white paper, markers, colored pencils, graphite pencils, various face (eyes, nose, mouth) stickers, students will create their own comic.</a:t>
            </a:r>
          </a:p>
          <a:p>
            <a:pPr lvl="0"/>
            <a:r>
              <a:rPr lang="en-US" sz="1200" kern="1200" dirty="0">
                <a:solidFill>
                  <a:schemeClr val="tx1"/>
                </a:solidFill>
                <a:effectLst/>
                <a:latin typeface="+mn-lt"/>
                <a:ea typeface="+mn-ea"/>
                <a:cs typeface="+mn-cs"/>
              </a:rPr>
              <a:t>Optional: the art may be collected and displayed (dependent on the teacher’s approval) at the end of the session. </a:t>
            </a:r>
          </a:p>
          <a:p>
            <a:pPr lvl="0"/>
            <a:r>
              <a:rPr lang="en-US" sz="1200" kern="1200" dirty="0">
                <a:solidFill>
                  <a:schemeClr val="tx1"/>
                </a:solidFill>
                <a:effectLst/>
                <a:latin typeface="+mn-lt"/>
                <a:ea typeface="+mn-ea"/>
                <a:cs typeface="+mn-cs"/>
              </a:rPr>
              <a:t>Reminders: remind students to sign their artwork.</a:t>
            </a: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Materials: </a:t>
            </a:r>
            <a:r>
              <a:rPr lang="en-US" sz="1200" kern="1200" dirty="0">
                <a:solidFill>
                  <a:schemeClr val="tx1"/>
                </a:solidFill>
                <a:effectLst/>
                <a:latin typeface="+mn-lt"/>
                <a:ea typeface="+mn-ea"/>
                <a:cs typeface="+mn-cs"/>
              </a:rPr>
              <a:t>all grades will use the same project materials, except K-2 will have some pre-drawn comic strip panels.</a:t>
            </a:r>
          </a:p>
          <a:p>
            <a:pPr lvl="0"/>
            <a:r>
              <a:rPr lang="en-US" sz="1200" kern="1200" dirty="0">
                <a:solidFill>
                  <a:schemeClr val="tx1"/>
                </a:solidFill>
                <a:effectLst/>
                <a:latin typeface="+mn-lt"/>
                <a:ea typeface="+mn-ea"/>
                <a:cs typeface="+mn-cs"/>
              </a:rPr>
              <a:t>Per student: one sheet of white paper</a:t>
            </a:r>
          </a:p>
          <a:p>
            <a:pPr lvl="0"/>
            <a:r>
              <a:rPr lang="en-US" sz="1200" kern="1200" dirty="0">
                <a:solidFill>
                  <a:schemeClr val="tx1"/>
                </a:solidFill>
                <a:effectLst/>
                <a:latin typeface="+mn-lt"/>
                <a:ea typeface="+mn-ea"/>
                <a:cs typeface="+mn-cs"/>
              </a:rPr>
              <a:t>Shared by students: markers, colored pencils, graphite pencils, rulers, face stickers	</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Considerations/ideas: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Use these supplies to create your own comic. </a:t>
            </a:r>
          </a:p>
          <a:p>
            <a:pPr lvl="0"/>
            <a:r>
              <a:rPr lang="en-US" sz="1200" kern="1200" dirty="0">
                <a:solidFill>
                  <a:schemeClr val="tx1"/>
                </a:solidFill>
                <a:effectLst/>
                <a:latin typeface="+mn-lt"/>
                <a:ea typeface="+mn-ea"/>
                <a:cs typeface="+mn-cs"/>
              </a:rPr>
              <a:t>Raina was inspired by events in her life to make her comics. Is there a story you want to tell? Real or imagined? </a:t>
            </a:r>
          </a:p>
          <a:p>
            <a:pPr lvl="0"/>
            <a:r>
              <a:rPr lang="en-US" sz="1200" kern="1200" dirty="0">
                <a:solidFill>
                  <a:schemeClr val="tx1"/>
                </a:solidFill>
                <a:effectLst/>
                <a:latin typeface="+mn-lt"/>
                <a:ea typeface="+mn-ea"/>
                <a:cs typeface="+mn-cs"/>
              </a:rPr>
              <a:t>Raina also likes to share her feelings. How could you create a character that shows different feelings? How do you draw someone sad or happy?</a:t>
            </a:r>
          </a:p>
          <a:p>
            <a:pPr lvl="0"/>
            <a:r>
              <a:rPr lang="en-US" sz="1200" kern="1200" dirty="0">
                <a:solidFill>
                  <a:schemeClr val="tx1"/>
                </a:solidFill>
                <a:effectLst/>
                <a:latin typeface="+mn-lt"/>
                <a:ea typeface="+mn-ea"/>
                <a:cs typeface="+mn-cs"/>
              </a:rPr>
              <a:t>Experiment and have fun!</a:t>
            </a:r>
          </a:p>
          <a:p>
            <a:endParaRPr lang="en-US" dirty="0">
              <a:effectLst/>
            </a:endParaRPr>
          </a:p>
          <a:p>
            <a:r>
              <a:rPr lang="en-US" sz="1200"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latin typeface="+mn-lt"/>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0" i="0" dirty="0">
              <a:solidFill>
                <a:srgbClr val="0A0A0A"/>
              </a:solidFill>
              <a:effectLst/>
              <a:latin typeface="Inter Tight"/>
            </a:endParaRPr>
          </a:p>
          <a:p>
            <a:pPr marL="171450" indent="-171450" eaLnBrk="1" hangingPunct="1">
              <a:spcBef>
                <a:spcPct val="0"/>
              </a:spcBef>
              <a:buFont typeface="Arial" panose="020B0604020202020204" pitchFamily="34" charset="0"/>
              <a:buChar char="•"/>
            </a:pPr>
            <a:endParaRPr lang="en-US" altLang="en-US" b="1" dirty="0">
              <a:latin typeface="+mn-lt"/>
              <a:cs typeface="Times New Roman" panose="02020603050405020304" pitchFamily="18" charset="0"/>
            </a:endParaRPr>
          </a:p>
          <a:p>
            <a:pPr eaLnBrk="1" hangingPunct="1">
              <a:spcBef>
                <a:spcPct val="0"/>
              </a:spcBef>
            </a:pPr>
            <a:r>
              <a:rPr lang="en-US" altLang="en-US" b="1" dirty="0">
                <a:latin typeface="Arial" panose="020B0604020202020204" pitchFamily="34" charset="0"/>
                <a:cs typeface="Arial" panose="020B0604020202020204" pitchFamily="34" charset="0"/>
              </a:rPr>
              <a:t> </a:t>
            </a:r>
          </a:p>
          <a:p>
            <a:pPr eaLnBrk="1" hangingPunct="1">
              <a:spcBef>
                <a:spcPct val="0"/>
              </a:spcBef>
            </a:pPr>
            <a:endParaRPr lang="en-US" altLang="en-US" dirty="0"/>
          </a:p>
        </p:txBody>
      </p:sp>
      <p:sp>
        <p:nvSpPr>
          <p:cNvPr id="14339" name="Slide Number Placeholder 3">
            <a:extLst>
              <a:ext uri="{FF2B5EF4-FFF2-40B4-BE49-F238E27FC236}">
                <a16:creationId xmlns:a16="http://schemas.microsoft.com/office/drawing/2014/main" id="{52FE2C2C-75F0-268E-EAE2-0DC90FD680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7</a:t>
            </a:fld>
            <a:endParaRPr lang="en-US" altLang="en-US" dirty="0"/>
          </a:p>
        </p:txBody>
      </p:sp>
    </p:spTree>
    <p:extLst>
      <p:ext uri="{BB962C8B-B14F-4D97-AF65-F5344CB8AC3E}">
        <p14:creationId xmlns:p14="http://schemas.microsoft.com/office/powerpoint/2010/main" val="4178670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3/2/26</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C8AF"/>
        </a:solidFill>
        <a:effectLst/>
      </p:bgPr>
    </p:bg>
    <p:spTree>
      <p:nvGrpSpPr>
        <p:cNvPr id="1" name=""/>
        <p:cNvGrpSpPr/>
        <p:nvPr/>
      </p:nvGrpSpPr>
      <p:grpSpPr>
        <a:xfrm>
          <a:off x="0" y="0"/>
          <a:ext cx="0" cy="0"/>
          <a:chOff x="0" y="0"/>
          <a:chExt cx="0" cy="0"/>
        </a:xfrm>
      </p:grpSpPr>
      <p:sp>
        <p:nvSpPr>
          <p:cNvPr id="7171" name="Text Placeholder 10">
            <a:extLst>
              <a:ext uri="{FF2B5EF4-FFF2-40B4-BE49-F238E27FC236}">
                <a16:creationId xmlns:a16="http://schemas.microsoft.com/office/drawing/2014/main" id="{D84F07DA-6B72-8A5D-8B4D-7173D90E9384}"/>
              </a:ext>
            </a:extLst>
          </p:cNvPr>
          <p:cNvSpPr>
            <a:spLocks noGrp="1"/>
          </p:cNvSpPr>
          <p:nvPr>
            <p:ph type="body" sz="quarter" idx="12"/>
          </p:nvPr>
        </p:nvSpPr>
        <p:spPr bwMode="auto">
          <a:xfrm>
            <a:off x="4351078" y="994979"/>
            <a:ext cx="4649781" cy="2032803"/>
          </a:xfrm>
          <a:noFill/>
          <a:ln w="28575">
            <a:solidFill>
              <a:srgbClr val="FFF7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latin typeface="Hiragino Kaku Gothic Std W8" panose="020B0800000000000000" pitchFamily="34" charset="-128"/>
                <a:ea typeface="Hiragino Kaku Gothic Std W8" panose="020B0800000000000000" pitchFamily="34" charset="-128"/>
                <a:cs typeface="Arial" panose="020B0604020202020204" pitchFamily="34" charset="0"/>
              </a:rPr>
              <a:t>WHO IS </a:t>
            </a:r>
          </a:p>
          <a:p>
            <a:pPr algn="ctr" eaLnBrk="1" hangingPunct="1"/>
            <a:r>
              <a:rPr lang="en-US" altLang="en-US" sz="4000" b="1" dirty="0">
                <a:latin typeface="Hiragino Kaku Gothic Std W8" panose="020B0800000000000000" pitchFamily="34" charset="-128"/>
                <a:ea typeface="Hiragino Kaku Gothic Std W8" panose="020B0800000000000000" pitchFamily="34" charset="-128"/>
                <a:cs typeface="Arial" panose="020B0604020202020204" pitchFamily="34" charset="0"/>
              </a:rPr>
              <a:t>RAINA TELGEMEIER?</a:t>
            </a:r>
          </a:p>
        </p:txBody>
      </p:sp>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0" y="8294"/>
            <a:ext cx="9144000" cy="9866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sz="5400" dirty="0"/>
            </a:br>
            <a:r>
              <a:rPr lang="en-US" altLang="en-US" sz="6000" spc="70" dirty="0">
                <a:solidFill>
                  <a:srgbClr val="FFFF00"/>
                </a:solidFill>
                <a:latin typeface="Hiragino Kaku Gothic Std W8" panose="020B0800000000000000" pitchFamily="34" charset="-128"/>
                <a:ea typeface="Hiragino Kaku Gothic Std W8" panose="020B0800000000000000" pitchFamily="34" charset="-128"/>
                <a:cs typeface="Mangal" panose="02040503050203030202" pitchFamily="18" charset="0"/>
              </a:rPr>
              <a:t>Raina Telgemeier</a:t>
            </a:r>
          </a:p>
        </p:txBody>
      </p:sp>
      <p:pic>
        <p:nvPicPr>
          <p:cNvPr id="4" name="Picture 3">
            <a:extLst>
              <a:ext uri="{FF2B5EF4-FFF2-40B4-BE49-F238E27FC236}">
                <a16:creationId xmlns:a16="http://schemas.microsoft.com/office/drawing/2014/main" id="{1988A4FA-3020-36D2-7AEC-17BE2B99541B}"/>
              </a:ext>
            </a:extLst>
          </p:cNvPr>
          <p:cNvPicPr>
            <a:picLocks noChangeAspect="1"/>
          </p:cNvPicPr>
          <p:nvPr/>
        </p:nvPicPr>
        <p:blipFill>
          <a:blip r:embed="rId3"/>
          <a:stretch>
            <a:fillRect/>
          </a:stretch>
        </p:blipFill>
        <p:spPr>
          <a:xfrm>
            <a:off x="446849" y="946641"/>
            <a:ext cx="3761088" cy="2509398"/>
          </a:xfrm>
          <a:prstGeom prst="rect">
            <a:avLst/>
          </a:prstGeom>
          <a:ln w="28575">
            <a:solidFill>
              <a:srgbClr val="FFF700"/>
            </a:solidFill>
          </a:ln>
        </p:spPr>
      </p:pic>
      <p:pic>
        <p:nvPicPr>
          <p:cNvPr id="6" name="Picture 5">
            <a:extLst>
              <a:ext uri="{FF2B5EF4-FFF2-40B4-BE49-F238E27FC236}">
                <a16:creationId xmlns:a16="http://schemas.microsoft.com/office/drawing/2014/main" id="{0AC07F40-0A5D-1618-8D74-3675646464AC}"/>
              </a:ext>
            </a:extLst>
          </p:cNvPr>
          <p:cNvPicPr>
            <a:picLocks noChangeAspect="1"/>
          </p:cNvPicPr>
          <p:nvPr/>
        </p:nvPicPr>
        <p:blipFill>
          <a:blip r:embed="rId4"/>
          <a:stretch>
            <a:fillRect/>
          </a:stretch>
        </p:blipFill>
        <p:spPr>
          <a:xfrm>
            <a:off x="284098" y="3671204"/>
            <a:ext cx="4086590" cy="2724394"/>
          </a:xfrm>
          <a:prstGeom prst="rect">
            <a:avLst/>
          </a:prstGeom>
          <a:ln w="28575">
            <a:solidFill>
              <a:srgbClr val="FFF700"/>
            </a:solidFill>
          </a:ln>
        </p:spPr>
      </p:pic>
      <p:pic>
        <p:nvPicPr>
          <p:cNvPr id="7" name="Picture 6">
            <a:extLst>
              <a:ext uri="{FF2B5EF4-FFF2-40B4-BE49-F238E27FC236}">
                <a16:creationId xmlns:a16="http://schemas.microsoft.com/office/drawing/2014/main" id="{8043B4EB-AC8B-2FE3-1FB3-D4FFC1DE8B7C}"/>
              </a:ext>
            </a:extLst>
          </p:cNvPr>
          <p:cNvPicPr>
            <a:picLocks noChangeAspect="1"/>
          </p:cNvPicPr>
          <p:nvPr/>
        </p:nvPicPr>
        <p:blipFill>
          <a:blip r:embed="rId5"/>
          <a:stretch>
            <a:fillRect/>
          </a:stretch>
        </p:blipFill>
        <p:spPr>
          <a:xfrm>
            <a:off x="4527106" y="3242947"/>
            <a:ext cx="4490196" cy="3367647"/>
          </a:xfrm>
          <a:prstGeom prst="rect">
            <a:avLst/>
          </a:prstGeom>
          <a:ln w="28575">
            <a:solidFill>
              <a:srgbClr val="FFF700"/>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00C8A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31CB8B-9013-0034-ADC5-7EB7D608EC95}"/>
              </a:ext>
            </a:extLst>
          </p:cNvPr>
          <p:cNvPicPr>
            <a:picLocks noChangeAspect="1"/>
          </p:cNvPicPr>
          <p:nvPr/>
        </p:nvPicPr>
        <p:blipFill>
          <a:blip r:embed="rId3"/>
          <a:stretch>
            <a:fillRect/>
          </a:stretch>
        </p:blipFill>
        <p:spPr>
          <a:xfrm>
            <a:off x="109202" y="173423"/>
            <a:ext cx="2313079" cy="3124200"/>
          </a:xfrm>
          <a:prstGeom prst="rect">
            <a:avLst/>
          </a:prstGeom>
          <a:ln w="28575">
            <a:solidFill>
              <a:srgbClr val="FFF700"/>
            </a:solidFill>
          </a:ln>
        </p:spPr>
      </p:pic>
      <p:pic>
        <p:nvPicPr>
          <p:cNvPr id="6" name="Picture 5">
            <a:extLst>
              <a:ext uri="{FF2B5EF4-FFF2-40B4-BE49-F238E27FC236}">
                <a16:creationId xmlns:a16="http://schemas.microsoft.com/office/drawing/2014/main" id="{A036FE30-F8BF-38A8-9DF0-11787AD0736F}"/>
              </a:ext>
            </a:extLst>
          </p:cNvPr>
          <p:cNvPicPr>
            <a:picLocks noChangeAspect="1"/>
          </p:cNvPicPr>
          <p:nvPr/>
        </p:nvPicPr>
        <p:blipFill>
          <a:blip r:embed="rId4"/>
          <a:stretch>
            <a:fillRect/>
          </a:stretch>
        </p:blipFill>
        <p:spPr>
          <a:xfrm>
            <a:off x="2598214" y="376429"/>
            <a:ext cx="3764345" cy="5084377"/>
          </a:xfrm>
          <a:prstGeom prst="rect">
            <a:avLst/>
          </a:prstGeom>
          <a:ln w="28575">
            <a:solidFill>
              <a:srgbClr val="FFF700"/>
            </a:solidFill>
          </a:ln>
        </p:spPr>
      </p:pic>
      <p:pic>
        <p:nvPicPr>
          <p:cNvPr id="8" name="Picture 7">
            <a:extLst>
              <a:ext uri="{FF2B5EF4-FFF2-40B4-BE49-F238E27FC236}">
                <a16:creationId xmlns:a16="http://schemas.microsoft.com/office/drawing/2014/main" id="{498934F7-803A-1071-A7BC-9763B3034598}"/>
              </a:ext>
            </a:extLst>
          </p:cNvPr>
          <p:cNvPicPr>
            <a:picLocks noChangeAspect="1"/>
          </p:cNvPicPr>
          <p:nvPr/>
        </p:nvPicPr>
        <p:blipFill>
          <a:blip r:embed="rId5"/>
          <a:stretch>
            <a:fillRect/>
          </a:stretch>
        </p:blipFill>
        <p:spPr>
          <a:xfrm>
            <a:off x="6526122" y="1237704"/>
            <a:ext cx="2489011" cy="3361825"/>
          </a:xfrm>
          <a:prstGeom prst="rect">
            <a:avLst/>
          </a:prstGeom>
          <a:ln w="28575">
            <a:solidFill>
              <a:srgbClr val="FFF700"/>
            </a:solidFill>
          </a:ln>
        </p:spPr>
      </p:pic>
      <p:pic>
        <p:nvPicPr>
          <p:cNvPr id="9" name="Picture 8">
            <a:extLst>
              <a:ext uri="{FF2B5EF4-FFF2-40B4-BE49-F238E27FC236}">
                <a16:creationId xmlns:a16="http://schemas.microsoft.com/office/drawing/2014/main" id="{95EB732E-51E4-C36C-9891-18B1C54D3436}"/>
              </a:ext>
            </a:extLst>
          </p:cNvPr>
          <p:cNvPicPr>
            <a:picLocks noChangeAspect="1"/>
          </p:cNvPicPr>
          <p:nvPr/>
        </p:nvPicPr>
        <p:blipFill>
          <a:blip r:embed="rId6"/>
          <a:stretch>
            <a:fillRect/>
          </a:stretch>
        </p:blipFill>
        <p:spPr>
          <a:xfrm>
            <a:off x="109201" y="3429000"/>
            <a:ext cx="2313080" cy="3124200"/>
          </a:xfrm>
          <a:prstGeom prst="rect">
            <a:avLst/>
          </a:prstGeom>
          <a:ln w="28575">
            <a:solidFill>
              <a:srgbClr val="FFF700"/>
            </a:solidFill>
          </a:ln>
        </p:spPr>
      </p:pic>
      <p:sp>
        <p:nvSpPr>
          <p:cNvPr id="13" name="TextBox 12">
            <a:extLst>
              <a:ext uri="{FF2B5EF4-FFF2-40B4-BE49-F238E27FC236}">
                <a16:creationId xmlns:a16="http://schemas.microsoft.com/office/drawing/2014/main" id="{86F5DB97-9E34-F2E7-252C-3230B6DC980C}"/>
              </a:ext>
            </a:extLst>
          </p:cNvPr>
          <p:cNvSpPr txBox="1"/>
          <p:nvPr/>
        </p:nvSpPr>
        <p:spPr>
          <a:xfrm>
            <a:off x="2971800" y="5694038"/>
            <a:ext cx="5486400" cy="954107"/>
          </a:xfrm>
          <a:prstGeom prst="rect">
            <a:avLst/>
          </a:prstGeom>
          <a:noFill/>
        </p:spPr>
        <p:txBody>
          <a:bodyPr wrap="square">
            <a:spAutoFit/>
          </a:bodyPr>
          <a:lstStyle/>
          <a:p>
            <a:pPr algn="ctr" eaLnBrk="1" hangingPunct="1"/>
            <a:r>
              <a:rPr lang="en-US" altLang="en-US" sz="2800" b="1" dirty="0">
                <a:latin typeface="Hiragino Kaku Gothic Std W8" panose="020B0800000000000000" pitchFamily="34" charset="-128"/>
                <a:ea typeface="Hiragino Kaku Gothic Std W8" panose="020B0800000000000000" pitchFamily="34" charset="-128"/>
              </a:rPr>
              <a:t>RAINA TELGEMEIER: </a:t>
            </a:r>
          </a:p>
          <a:p>
            <a:pPr algn="ctr" eaLnBrk="1" hangingPunct="1"/>
            <a:r>
              <a:rPr lang="en-US" altLang="en-US" sz="2800" b="1" dirty="0">
                <a:latin typeface="Hiragino Kaku Gothic Std W8" panose="020B0800000000000000" pitchFamily="34" charset="-128"/>
                <a:ea typeface="Hiragino Kaku Gothic Std W8" panose="020B0800000000000000" pitchFamily="34" charset="-128"/>
              </a:rPr>
              <a:t>GRAPHIC NOVELS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F700">
            <a:alpha val="90000"/>
          </a:srgb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1E95EA1-7CDF-B410-BB3E-E4EC264DAC51}"/>
              </a:ext>
            </a:extLst>
          </p:cNvPr>
          <p:cNvPicPr>
            <a:picLocks noChangeAspect="1"/>
          </p:cNvPicPr>
          <p:nvPr/>
        </p:nvPicPr>
        <p:blipFill>
          <a:blip r:embed="rId3"/>
          <a:stretch>
            <a:fillRect/>
          </a:stretch>
        </p:blipFill>
        <p:spPr>
          <a:xfrm>
            <a:off x="161473" y="219601"/>
            <a:ext cx="2370232" cy="2739988"/>
          </a:xfrm>
          <a:prstGeom prst="rect">
            <a:avLst/>
          </a:prstGeom>
          <a:ln w="28575">
            <a:solidFill>
              <a:srgbClr val="00C8AF"/>
            </a:solidFill>
          </a:ln>
        </p:spPr>
      </p:pic>
      <p:pic>
        <p:nvPicPr>
          <p:cNvPr id="4" name="Picture 3">
            <a:extLst>
              <a:ext uri="{FF2B5EF4-FFF2-40B4-BE49-F238E27FC236}">
                <a16:creationId xmlns:a16="http://schemas.microsoft.com/office/drawing/2014/main" id="{E85815D8-89B6-195A-C719-8E8A24AFEC7D}"/>
              </a:ext>
            </a:extLst>
          </p:cNvPr>
          <p:cNvPicPr>
            <a:picLocks noChangeAspect="1"/>
          </p:cNvPicPr>
          <p:nvPr/>
        </p:nvPicPr>
        <p:blipFill>
          <a:blip r:embed="rId4"/>
          <a:stretch>
            <a:fillRect/>
          </a:stretch>
        </p:blipFill>
        <p:spPr>
          <a:xfrm>
            <a:off x="2683214" y="358676"/>
            <a:ext cx="1819177" cy="2609912"/>
          </a:xfrm>
          <a:prstGeom prst="rect">
            <a:avLst/>
          </a:prstGeom>
          <a:ln w="28575">
            <a:solidFill>
              <a:srgbClr val="00C8AF"/>
            </a:solidFill>
          </a:ln>
        </p:spPr>
      </p:pic>
      <p:pic>
        <p:nvPicPr>
          <p:cNvPr id="5" name="Picture 4">
            <a:extLst>
              <a:ext uri="{FF2B5EF4-FFF2-40B4-BE49-F238E27FC236}">
                <a16:creationId xmlns:a16="http://schemas.microsoft.com/office/drawing/2014/main" id="{E2BC09A2-3C68-D181-BA55-2F3F0D378A1C}"/>
              </a:ext>
            </a:extLst>
          </p:cNvPr>
          <p:cNvPicPr>
            <a:picLocks noChangeAspect="1"/>
          </p:cNvPicPr>
          <p:nvPr/>
        </p:nvPicPr>
        <p:blipFill>
          <a:blip r:embed="rId5"/>
          <a:stretch>
            <a:fillRect/>
          </a:stretch>
        </p:blipFill>
        <p:spPr>
          <a:xfrm>
            <a:off x="4641610" y="185767"/>
            <a:ext cx="2078719" cy="2807656"/>
          </a:xfrm>
          <a:prstGeom prst="rect">
            <a:avLst/>
          </a:prstGeom>
          <a:ln w="28575">
            <a:solidFill>
              <a:srgbClr val="00C8AF"/>
            </a:solidFill>
          </a:ln>
        </p:spPr>
      </p:pic>
      <p:pic>
        <p:nvPicPr>
          <p:cNvPr id="7" name="Picture 6">
            <a:extLst>
              <a:ext uri="{FF2B5EF4-FFF2-40B4-BE49-F238E27FC236}">
                <a16:creationId xmlns:a16="http://schemas.microsoft.com/office/drawing/2014/main" id="{FB16A5F0-0BB5-3AD3-A6EB-664AC97235A7}"/>
              </a:ext>
            </a:extLst>
          </p:cNvPr>
          <p:cNvPicPr>
            <a:picLocks noChangeAspect="1"/>
          </p:cNvPicPr>
          <p:nvPr/>
        </p:nvPicPr>
        <p:blipFill>
          <a:blip r:embed="rId6"/>
          <a:stretch>
            <a:fillRect/>
          </a:stretch>
        </p:blipFill>
        <p:spPr>
          <a:xfrm>
            <a:off x="6856929" y="338346"/>
            <a:ext cx="1948902" cy="2632317"/>
          </a:xfrm>
          <a:prstGeom prst="rect">
            <a:avLst/>
          </a:prstGeom>
          <a:ln w="28575">
            <a:solidFill>
              <a:srgbClr val="00C8AF"/>
            </a:solidFill>
          </a:ln>
        </p:spPr>
      </p:pic>
      <p:pic>
        <p:nvPicPr>
          <p:cNvPr id="9" name="Picture 8">
            <a:extLst>
              <a:ext uri="{FF2B5EF4-FFF2-40B4-BE49-F238E27FC236}">
                <a16:creationId xmlns:a16="http://schemas.microsoft.com/office/drawing/2014/main" id="{EF7646BA-85EB-2DCB-818D-221F5FD53625}"/>
              </a:ext>
            </a:extLst>
          </p:cNvPr>
          <p:cNvPicPr>
            <a:picLocks noChangeAspect="1"/>
          </p:cNvPicPr>
          <p:nvPr/>
        </p:nvPicPr>
        <p:blipFill>
          <a:blip r:embed="rId7"/>
          <a:stretch>
            <a:fillRect/>
          </a:stretch>
        </p:blipFill>
        <p:spPr>
          <a:xfrm>
            <a:off x="190699" y="3157033"/>
            <a:ext cx="2153021" cy="2908013"/>
          </a:xfrm>
          <a:prstGeom prst="rect">
            <a:avLst/>
          </a:prstGeom>
          <a:ln w="28575">
            <a:solidFill>
              <a:srgbClr val="00C8AF"/>
            </a:solidFill>
          </a:ln>
        </p:spPr>
      </p:pic>
      <p:pic>
        <p:nvPicPr>
          <p:cNvPr id="10" name="Picture 9">
            <a:extLst>
              <a:ext uri="{FF2B5EF4-FFF2-40B4-BE49-F238E27FC236}">
                <a16:creationId xmlns:a16="http://schemas.microsoft.com/office/drawing/2014/main" id="{C59C335E-431E-D790-47B2-9A83A9D9D115}"/>
              </a:ext>
            </a:extLst>
          </p:cNvPr>
          <p:cNvPicPr>
            <a:picLocks noChangeAspect="1"/>
          </p:cNvPicPr>
          <p:nvPr/>
        </p:nvPicPr>
        <p:blipFill>
          <a:blip r:embed="rId8"/>
          <a:stretch>
            <a:fillRect/>
          </a:stretch>
        </p:blipFill>
        <p:spPr>
          <a:xfrm>
            <a:off x="2484586" y="3201339"/>
            <a:ext cx="2087414" cy="2819400"/>
          </a:xfrm>
          <a:prstGeom prst="rect">
            <a:avLst/>
          </a:prstGeom>
          <a:ln w="28575">
            <a:solidFill>
              <a:srgbClr val="00C8AF"/>
            </a:solidFill>
          </a:ln>
        </p:spPr>
      </p:pic>
      <p:pic>
        <p:nvPicPr>
          <p:cNvPr id="11" name="Picture 10">
            <a:extLst>
              <a:ext uri="{FF2B5EF4-FFF2-40B4-BE49-F238E27FC236}">
                <a16:creationId xmlns:a16="http://schemas.microsoft.com/office/drawing/2014/main" id="{96BAD3E8-51A0-54A0-B0DE-943C4F39EF31}"/>
              </a:ext>
            </a:extLst>
          </p:cNvPr>
          <p:cNvPicPr>
            <a:picLocks noChangeAspect="1"/>
          </p:cNvPicPr>
          <p:nvPr/>
        </p:nvPicPr>
        <p:blipFill>
          <a:blip r:embed="rId9"/>
          <a:stretch>
            <a:fillRect/>
          </a:stretch>
        </p:blipFill>
        <p:spPr>
          <a:xfrm>
            <a:off x="4823308" y="3201339"/>
            <a:ext cx="1918164" cy="2590800"/>
          </a:xfrm>
          <a:prstGeom prst="rect">
            <a:avLst/>
          </a:prstGeom>
          <a:ln w="28575">
            <a:solidFill>
              <a:srgbClr val="00C8AF"/>
            </a:solidFill>
          </a:ln>
        </p:spPr>
      </p:pic>
      <p:pic>
        <p:nvPicPr>
          <p:cNvPr id="13" name="Picture 12">
            <a:extLst>
              <a:ext uri="{FF2B5EF4-FFF2-40B4-BE49-F238E27FC236}">
                <a16:creationId xmlns:a16="http://schemas.microsoft.com/office/drawing/2014/main" id="{610AC82F-2E94-2E78-81E3-23057E603DFB}"/>
              </a:ext>
            </a:extLst>
          </p:cNvPr>
          <p:cNvPicPr>
            <a:picLocks noChangeAspect="1"/>
          </p:cNvPicPr>
          <p:nvPr/>
        </p:nvPicPr>
        <p:blipFill>
          <a:blip r:embed="rId10"/>
          <a:stretch>
            <a:fillRect/>
          </a:stretch>
        </p:blipFill>
        <p:spPr>
          <a:xfrm>
            <a:off x="6887667" y="3201339"/>
            <a:ext cx="1918164" cy="2590800"/>
          </a:xfrm>
          <a:prstGeom prst="rect">
            <a:avLst/>
          </a:prstGeom>
          <a:ln w="28575">
            <a:solidFill>
              <a:srgbClr val="00C8AF"/>
            </a:solidFill>
          </a:ln>
        </p:spPr>
      </p:pic>
      <p:sp>
        <p:nvSpPr>
          <p:cNvPr id="15" name="TextBox 14">
            <a:extLst>
              <a:ext uri="{FF2B5EF4-FFF2-40B4-BE49-F238E27FC236}">
                <a16:creationId xmlns:a16="http://schemas.microsoft.com/office/drawing/2014/main" id="{D05E90C3-2E6A-AC31-2267-1A9F99020B0C}"/>
              </a:ext>
            </a:extLst>
          </p:cNvPr>
          <p:cNvSpPr txBox="1"/>
          <p:nvPr/>
        </p:nvSpPr>
        <p:spPr>
          <a:xfrm>
            <a:off x="-25961" y="6253490"/>
            <a:ext cx="9144000" cy="523220"/>
          </a:xfrm>
          <a:prstGeom prst="rect">
            <a:avLst/>
          </a:prstGeom>
          <a:noFill/>
        </p:spPr>
        <p:txBody>
          <a:bodyPr wrap="square">
            <a:spAutoFit/>
          </a:bodyPr>
          <a:lstStyle/>
          <a:p>
            <a:pPr algn="ctr" eaLnBrk="1" hangingPunct="1"/>
            <a:r>
              <a:rPr lang="en-US" altLang="en-US" sz="2800" b="1" dirty="0">
                <a:solidFill>
                  <a:srgbClr val="00C8AF"/>
                </a:solidFill>
                <a:latin typeface="Hiragino Kaku Gothic Std W8" panose="020B0800000000000000" pitchFamily="34" charset="-128"/>
                <a:ea typeface="Hiragino Kaku Gothic Std W8" panose="020B0800000000000000" pitchFamily="34" charset="-128"/>
              </a:rPr>
              <a:t>RAINA TELGEMEIER: GRAPHIC NOVELS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F700">
            <a:alpha val="90000"/>
          </a:srgb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578F269-300C-8DFF-43CB-40D73DF3A651}"/>
              </a:ext>
            </a:extLst>
          </p:cNvPr>
          <p:cNvPicPr>
            <a:picLocks noChangeAspect="1"/>
          </p:cNvPicPr>
          <p:nvPr/>
        </p:nvPicPr>
        <p:blipFill>
          <a:blip r:embed="rId3"/>
          <a:stretch>
            <a:fillRect/>
          </a:stretch>
        </p:blipFill>
        <p:spPr>
          <a:xfrm>
            <a:off x="211244" y="497145"/>
            <a:ext cx="2958080" cy="2218560"/>
          </a:xfrm>
          <a:prstGeom prst="rect">
            <a:avLst/>
          </a:prstGeom>
          <a:ln w="6350">
            <a:solidFill>
              <a:srgbClr val="00C8AF"/>
            </a:solidFill>
          </a:ln>
        </p:spPr>
      </p:pic>
      <p:pic>
        <p:nvPicPr>
          <p:cNvPr id="7" name="Picture 6">
            <a:extLst>
              <a:ext uri="{FF2B5EF4-FFF2-40B4-BE49-F238E27FC236}">
                <a16:creationId xmlns:a16="http://schemas.microsoft.com/office/drawing/2014/main" id="{D43CB731-3CEF-D569-7A8F-308E8C33CC9A}"/>
              </a:ext>
            </a:extLst>
          </p:cNvPr>
          <p:cNvPicPr>
            <a:picLocks noChangeAspect="1"/>
          </p:cNvPicPr>
          <p:nvPr/>
        </p:nvPicPr>
        <p:blipFill>
          <a:blip r:embed="rId4"/>
          <a:stretch>
            <a:fillRect/>
          </a:stretch>
        </p:blipFill>
        <p:spPr>
          <a:xfrm>
            <a:off x="3779142" y="739128"/>
            <a:ext cx="1888558" cy="2780699"/>
          </a:xfrm>
          <a:prstGeom prst="rect">
            <a:avLst/>
          </a:prstGeom>
          <a:ln>
            <a:solidFill>
              <a:srgbClr val="00C8AF"/>
            </a:solidFill>
          </a:ln>
        </p:spPr>
      </p:pic>
      <p:pic>
        <p:nvPicPr>
          <p:cNvPr id="9" name="Picture 8">
            <a:extLst>
              <a:ext uri="{FF2B5EF4-FFF2-40B4-BE49-F238E27FC236}">
                <a16:creationId xmlns:a16="http://schemas.microsoft.com/office/drawing/2014/main" id="{C2E8BC1F-ED61-C4E8-0311-C503DF1D70A2}"/>
              </a:ext>
            </a:extLst>
          </p:cNvPr>
          <p:cNvPicPr>
            <a:picLocks noChangeAspect="1"/>
          </p:cNvPicPr>
          <p:nvPr/>
        </p:nvPicPr>
        <p:blipFill>
          <a:blip r:embed="rId5"/>
          <a:stretch>
            <a:fillRect/>
          </a:stretch>
        </p:blipFill>
        <p:spPr>
          <a:xfrm>
            <a:off x="240890" y="3156789"/>
            <a:ext cx="3037874" cy="3048000"/>
          </a:xfrm>
          <a:prstGeom prst="rect">
            <a:avLst/>
          </a:prstGeom>
          <a:ln w="6350">
            <a:solidFill>
              <a:srgbClr val="00C8AF"/>
            </a:solidFill>
          </a:ln>
        </p:spPr>
      </p:pic>
      <p:pic>
        <p:nvPicPr>
          <p:cNvPr id="10" name="Picture 9">
            <a:extLst>
              <a:ext uri="{FF2B5EF4-FFF2-40B4-BE49-F238E27FC236}">
                <a16:creationId xmlns:a16="http://schemas.microsoft.com/office/drawing/2014/main" id="{DE4E4925-A6A2-CF9F-17BD-D76134C18042}"/>
              </a:ext>
            </a:extLst>
          </p:cNvPr>
          <p:cNvPicPr>
            <a:picLocks noChangeAspect="1"/>
          </p:cNvPicPr>
          <p:nvPr/>
        </p:nvPicPr>
        <p:blipFill>
          <a:blip r:embed="rId6"/>
          <a:stretch>
            <a:fillRect/>
          </a:stretch>
        </p:blipFill>
        <p:spPr>
          <a:xfrm>
            <a:off x="3647871" y="3944335"/>
            <a:ext cx="2322836" cy="2322836"/>
          </a:xfrm>
          <a:prstGeom prst="rect">
            <a:avLst/>
          </a:prstGeom>
          <a:ln>
            <a:solidFill>
              <a:srgbClr val="00C8AF"/>
            </a:solidFill>
          </a:ln>
        </p:spPr>
      </p:pic>
      <p:pic>
        <p:nvPicPr>
          <p:cNvPr id="11" name="Picture 10">
            <a:extLst>
              <a:ext uri="{FF2B5EF4-FFF2-40B4-BE49-F238E27FC236}">
                <a16:creationId xmlns:a16="http://schemas.microsoft.com/office/drawing/2014/main" id="{89790496-CF7D-8A84-4ABF-A737BFBE795F}"/>
              </a:ext>
            </a:extLst>
          </p:cNvPr>
          <p:cNvPicPr>
            <a:picLocks noChangeAspect="1"/>
          </p:cNvPicPr>
          <p:nvPr/>
        </p:nvPicPr>
        <p:blipFill>
          <a:blip r:embed="rId7"/>
          <a:stretch>
            <a:fillRect/>
          </a:stretch>
        </p:blipFill>
        <p:spPr>
          <a:xfrm>
            <a:off x="6221738" y="504331"/>
            <a:ext cx="2256664" cy="3048000"/>
          </a:xfrm>
          <a:prstGeom prst="rect">
            <a:avLst/>
          </a:prstGeom>
          <a:ln>
            <a:solidFill>
              <a:srgbClr val="00C8AF"/>
            </a:solidFill>
          </a:ln>
        </p:spPr>
      </p:pic>
      <p:pic>
        <p:nvPicPr>
          <p:cNvPr id="12" name="Picture 11">
            <a:extLst>
              <a:ext uri="{FF2B5EF4-FFF2-40B4-BE49-F238E27FC236}">
                <a16:creationId xmlns:a16="http://schemas.microsoft.com/office/drawing/2014/main" id="{37FE2FBC-FA20-34C2-4DAE-CE506D8EDDFD}"/>
              </a:ext>
            </a:extLst>
          </p:cNvPr>
          <p:cNvPicPr>
            <a:picLocks noChangeAspect="1"/>
          </p:cNvPicPr>
          <p:nvPr/>
        </p:nvPicPr>
        <p:blipFill>
          <a:blip r:embed="rId8"/>
          <a:stretch>
            <a:fillRect/>
          </a:stretch>
        </p:blipFill>
        <p:spPr>
          <a:xfrm>
            <a:off x="6815696" y="3696053"/>
            <a:ext cx="2087414" cy="2819400"/>
          </a:xfrm>
          <a:prstGeom prst="rect">
            <a:avLst/>
          </a:prstGeom>
          <a:ln>
            <a:solidFill>
              <a:srgbClr val="00C8AF"/>
            </a:solidFill>
          </a:ln>
        </p:spPr>
      </p:pic>
      <p:sp>
        <p:nvSpPr>
          <p:cNvPr id="14" name="TextBox 13">
            <a:extLst>
              <a:ext uri="{FF2B5EF4-FFF2-40B4-BE49-F238E27FC236}">
                <a16:creationId xmlns:a16="http://schemas.microsoft.com/office/drawing/2014/main" id="{D0C398BA-EB9A-D4F8-DFA9-DE015B22C650}"/>
              </a:ext>
            </a:extLst>
          </p:cNvPr>
          <p:cNvSpPr txBox="1"/>
          <p:nvPr/>
        </p:nvSpPr>
        <p:spPr>
          <a:xfrm>
            <a:off x="34413" y="65209"/>
            <a:ext cx="9109587" cy="646331"/>
          </a:xfrm>
          <a:prstGeom prst="rect">
            <a:avLst/>
          </a:prstGeom>
          <a:noFill/>
        </p:spPr>
        <p:txBody>
          <a:bodyPr wrap="square">
            <a:spAutoFit/>
          </a:bodyPr>
          <a:lstStyle/>
          <a:p>
            <a:pPr algn="ctr" eaLnBrk="1" hangingPunct="1"/>
            <a:r>
              <a:rPr lang="en-US" altLang="en-US" b="1" dirty="0">
                <a:solidFill>
                  <a:srgbClr val="00C8AF"/>
                </a:solidFill>
                <a:latin typeface="Hiragino Kaku Gothic Std W8" panose="020B0800000000000000" pitchFamily="34" charset="-128"/>
                <a:ea typeface="Hiragino Kaku Gothic Std W8" panose="020B0800000000000000" pitchFamily="34" charset="-128"/>
              </a:rPr>
              <a:t>PHOTOS OF </a:t>
            </a:r>
            <a:r>
              <a:rPr lang="en-US" altLang="en-US" sz="1800" b="1" dirty="0">
                <a:solidFill>
                  <a:srgbClr val="00C8AF"/>
                </a:solidFill>
                <a:latin typeface="Hiragino Kaku Gothic Std W8" panose="020B0800000000000000" pitchFamily="34" charset="-128"/>
                <a:ea typeface="Hiragino Kaku Gothic Std W8" panose="020B0800000000000000" pitchFamily="34" charset="-128"/>
              </a:rPr>
              <a:t>RAINA TELGEMEIER FROM THE TIME OF</a:t>
            </a:r>
          </a:p>
          <a:p>
            <a:pPr algn="ctr" eaLnBrk="1" hangingPunct="1"/>
            <a:r>
              <a:rPr lang="en-US" altLang="en-US" sz="1800" b="1" i="1" dirty="0">
                <a:solidFill>
                  <a:srgbClr val="00C8AF"/>
                </a:solidFill>
                <a:latin typeface="Hiragino Kaku Gothic Std W8" panose="020B0800000000000000" pitchFamily="34" charset="-128"/>
                <a:ea typeface="Hiragino Kaku Gothic Std W8" panose="020B0800000000000000" pitchFamily="34" charset="-128"/>
              </a:rPr>
              <a:t>SMILE</a:t>
            </a:r>
            <a:r>
              <a:rPr lang="en-US" altLang="en-US" sz="1800" b="1" dirty="0">
                <a:solidFill>
                  <a:srgbClr val="00C8AF"/>
                </a:solidFill>
                <a:latin typeface="Hiragino Kaku Gothic Std W8" panose="020B0800000000000000" pitchFamily="34" charset="-128"/>
                <a:ea typeface="Hiragino Kaku Gothic Std W8" panose="020B0800000000000000" pitchFamily="34" charset="-128"/>
              </a:rPr>
              <a:t> AND </a:t>
            </a:r>
            <a:r>
              <a:rPr lang="en-US" altLang="en-US" sz="1800" b="1" i="1" dirty="0">
                <a:solidFill>
                  <a:srgbClr val="00C8AF"/>
                </a:solidFill>
                <a:latin typeface="Hiragino Kaku Gothic Std W8" panose="020B0800000000000000" pitchFamily="34" charset="-128"/>
                <a:ea typeface="Hiragino Kaku Gothic Std W8" panose="020B0800000000000000" pitchFamily="34" charset="-128"/>
              </a:rPr>
              <a:t>SISTERS</a:t>
            </a:r>
          </a:p>
        </p:txBody>
      </p:sp>
      <p:sp>
        <p:nvSpPr>
          <p:cNvPr id="16" name="TextBox 15">
            <a:extLst>
              <a:ext uri="{FF2B5EF4-FFF2-40B4-BE49-F238E27FC236}">
                <a16:creationId xmlns:a16="http://schemas.microsoft.com/office/drawing/2014/main" id="{CEFDC4F1-6AA6-D06E-0758-D66165734B0F}"/>
              </a:ext>
            </a:extLst>
          </p:cNvPr>
          <p:cNvSpPr txBox="1"/>
          <p:nvPr/>
        </p:nvSpPr>
        <p:spPr>
          <a:xfrm>
            <a:off x="755403" y="2742716"/>
            <a:ext cx="2070100" cy="369332"/>
          </a:xfrm>
          <a:prstGeom prst="rect">
            <a:avLst/>
          </a:prstGeom>
          <a:noFill/>
        </p:spPr>
        <p:txBody>
          <a:bodyPr wrap="square">
            <a:spAutoFit/>
          </a:bodyPr>
          <a:lstStyle/>
          <a:p>
            <a:pPr algn="ctr"/>
            <a:r>
              <a:rPr lang="en-US" altLang="en-US" b="1" dirty="0">
                <a:solidFill>
                  <a:srgbClr val="00C8AF"/>
                </a:solidFill>
                <a:latin typeface="Hiragino Kaku Gothic Std W8" panose="020B0800000000000000" pitchFamily="34" charset="-128"/>
                <a:ea typeface="Hiragino Kaku Gothic Std W8" panose="020B0800000000000000" pitchFamily="34" charset="-128"/>
              </a:rPr>
              <a:t>7</a:t>
            </a:r>
            <a:r>
              <a:rPr lang="en-US" altLang="en-US" b="1" baseline="30000" dirty="0">
                <a:solidFill>
                  <a:srgbClr val="00C8AF"/>
                </a:solidFill>
                <a:latin typeface="Hiragino Kaku Gothic Std W8" panose="020B0800000000000000" pitchFamily="34" charset="-128"/>
                <a:ea typeface="Hiragino Kaku Gothic Std W8" panose="020B0800000000000000" pitchFamily="34" charset="-128"/>
              </a:rPr>
              <a:t>TH</a:t>
            </a:r>
            <a:r>
              <a:rPr lang="en-US" altLang="en-US" b="1" dirty="0">
                <a:solidFill>
                  <a:srgbClr val="00C8AF"/>
                </a:solidFill>
                <a:latin typeface="Hiragino Kaku Gothic Std W8" panose="020B0800000000000000" pitchFamily="34" charset="-128"/>
                <a:ea typeface="Hiragino Kaku Gothic Std W8" panose="020B0800000000000000" pitchFamily="34" charset="-128"/>
              </a:rPr>
              <a:t> GRADE </a:t>
            </a:r>
            <a:endParaRPr lang="en-US" dirty="0"/>
          </a:p>
        </p:txBody>
      </p:sp>
      <p:sp>
        <p:nvSpPr>
          <p:cNvPr id="18" name="TextBox 17">
            <a:extLst>
              <a:ext uri="{FF2B5EF4-FFF2-40B4-BE49-F238E27FC236}">
                <a16:creationId xmlns:a16="http://schemas.microsoft.com/office/drawing/2014/main" id="{3FF49BDE-691F-9C03-7762-7161234AD830}"/>
              </a:ext>
            </a:extLst>
          </p:cNvPr>
          <p:cNvSpPr txBox="1"/>
          <p:nvPr/>
        </p:nvSpPr>
        <p:spPr>
          <a:xfrm>
            <a:off x="3774239" y="3547415"/>
            <a:ext cx="2070100" cy="369332"/>
          </a:xfrm>
          <a:prstGeom prst="rect">
            <a:avLst/>
          </a:prstGeom>
          <a:noFill/>
        </p:spPr>
        <p:txBody>
          <a:bodyPr wrap="square">
            <a:spAutoFit/>
          </a:bodyPr>
          <a:lstStyle/>
          <a:p>
            <a:pPr algn="ctr"/>
            <a:r>
              <a:rPr lang="en-US" altLang="en-US" b="1" dirty="0">
                <a:solidFill>
                  <a:srgbClr val="00C8AF"/>
                </a:solidFill>
                <a:latin typeface="Hiragino Kaku Gothic Std W8" panose="020B0800000000000000" pitchFamily="34" charset="-128"/>
                <a:ea typeface="Hiragino Kaku Gothic Std W8" panose="020B0800000000000000" pitchFamily="34" charset="-128"/>
              </a:rPr>
              <a:t>8</a:t>
            </a:r>
            <a:r>
              <a:rPr lang="en-US" altLang="en-US" b="1" baseline="30000" dirty="0">
                <a:solidFill>
                  <a:srgbClr val="00C8AF"/>
                </a:solidFill>
                <a:latin typeface="Hiragino Kaku Gothic Std W8" panose="020B0800000000000000" pitchFamily="34" charset="-128"/>
                <a:ea typeface="Hiragino Kaku Gothic Std W8" panose="020B0800000000000000" pitchFamily="34" charset="-128"/>
              </a:rPr>
              <a:t>th</a:t>
            </a:r>
            <a:r>
              <a:rPr lang="en-US" altLang="en-US" b="1" dirty="0">
                <a:solidFill>
                  <a:srgbClr val="00C8AF"/>
                </a:solidFill>
                <a:latin typeface="Hiragino Kaku Gothic Std W8" panose="020B0800000000000000" pitchFamily="34" charset="-128"/>
                <a:ea typeface="Hiragino Kaku Gothic Std W8" panose="020B0800000000000000" pitchFamily="34" charset="-128"/>
              </a:rPr>
              <a:t> GRADE </a:t>
            </a:r>
            <a:endParaRPr lang="en-US" dirty="0"/>
          </a:p>
        </p:txBody>
      </p:sp>
      <p:sp>
        <p:nvSpPr>
          <p:cNvPr id="20" name="TextBox 19">
            <a:extLst>
              <a:ext uri="{FF2B5EF4-FFF2-40B4-BE49-F238E27FC236}">
                <a16:creationId xmlns:a16="http://schemas.microsoft.com/office/drawing/2014/main" id="{0E9EE7B7-219A-2B7C-D958-8D8CBDB9CE11}"/>
              </a:ext>
            </a:extLst>
          </p:cNvPr>
          <p:cNvSpPr txBox="1"/>
          <p:nvPr/>
        </p:nvSpPr>
        <p:spPr>
          <a:xfrm>
            <a:off x="537915" y="6226167"/>
            <a:ext cx="2505075" cy="369332"/>
          </a:xfrm>
          <a:prstGeom prst="rect">
            <a:avLst/>
          </a:prstGeom>
          <a:noFill/>
        </p:spPr>
        <p:txBody>
          <a:bodyPr wrap="square">
            <a:spAutoFit/>
          </a:bodyPr>
          <a:lstStyle/>
          <a:p>
            <a:pPr algn="ctr"/>
            <a:r>
              <a:rPr lang="en-US" altLang="en-US" b="1" dirty="0">
                <a:solidFill>
                  <a:srgbClr val="00C8AF"/>
                </a:solidFill>
                <a:latin typeface="Hiragino Kaku Gothic Std W8" panose="020B0800000000000000" pitchFamily="34" charset="-128"/>
                <a:ea typeface="Hiragino Kaku Gothic Std W8" panose="020B0800000000000000" pitchFamily="34" charset="-128"/>
              </a:rPr>
              <a:t>TWEEN RAINA </a:t>
            </a:r>
            <a:endParaRPr lang="en-US" dirty="0"/>
          </a:p>
        </p:txBody>
      </p:sp>
      <p:sp>
        <p:nvSpPr>
          <p:cNvPr id="21" name="TextBox 20">
            <a:extLst>
              <a:ext uri="{FF2B5EF4-FFF2-40B4-BE49-F238E27FC236}">
                <a16:creationId xmlns:a16="http://schemas.microsoft.com/office/drawing/2014/main" id="{687231D0-7301-EE25-0EEE-76B135059F80}"/>
              </a:ext>
            </a:extLst>
          </p:cNvPr>
          <p:cNvSpPr txBox="1"/>
          <p:nvPr/>
        </p:nvSpPr>
        <p:spPr>
          <a:xfrm>
            <a:off x="3169324" y="6272334"/>
            <a:ext cx="3720918" cy="646331"/>
          </a:xfrm>
          <a:prstGeom prst="rect">
            <a:avLst/>
          </a:prstGeom>
          <a:noFill/>
        </p:spPr>
        <p:txBody>
          <a:bodyPr wrap="square">
            <a:spAutoFit/>
          </a:bodyPr>
          <a:lstStyle/>
          <a:p>
            <a:pPr algn="ctr"/>
            <a:r>
              <a:rPr lang="en-US" altLang="en-US" b="1" dirty="0">
                <a:solidFill>
                  <a:srgbClr val="00C8AF"/>
                </a:solidFill>
                <a:latin typeface="Hiragino Kaku Gothic Std W8" panose="020B0800000000000000" pitchFamily="34" charset="-128"/>
                <a:ea typeface="Hiragino Kaku Gothic Std W8" panose="020B0800000000000000" pitchFamily="34" charset="-128"/>
              </a:rPr>
              <a:t>RAINA AND HER SISTER, AMARA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00C8AF"/>
        </a:solidFill>
        <a:effectLst/>
      </p:bgPr>
    </p:bg>
    <p:spTree>
      <p:nvGrpSpPr>
        <p:cNvPr id="1" name="">
          <a:extLst>
            <a:ext uri="{FF2B5EF4-FFF2-40B4-BE49-F238E27FC236}">
              <a16:creationId xmlns:a16="http://schemas.microsoft.com/office/drawing/2014/main" id="{9E15581D-5E9F-4BD2-7F9E-19DCDF68DA26}"/>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B9C6EA3D-5B66-E5DD-C8F2-E7D1CFD2F95A}"/>
              </a:ext>
            </a:extLst>
          </p:cNvPr>
          <p:cNvPicPr>
            <a:picLocks noChangeAspect="1"/>
          </p:cNvPicPr>
          <p:nvPr/>
        </p:nvPicPr>
        <p:blipFill>
          <a:blip r:embed="rId3"/>
          <a:stretch>
            <a:fillRect/>
          </a:stretch>
        </p:blipFill>
        <p:spPr>
          <a:xfrm>
            <a:off x="908393" y="179439"/>
            <a:ext cx="3695700" cy="1219200"/>
          </a:xfrm>
          <a:prstGeom prst="rect">
            <a:avLst/>
          </a:prstGeom>
          <a:ln w="28575">
            <a:solidFill>
              <a:srgbClr val="FFF700"/>
            </a:solidFill>
          </a:ln>
        </p:spPr>
      </p:pic>
      <p:pic>
        <p:nvPicPr>
          <p:cNvPr id="3" name="Picture 2">
            <a:extLst>
              <a:ext uri="{FF2B5EF4-FFF2-40B4-BE49-F238E27FC236}">
                <a16:creationId xmlns:a16="http://schemas.microsoft.com/office/drawing/2014/main" id="{ABB8EDB7-DBAA-6F60-344A-A237A9B4AE90}"/>
              </a:ext>
            </a:extLst>
          </p:cNvPr>
          <p:cNvPicPr>
            <a:picLocks noChangeAspect="1"/>
          </p:cNvPicPr>
          <p:nvPr/>
        </p:nvPicPr>
        <p:blipFill>
          <a:blip r:embed="rId4"/>
          <a:stretch>
            <a:fillRect/>
          </a:stretch>
        </p:blipFill>
        <p:spPr>
          <a:xfrm>
            <a:off x="609600" y="1523722"/>
            <a:ext cx="4274014" cy="2528792"/>
          </a:xfrm>
          <a:prstGeom prst="rect">
            <a:avLst/>
          </a:prstGeom>
          <a:ln w="28575">
            <a:solidFill>
              <a:srgbClr val="FFF700"/>
            </a:solidFill>
          </a:ln>
        </p:spPr>
      </p:pic>
      <p:pic>
        <p:nvPicPr>
          <p:cNvPr id="4" name="Picture 3">
            <a:extLst>
              <a:ext uri="{FF2B5EF4-FFF2-40B4-BE49-F238E27FC236}">
                <a16:creationId xmlns:a16="http://schemas.microsoft.com/office/drawing/2014/main" id="{714E9DDD-9B06-675C-2C9D-D074DE0891D9}"/>
              </a:ext>
            </a:extLst>
          </p:cNvPr>
          <p:cNvPicPr>
            <a:picLocks noChangeAspect="1"/>
          </p:cNvPicPr>
          <p:nvPr/>
        </p:nvPicPr>
        <p:blipFill>
          <a:blip r:embed="rId5"/>
          <a:stretch>
            <a:fillRect/>
          </a:stretch>
        </p:blipFill>
        <p:spPr>
          <a:xfrm>
            <a:off x="5257800" y="457200"/>
            <a:ext cx="3598254" cy="4173975"/>
          </a:xfrm>
          <a:prstGeom prst="rect">
            <a:avLst/>
          </a:prstGeom>
          <a:ln w="28575">
            <a:solidFill>
              <a:srgbClr val="FFF700"/>
            </a:solidFill>
          </a:ln>
        </p:spPr>
      </p:pic>
      <p:pic>
        <p:nvPicPr>
          <p:cNvPr id="6" name="Picture 5">
            <a:extLst>
              <a:ext uri="{FF2B5EF4-FFF2-40B4-BE49-F238E27FC236}">
                <a16:creationId xmlns:a16="http://schemas.microsoft.com/office/drawing/2014/main" id="{45E68D0E-E036-3334-99EA-DE2E99D9FCCA}"/>
              </a:ext>
            </a:extLst>
          </p:cNvPr>
          <p:cNvPicPr>
            <a:picLocks noChangeAspect="1"/>
          </p:cNvPicPr>
          <p:nvPr/>
        </p:nvPicPr>
        <p:blipFill>
          <a:blip r:embed="rId6"/>
          <a:stretch>
            <a:fillRect/>
          </a:stretch>
        </p:blipFill>
        <p:spPr>
          <a:xfrm>
            <a:off x="469488" y="4176993"/>
            <a:ext cx="4573509" cy="2604359"/>
          </a:xfrm>
          <a:prstGeom prst="rect">
            <a:avLst/>
          </a:prstGeom>
          <a:ln w="28575">
            <a:solidFill>
              <a:srgbClr val="FFF700"/>
            </a:solidFill>
          </a:ln>
        </p:spPr>
      </p:pic>
      <p:sp>
        <p:nvSpPr>
          <p:cNvPr id="8" name="TextBox 7">
            <a:extLst>
              <a:ext uri="{FF2B5EF4-FFF2-40B4-BE49-F238E27FC236}">
                <a16:creationId xmlns:a16="http://schemas.microsoft.com/office/drawing/2014/main" id="{965ABD71-3FD1-EA76-874F-4033F1A9BF08}"/>
              </a:ext>
            </a:extLst>
          </p:cNvPr>
          <p:cNvSpPr txBox="1"/>
          <p:nvPr/>
        </p:nvSpPr>
        <p:spPr>
          <a:xfrm>
            <a:off x="5075376" y="4954250"/>
            <a:ext cx="3963101" cy="1446550"/>
          </a:xfrm>
          <a:prstGeom prst="rect">
            <a:avLst/>
          </a:prstGeom>
          <a:noFill/>
        </p:spPr>
        <p:txBody>
          <a:bodyPr wrap="square">
            <a:spAutoFit/>
          </a:bodyPr>
          <a:lstStyle/>
          <a:p>
            <a:pPr algn="ctr" eaLnBrk="1" hangingPunct="1"/>
            <a:r>
              <a:rPr lang="en-US" altLang="en-US" sz="4400" b="1" dirty="0">
                <a:latin typeface="Hiragino Kaku Gothic Std W8" panose="020B0800000000000000" pitchFamily="34" charset="-128"/>
                <a:ea typeface="Hiragino Kaku Gothic Std W8" panose="020B0800000000000000" pitchFamily="34" charset="-128"/>
              </a:rPr>
              <a:t>Facing Feelings</a:t>
            </a:r>
          </a:p>
        </p:txBody>
      </p:sp>
    </p:spTree>
    <p:extLst>
      <p:ext uri="{BB962C8B-B14F-4D97-AF65-F5344CB8AC3E}">
        <p14:creationId xmlns:p14="http://schemas.microsoft.com/office/powerpoint/2010/main" val="295663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FFF700"/>
        </a:solidFill>
        <a:effectLst/>
      </p:bgPr>
    </p:bg>
    <p:spTree>
      <p:nvGrpSpPr>
        <p:cNvPr id="1" name="">
          <a:extLst>
            <a:ext uri="{FF2B5EF4-FFF2-40B4-BE49-F238E27FC236}">
              <a16:creationId xmlns:a16="http://schemas.microsoft.com/office/drawing/2014/main" id="{E3BFDB27-CADB-548F-1D67-91CBF95B9687}"/>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EE09579-C409-4E03-6423-011BDE7C7961}"/>
              </a:ext>
            </a:extLst>
          </p:cNvPr>
          <p:cNvPicPr>
            <a:picLocks noChangeAspect="1"/>
          </p:cNvPicPr>
          <p:nvPr/>
        </p:nvPicPr>
        <p:blipFill>
          <a:blip r:embed="rId3"/>
          <a:stretch>
            <a:fillRect/>
          </a:stretch>
        </p:blipFill>
        <p:spPr>
          <a:xfrm>
            <a:off x="319874" y="295311"/>
            <a:ext cx="1484623" cy="1484623"/>
          </a:xfrm>
          <a:prstGeom prst="rect">
            <a:avLst/>
          </a:prstGeom>
          <a:ln w="9525">
            <a:solidFill>
              <a:srgbClr val="00C8AF"/>
            </a:solidFill>
          </a:ln>
        </p:spPr>
      </p:pic>
      <p:pic>
        <p:nvPicPr>
          <p:cNvPr id="3" name="Picture 2">
            <a:extLst>
              <a:ext uri="{FF2B5EF4-FFF2-40B4-BE49-F238E27FC236}">
                <a16:creationId xmlns:a16="http://schemas.microsoft.com/office/drawing/2014/main" id="{A6C9CECF-1F32-ECB1-ADF4-E5DC22818BA3}"/>
              </a:ext>
            </a:extLst>
          </p:cNvPr>
          <p:cNvPicPr>
            <a:picLocks noChangeAspect="1"/>
          </p:cNvPicPr>
          <p:nvPr/>
        </p:nvPicPr>
        <p:blipFill>
          <a:blip r:embed="rId4"/>
          <a:stretch>
            <a:fillRect/>
          </a:stretch>
        </p:blipFill>
        <p:spPr>
          <a:xfrm>
            <a:off x="6307736" y="186725"/>
            <a:ext cx="2648709" cy="3186417"/>
          </a:xfrm>
          <a:prstGeom prst="rect">
            <a:avLst/>
          </a:prstGeom>
          <a:ln>
            <a:solidFill>
              <a:srgbClr val="00C8AF"/>
            </a:solidFill>
          </a:ln>
        </p:spPr>
      </p:pic>
      <p:pic>
        <p:nvPicPr>
          <p:cNvPr id="4" name="Picture 3">
            <a:extLst>
              <a:ext uri="{FF2B5EF4-FFF2-40B4-BE49-F238E27FC236}">
                <a16:creationId xmlns:a16="http://schemas.microsoft.com/office/drawing/2014/main" id="{0504763A-6924-A373-0E6B-E1652F9DD598}"/>
              </a:ext>
            </a:extLst>
          </p:cNvPr>
          <p:cNvPicPr>
            <a:picLocks noChangeAspect="1"/>
          </p:cNvPicPr>
          <p:nvPr/>
        </p:nvPicPr>
        <p:blipFill>
          <a:blip r:embed="rId5"/>
          <a:stretch>
            <a:fillRect/>
          </a:stretch>
        </p:blipFill>
        <p:spPr>
          <a:xfrm>
            <a:off x="214769" y="2100415"/>
            <a:ext cx="1641764" cy="2264502"/>
          </a:xfrm>
          <a:prstGeom prst="rect">
            <a:avLst/>
          </a:prstGeom>
          <a:ln>
            <a:solidFill>
              <a:srgbClr val="00C8AF"/>
            </a:solidFill>
          </a:ln>
        </p:spPr>
      </p:pic>
      <p:pic>
        <p:nvPicPr>
          <p:cNvPr id="6" name="Picture 5">
            <a:extLst>
              <a:ext uri="{FF2B5EF4-FFF2-40B4-BE49-F238E27FC236}">
                <a16:creationId xmlns:a16="http://schemas.microsoft.com/office/drawing/2014/main" id="{7CD012F3-C2BC-C1AC-AAB0-D15345F39924}"/>
              </a:ext>
            </a:extLst>
          </p:cNvPr>
          <p:cNvPicPr>
            <a:picLocks noChangeAspect="1"/>
          </p:cNvPicPr>
          <p:nvPr/>
        </p:nvPicPr>
        <p:blipFill>
          <a:blip r:embed="rId6"/>
          <a:stretch>
            <a:fillRect/>
          </a:stretch>
        </p:blipFill>
        <p:spPr>
          <a:xfrm>
            <a:off x="2173280" y="2100415"/>
            <a:ext cx="282018" cy="2762627"/>
          </a:xfrm>
          <a:prstGeom prst="rect">
            <a:avLst/>
          </a:prstGeom>
          <a:ln>
            <a:solidFill>
              <a:srgbClr val="00C8AF"/>
            </a:solidFill>
          </a:ln>
        </p:spPr>
      </p:pic>
      <p:pic>
        <p:nvPicPr>
          <p:cNvPr id="7" name="Picture 6">
            <a:extLst>
              <a:ext uri="{FF2B5EF4-FFF2-40B4-BE49-F238E27FC236}">
                <a16:creationId xmlns:a16="http://schemas.microsoft.com/office/drawing/2014/main" id="{1575E9A1-4499-E787-799B-FB34BEDF0E9E}"/>
              </a:ext>
            </a:extLst>
          </p:cNvPr>
          <p:cNvPicPr>
            <a:picLocks noChangeAspect="1"/>
          </p:cNvPicPr>
          <p:nvPr/>
        </p:nvPicPr>
        <p:blipFill>
          <a:blip r:embed="rId7"/>
          <a:stretch>
            <a:fillRect/>
          </a:stretch>
        </p:blipFill>
        <p:spPr>
          <a:xfrm>
            <a:off x="2739388" y="1883846"/>
            <a:ext cx="2465272" cy="1848954"/>
          </a:xfrm>
          <a:prstGeom prst="rect">
            <a:avLst/>
          </a:prstGeom>
          <a:ln>
            <a:solidFill>
              <a:srgbClr val="00C8AF"/>
            </a:solidFill>
          </a:ln>
        </p:spPr>
      </p:pic>
      <p:pic>
        <p:nvPicPr>
          <p:cNvPr id="8" name="Picture 7">
            <a:extLst>
              <a:ext uri="{FF2B5EF4-FFF2-40B4-BE49-F238E27FC236}">
                <a16:creationId xmlns:a16="http://schemas.microsoft.com/office/drawing/2014/main" id="{561C0C5E-ABF8-A0AC-76A4-6488A8E947FB}"/>
              </a:ext>
            </a:extLst>
          </p:cNvPr>
          <p:cNvPicPr>
            <a:picLocks noChangeAspect="1"/>
          </p:cNvPicPr>
          <p:nvPr/>
        </p:nvPicPr>
        <p:blipFill>
          <a:blip r:embed="rId8"/>
          <a:stretch>
            <a:fillRect/>
          </a:stretch>
        </p:blipFill>
        <p:spPr>
          <a:xfrm>
            <a:off x="1949726" y="528021"/>
            <a:ext cx="1679049" cy="923477"/>
          </a:xfrm>
          <a:prstGeom prst="rect">
            <a:avLst/>
          </a:prstGeom>
          <a:ln>
            <a:solidFill>
              <a:srgbClr val="00C8AF"/>
            </a:solidFill>
          </a:ln>
        </p:spPr>
      </p:pic>
      <p:pic>
        <p:nvPicPr>
          <p:cNvPr id="9" name="Picture 8">
            <a:extLst>
              <a:ext uri="{FF2B5EF4-FFF2-40B4-BE49-F238E27FC236}">
                <a16:creationId xmlns:a16="http://schemas.microsoft.com/office/drawing/2014/main" id="{26C69FC0-90BC-A702-2219-A847612BD087}"/>
              </a:ext>
            </a:extLst>
          </p:cNvPr>
          <p:cNvPicPr>
            <a:picLocks noChangeAspect="1"/>
          </p:cNvPicPr>
          <p:nvPr/>
        </p:nvPicPr>
        <p:blipFill>
          <a:blip r:embed="rId9"/>
          <a:stretch>
            <a:fillRect/>
          </a:stretch>
        </p:blipFill>
        <p:spPr>
          <a:xfrm>
            <a:off x="413361" y="5126101"/>
            <a:ext cx="2157904" cy="1456585"/>
          </a:xfrm>
          <a:prstGeom prst="rect">
            <a:avLst/>
          </a:prstGeom>
          <a:ln>
            <a:solidFill>
              <a:srgbClr val="00C8AF"/>
            </a:solidFill>
          </a:ln>
        </p:spPr>
      </p:pic>
      <p:pic>
        <p:nvPicPr>
          <p:cNvPr id="10" name="Picture 9">
            <a:extLst>
              <a:ext uri="{FF2B5EF4-FFF2-40B4-BE49-F238E27FC236}">
                <a16:creationId xmlns:a16="http://schemas.microsoft.com/office/drawing/2014/main" id="{F94E724E-81F6-D659-C449-8AE20ACE0480}"/>
              </a:ext>
            </a:extLst>
          </p:cNvPr>
          <p:cNvPicPr>
            <a:picLocks noChangeAspect="1"/>
          </p:cNvPicPr>
          <p:nvPr/>
        </p:nvPicPr>
        <p:blipFill>
          <a:blip r:embed="rId10"/>
          <a:stretch>
            <a:fillRect/>
          </a:stretch>
        </p:blipFill>
        <p:spPr>
          <a:xfrm>
            <a:off x="2789250" y="4205769"/>
            <a:ext cx="2348854" cy="1644198"/>
          </a:xfrm>
          <a:prstGeom prst="rect">
            <a:avLst/>
          </a:prstGeom>
          <a:ln>
            <a:solidFill>
              <a:srgbClr val="00C8AF"/>
            </a:solidFill>
          </a:ln>
        </p:spPr>
      </p:pic>
      <p:pic>
        <p:nvPicPr>
          <p:cNvPr id="11" name="Picture 10">
            <a:extLst>
              <a:ext uri="{FF2B5EF4-FFF2-40B4-BE49-F238E27FC236}">
                <a16:creationId xmlns:a16="http://schemas.microsoft.com/office/drawing/2014/main" id="{133944A6-595B-AEB3-2CA2-DACF77EF8023}"/>
              </a:ext>
            </a:extLst>
          </p:cNvPr>
          <p:cNvPicPr>
            <a:picLocks noChangeAspect="1"/>
          </p:cNvPicPr>
          <p:nvPr/>
        </p:nvPicPr>
        <p:blipFill>
          <a:blip r:embed="rId11"/>
          <a:stretch>
            <a:fillRect/>
          </a:stretch>
        </p:blipFill>
        <p:spPr>
          <a:xfrm>
            <a:off x="5374657" y="3582417"/>
            <a:ext cx="3544186" cy="3048000"/>
          </a:xfrm>
          <a:prstGeom prst="rect">
            <a:avLst/>
          </a:prstGeom>
          <a:ln>
            <a:solidFill>
              <a:srgbClr val="00C8AF"/>
            </a:solidFill>
          </a:ln>
        </p:spPr>
      </p:pic>
      <p:sp>
        <p:nvSpPr>
          <p:cNvPr id="13" name="TextBox 12">
            <a:extLst>
              <a:ext uri="{FF2B5EF4-FFF2-40B4-BE49-F238E27FC236}">
                <a16:creationId xmlns:a16="http://schemas.microsoft.com/office/drawing/2014/main" id="{F821AD3A-1E11-5D06-832B-865335F8FFAB}"/>
              </a:ext>
            </a:extLst>
          </p:cNvPr>
          <p:cNvSpPr txBox="1"/>
          <p:nvPr/>
        </p:nvSpPr>
        <p:spPr>
          <a:xfrm>
            <a:off x="3774004" y="437457"/>
            <a:ext cx="2381047" cy="1200329"/>
          </a:xfrm>
          <a:prstGeom prst="rect">
            <a:avLst/>
          </a:prstGeom>
          <a:noFill/>
          <a:ln w="38100">
            <a:solidFill>
              <a:schemeClr val="tx1"/>
            </a:solidFill>
          </a:ln>
        </p:spPr>
        <p:txBody>
          <a:bodyPr wrap="square">
            <a:spAutoFit/>
          </a:bodyPr>
          <a:lstStyle/>
          <a:p>
            <a:pPr algn="ctr" eaLnBrk="1" hangingPunct="1"/>
            <a:r>
              <a:rPr lang="en-US" altLang="en-US" sz="2400" b="1" dirty="0">
                <a:solidFill>
                  <a:srgbClr val="00C8AF"/>
                </a:solidFill>
                <a:latin typeface="Hiragino Kaku Gothic Std W8" panose="020B0800000000000000" pitchFamily="34" charset="-128"/>
                <a:ea typeface="Hiragino Kaku Gothic Std W8" panose="020B0800000000000000" pitchFamily="34" charset="-128"/>
              </a:rPr>
              <a:t>TOOLS </a:t>
            </a:r>
          </a:p>
          <a:p>
            <a:pPr algn="ctr" eaLnBrk="1" hangingPunct="1"/>
            <a:r>
              <a:rPr lang="en-US" altLang="en-US" sz="2400" b="1" dirty="0">
                <a:solidFill>
                  <a:srgbClr val="00C8AF"/>
                </a:solidFill>
                <a:latin typeface="Hiragino Kaku Gothic Std W8" panose="020B0800000000000000" pitchFamily="34" charset="-128"/>
                <a:ea typeface="Hiragino Kaku Gothic Std W8" panose="020B0800000000000000" pitchFamily="34" charset="-128"/>
              </a:rPr>
              <a:t>&amp; MATERIALS</a:t>
            </a:r>
          </a:p>
        </p:txBody>
      </p:sp>
    </p:spTree>
    <p:extLst>
      <p:ext uri="{BB962C8B-B14F-4D97-AF65-F5344CB8AC3E}">
        <p14:creationId xmlns:p14="http://schemas.microsoft.com/office/powerpoint/2010/main" val="1043321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00C8AF">
            <a:alpha val="50000"/>
          </a:srgbClr>
        </a:solidFill>
        <a:effectLst/>
      </p:bgPr>
    </p:bg>
    <p:spTree>
      <p:nvGrpSpPr>
        <p:cNvPr id="1" name="">
          <a:extLst>
            <a:ext uri="{FF2B5EF4-FFF2-40B4-BE49-F238E27FC236}">
              <a16:creationId xmlns:a16="http://schemas.microsoft.com/office/drawing/2014/main" id="{3E452C8F-E19E-868B-B5F3-DF5118C3BE5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47A74C4-21DF-EBD3-69D7-43A6D381C869}"/>
              </a:ext>
            </a:extLst>
          </p:cNvPr>
          <p:cNvSpPr txBox="1"/>
          <p:nvPr/>
        </p:nvSpPr>
        <p:spPr>
          <a:xfrm>
            <a:off x="0" y="0"/>
            <a:ext cx="9144000" cy="1600438"/>
          </a:xfrm>
          <a:prstGeom prst="rect">
            <a:avLst/>
          </a:prstGeom>
          <a:noFill/>
        </p:spPr>
        <p:txBody>
          <a:bodyPr wrap="square">
            <a:spAutoFit/>
          </a:bodyPr>
          <a:lstStyle/>
          <a:p>
            <a:pPr algn="ctr"/>
            <a:r>
              <a:rPr lang="en-US" sz="2000" b="1" spc="50" dirty="0">
                <a:latin typeface="Hiragino Kaku Gothic Std W8" panose="020B0800000000000000" pitchFamily="34" charset="-128"/>
                <a:ea typeface="Hiragino Kaku Gothic Std W8" panose="020B0800000000000000" pitchFamily="34" charset="-128"/>
              </a:rPr>
              <a:t>Art Project: Let’s be inspired by Raina Telgemeier! </a:t>
            </a:r>
          </a:p>
          <a:p>
            <a:pPr algn="ctr"/>
            <a:r>
              <a:rPr lang="en-US" sz="2000" b="1" spc="50" dirty="0">
                <a:latin typeface="Hiragino Kaku Gothic Std W8" panose="020B0800000000000000" pitchFamily="34" charset="-128"/>
                <a:ea typeface="Hiragino Kaku Gothic Std W8" panose="020B0800000000000000" pitchFamily="34" charset="-128"/>
              </a:rPr>
              <a:t>Create your own comic. </a:t>
            </a:r>
          </a:p>
          <a:p>
            <a:pPr algn="ctr"/>
            <a:endParaRPr lang="en-US" sz="1000" b="1" spc="50" dirty="0">
              <a:latin typeface="+mj-lt"/>
            </a:endParaRPr>
          </a:p>
          <a:p>
            <a:pPr marL="285750" lvl="0" indent="-285750">
              <a:buFont typeface="Arial" panose="020B0604020202020204" pitchFamily="34" charset="0"/>
              <a:buChar char="•"/>
            </a:pPr>
            <a:r>
              <a:rPr lang="en-US" sz="1600" dirty="0">
                <a:latin typeface="+mj-lt"/>
                <a:ea typeface="Hiragino Kaku Gothic Std W8" panose="020B0800000000000000" pitchFamily="34" charset="-128"/>
              </a:rPr>
              <a:t>Many of Raina’s comics are inspired by her own life and experiences. Is there a story from your life you want to tell? Something that has happened to you to use as inspiration? </a:t>
            </a:r>
          </a:p>
          <a:p>
            <a:pPr marL="285750" lvl="0" indent="-285750">
              <a:buFont typeface="Arial" panose="020B0604020202020204" pitchFamily="34" charset="0"/>
              <a:buChar char="•"/>
            </a:pPr>
            <a:r>
              <a:rPr lang="en-US" sz="1600" dirty="0">
                <a:latin typeface="+mj-lt"/>
                <a:ea typeface="Hiragino Kaku Gothic Std W8" panose="020B0800000000000000" pitchFamily="34" charset="-128"/>
              </a:rPr>
              <a:t>Raina believes it is  important to express your feelings. Can you make a comic about different emotions?</a:t>
            </a:r>
            <a:endParaRPr lang="en-US" sz="1600" b="1" spc="50" dirty="0">
              <a:latin typeface="+mj-lt"/>
              <a:ea typeface="Hiragino Kaku Gothic Std W8" panose="020B0800000000000000" pitchFamily="34" charset="-128"/>
            </a:endParaRPr>
          </a:p>
        </p:txBody>
      </p:sp>
      <p:sp>
        <p:nvSpPr>
          <p:cNvPr id="18" name="Right Arrow 17">
            <a:extLst>
              <a:ext uri="{FF2B5EF4-FFF2-40B4-BE49-F238E27FC236}">
                <a16:creationId xmlns:a16="http://schemas.microsoft.com/office/drawing/2014/main" id="{67EE87F5-6F3F-28FE-A9AD-E9FD685070EC}"/>
              </a:ext>
            </a:extLst>
          </p:cNvPr>
          <p:cNvSpPr/>
          <p:nvPr/>
        </p:nvSpPr>
        <p:spPr>
          <a:xfrm>
            <a:off x="4182337" y="2201133"/>
            <a:ext cx="347827" cy="307552"/>
          </a:xfrm>
          <a:prstGeom prst="rightArrow">
            <a:avLst/>
          </a:prstGeom>
          <a:solidFill>
            <a:srgbClr val="FFF700"/>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700"/>
              </a:solidFill>
            </a:endParaRPr>
          </a:p>
        </p:txBody>
      </p:sp>
      <p:pic>
        <p:nvPicPr>
          <p:cNvPr id="6" name="Picture 5" descr="A drawing of a dragon and a dragon&#10;&#10;AI-generated content may be incorrect.">
            <a:extLst>
              <a:ext uri="{FF2B5EF4-FFF2-40B4-BE49-F238E27FC236}">
                <a16:creationId xmlns:a16="http://schemas.microsoft.com/office/drawing/2014/main" id="{12B44136-655F-F85B-3A11-0B7BBDBB60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98" y="1688874"/>
            <a:ext cx="3900035" cy="1332070"/>
          </a:xfrm>
          <a:prstGeom prst="rect">
            <a:avLst/>
          </a:prstGeom>
          <a:ln w="28575">
            <a:solidFill>
              <a:srgbClr val="FFF700"/>
            </a:solidFill>
          </a:ln>
        </p:spPr>
      </p:pic>
      <p:pic>
        <p:nvPicPr>
          <p:cNvPr id="9" name="Picture 8" descr="A drawing of a dragon and a house&#10;&#10;AI-generated content may be incorrect.">
            <a:extLst>
              <a:ext uri="{FF2B5EF4-FFF2-40B4-BE49-F238E27FC236}">
                <a16:creationId xmlns:a16="http://schemas.microsoft.com/office/drawing/2014/main" id="{335938BC-D514-4455-98DD-368C1EF5A7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4892" y="1600438"/>
            <a:ext cx="4397877" cy="1465959"/>
          </a:xfrm>
          <a:prstGeom prst="rect">
            <a:avLst/>
          </a:prstGeom>
          <a:ln w="28575">
            <a:solidFill>
              <a:srgbClr val="FFF700"/>
            </a:solidFill>
          </a:ln>
        </p:spPr>
      </p:pic>
      <p:pic>
        <p:nvPicPr>
          <p:cNvPr id="12" name="Picture 11" descr="A drawing of two people&#10;&#10;AI-generated content may be incorrect.">
            <a:extLst>
              <a:ext uri="{FF2B5EF4-FFF2-40B4-BE49-F238E27FC236}">
                <a16:creationId xmlns:a16="http://schemas.microsoft.com/office/drawing/2014/main" id="{1E64EDF7-EC45-AA76-6A44-B0B5654615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8675" y="3223380"/>
            <a:ext cx="4875155" cy="1650643"/>
          </a:xfrm>
          <a:prstGeom prst="rect">
            <a:avLst/>
          </a:prstGeom>
          <a:ln w="28575">
            <a:solidFill>
              <a:srgbClr val="FFF700"/>
            </a:solidFill>
          </a:ln>
        </p:spPr>
      </p:pic>
      <p:pic>
        <p:nvPicPr>
          <p:cNvPr id="15" name="Picture 14" descr="A drawing of a drop of water&#10;&#10;AI-generated content may be incorrect.">
            <a:extLst>
              <a:ext uri="{FF2B5EF4-FFF2-40B4-BE49-F238E27FC236}">
                <a16:creationId xmlns:a16="http://schemas.microsoft.com/office/drawing/2014/main" id="{2B35E26F-4056-12A4-38E5-A860F0DBB3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1971" y="5014677"/>
            <a:ext cx="5328557" cy="1737274"/>
          </a:xfrm>
          <a:prstGeom prst="rect">
            <a:avLst/>
          </a:prstGeom>
          <a:ln w="28575">
            <a:solidFill>
              <a:srgbClr val="FFF700"/>
            </a:solidFill>
          </a:ln>
        </p:spPr>
      </p:pic>
    </p:spTree>
    <p:extLst>
      <p:ext uri="{BB962C8B-B14F-4D97-AF65-F5344CB8AC3E}">
        <p14:creationId xmlns:p14="http://schemas.microsoft.com/office/powerpoint/2010/main" val="2257683891"/>
      </p:ext>
    </p:extLst>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25241</TotalTime>
  <Words>1616</Words>
  <Application>Microsoft Macintosh PowerPoint</Application>
  <PresentationFormat>On-screen Show (4:3)</PresentationFormat>
  <Paragraphs>186</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Hiragino Kaku Gothic Std W8</vt:lpstr>
      <vt:lpstr>Arial</vt:lpstr>
      <vt:lpstr>Calibri</vt:lpstr>
      <vt:lpstr>Franklin Gothic Book</vt:lpstr>
      <vt:lpstr>Inter Tight</vt:lpstr>
      <vt:lpstr>railway</vt:lpstr>
      <vt:lpstr>AIS</vt:lpstr>
      <vt:lpstr> Raina Telgemeier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156</cp:revision>
  <cp:lastPrinted>2025-11-10T17:33:55Z</cp:lastPrinted>
  <dcterms:created xsi:type="dcterms:W3CDTF">2010-09-11T14:55:39Z</dcterms:created>
  <dcterms:modified xsi:type="dcterms:W3CDTF">2026-03-04T15:13:57Z</dcterms:modified>
</cp:coreProperties>
</file>