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4"/>
    <p:sldMasterId id="214748367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Lst>
  <p:sldSz cy="5143500" cx="9144000"/>
  <p:notesSz cx="6858000" cy="9144000"/>
  <p:embeddedFontLst>
    <p:embeddedFont>
      <p:font typeface="Bangers"/>
      <p:regular r:id="rId35"/>
    </p:embeddedFont>
    <p:embeddedFont>
      <p:font typeface="Raleway"/>
      <p:regular r:id="rId36"/>
      <p:bold r:id="rId37"/>
      <p:italic r:id="rId38"/>
      <p:boldItalic r:id="rId39"/>
    </p:embeddedFont>
    <p:embeddedFont>
      <p:font typeface="Century Gothic"/>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CenturyGothic-regular.fntdata"/><Relationship Id="rId20" Type="http://schemas.openxmlformats.org/officeDocument/2006/relationships/slide" Target="slides/slide14.xml"/><Relationship Id="rId42" Type="http://schemas.openxmlformats.org/officeDocument/2006/relationships/font" Target="fonts/CenturyGothic-italic.fntdata"/><Relationship Id="rId41" Type="http://schemas.openxmlformats.org/officeDocument/2006/relationships/font" Target="fonts/CenturyGothic-bold.fntdata"/><Relationship Id="rId22" Type="http://schemas.openxmlformats.org/officeDocument/2006/relationships/slide" Target="slides/slide16.xml"/><Relationship Id="rId21" Type="http://schemas.openxmlformats.org/officeDocument/2006/relationships/slide" Target="slides/slide15.xml"/><Relationship Id="rId43" Type="http://schemas.openxmlformats.org/officeDocument/2006/relationships/font" Target="fonts/CenturyGothic-boldItalic.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Bangers-regular.fntdata"/><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font" Target="fonts/Raleway-bold.fntdata"/><Relationship Id="rId14" Type="http://schemas.openxmlformats.org/officeDocument/2006/relationships/slide" Target="slides/slide8.xml"/><Relationship Id="rId36" Type="http://schemas.openxmlformats.org/officeDocument/2006/relationships/font" Target="fonts/Raleway-regular.fntdata"/><Relationship Id="rId17" Type="http://schemas.openxmlformats.org/officeDocument/2006/relationships/slide" Target="slides/slide11.xml"/><Relationship Id="rId39" Type="http://schemas.openxmlformats.org/officeDocument/2006/relationships/font" Target="fonts/Raleway-boldItalic.fntdata"/><Relationship Id="rId16" Type="http://schemas.openxmlformats.org/officeDocument/2006/relationships/slide" Target="slides/slide10.xml"/><Relationship Id="rId38" Type="http://schemas.openxmlformats.org/officeDocument/2006/relationships/font" Target="fonts/Raleway-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youtube.com/watch?v=5500PjlqfgI&amp;embeds_referring_euri=https%3A%2F%2Fdocs.google.com%2F&amp;embeds_referring_origin=https%3A%2F%2Fdocs.google.com&amp;source_ve_path=Mjg2NjY"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8KpuTT8Tspg"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youtube.com/watch?v=Ql3rY-XyQ3k&amp;embeds_referring_euri=https%3A%2F%2Fdocs.google.com%2F&amp;embeds_referring_origin=https%3A%2F%2Fdocs.google.com&amp;source_ve_path=MzY4NDIsMjg2NjY"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Today we are going to explore ecosystems and how </a:t>
            </a:r>
            <a:r>
              <a:rPr lang="en" sz="1200">
                <a:solidFill>
                  <a:schemeClr val="dk1"/>
                </a:solidFill>
                <a:latin typeface="Century Gothic"/>
                <a:ea typeface="Century Gothic"/>
                <a:cs typeface="Century Gothic"/>
                <a:sym typeface="Century Gothic"/>
              </a:rPr>
              <a:t>relationships within ecosystems can lead to balance or imbalance.</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An ecosystem includes all the living organisms and the nonliving, abiotic, components of habitats.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The world is composed of many natural ecosystems in which plants and animals interact with one another and the nonliving environment. </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120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90ecc67f2b_0_2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90ecc67f2b_0_2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T</a:t>
            </a:r>
            <a:r>
              <a:rPr lang="en" sz="1200">
                <a:latin typeface="Century Gothic"/>
                <a:ea typeface="Century Gothic"/>
                <a:cs typeface="Century Gothic"/>
                <a:sym typeface="Century Gothic"/>
              </a:rPr>
              <a:t>he Eastern Lesser Siren Salamander.</a:t>
            </a:r>
            <a:endParaRPr sz="1200">
              <a:latin typeface="Century Gothic"/>
              <a:ea typeface="Century Gothic"/>
              <a:cs typeface="Century Gothic"/>
              <a:sym typeface="Century Gothic"/>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90ecc67f2b_0_2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90ecc67f2b_0_2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The North American Beaver.</a:t>
            </a:r>
            <a:endParaRPr sz="1200">
              <a:latin typeface="Century Gothic"/>
              <a:ea typeface="Century Gothic"/>
              <a:cs typeface="Century Gothic"/>
              <a:sym typeface="Century Gothic"/>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90ecc67f2b_0_2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90ecc67f2b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Beavers are both keystone species and ecosystem engineers. </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They can profoundly shape environments to suit their ecological needs. </a:t>
            </a:r>
            <a:endParaRPr sz="1200">
              <a:latin typeface="Century Gothic"/>
              <a:ea typeface="Century Gothic"/>
              <a:cs typeface="Century Gothic"/>
              <a:sym typeface="Century Gothic"/>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90ecc67f2b_0_2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90ecc67f2b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Let’s hear about one species that s</a:t>
            </a:r>
            <a:r>
              <a:rPr lang="en" sz="1200">
                <a:latin typeface="Century Gothic"/>
                <a:ea typeface="Century Gothic"/>
                <a:cs typeface="Century Gothic"/>
                <a:sym typeface="Century Gothic"/>
              </a:rPr>
              <a:t>cientists at Virginia Tech </a:t>
            </a:r>
            <a:r>
              <a:rPr lang="en" sz="1200">
                <a:latin typeface="Century Gothic"/>
                <a:ea typeface="Century Gothic"/>
                <a:cs typeface="Century Gothic"/>
                <a:sym typeface="Century Gothic"/>
              </a:rPr>
              <a:t>are</a:t>
            </a:r>
            <a:r>
              <a:rPr lang="en" sz="1200">
                <a:latin typeface="Century Gothic"/>
                <a:ea typeface="Century Gothic"/>
                <a:cs typeface="Century Gothic"/>
                <a:sym typeface="Century Gothic"/>
              </a:rPr>
              <a:t> studying right now. </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Scientists believe this species is not only a keystone species but also an ecosystem engineer.</a:t>
            </a:r>
            <a:endParaRPr sz="1200">
              <a:latin typeface="Century Gothic"/>
              <a:ea typeface="Century Gothic"/>
              <a:cs typeface="Century Gothic"/>
              <a:sym typeface="Century Gothic"/>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a2c64cec6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a2c64cec6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Century Gothic"/>
              <a:buChar char="●"/>
            </a:pPr>
            <a:r>
              <a:rPr i="1" lang="en" sz="1200">
                <a:solidFill>
                  <a:schemeClr val="dk1"/>
                </a:solidFill>
                <a:latin typeface="Century Gothic"/>
                <a:ea typeface="Century Gothic"/>
                <a:cs typeface="Century Gothic"/>
                <a:sym typeface="Century Gothic"/>
              </a:rPr>
              <a:t>[Click to play a 2 minute video on the Bluehead Chub.]</a:t>
            </a:r>
            <a:endParaRPr i="1"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i="1"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i="1" lang="en" sz="1200">
                <a:solidFill>
                  <a:schemeClr val="dk1"/>
                </a:solidFill>
                <a:latin typeface="Century Gothic"/>
                <a:ea typeface="Century Gothic"/>
                <a:cs typeface="Century Gothic"/>
                <a:sym typeface="Century Gothic"/>
              </a:rPr>
              <a:t>[If needed, video link: </a:t>
            </a:r>
            <a:r>
              <a:rPr i="1" lang="en" sz="1200" u="sng">
                <a:solidFill>
                  <a:schemeClr val="hlink"/>
                </a:solidFill>
                <a:latin typeface="Century Gothic"/>
                <a:ea typeface="Century Gothic"/>
                <a:cs typeface="Century Gothic"/>
                <a:sym typeface="Century Gothic"/>
                <a:hlinkClick r:id="rId2"/>
              </a:rPr>
              <a:t>youtube.com/watch?v=5500PjlqfgI&amp;embeds_referring_euri=https%3A%2F%2Fdocs.google.com%2F&amp;embeds_referring_origin=https%3A%2F%2Fdocs.google.com&amp;source_ve_path=Mjg2NjY</a:t>
            </a:r>
            <a:r>
              <a:rPr i="1" lang="en" sz="1200">
                <a:solidFill>
                  <a:schemeClr val="dk1"/>
                </a:solidFill>
                <a:latin typeface="Century Gothic"/>
                <a:ea typeface="Century Gothic"/>
                <a:cs typeface="Century Gothic"/>
                <a:sym typeface="Century Gothic"/>
              </a:rPr>
              <a:t> </a:t>
            </a:r>
            <a:endParaRPr i="1"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90ecc67f2b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90ecc67f2b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Scientists have found a direct relationship between the size of the nest and the number of species that use the nest.</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Scientists have also </a:t>
            </a:r>
            <a:r>
              <a:rPr lang="en" sz="1200">
                <a:solidFill>
                  <a:schemeClr val="dk1"/>
                </a:solidFill>
                <a:latin typeface="Century Gothic"/>
                <a:ea typeface="Century Gothic"/>
                <a:cs typeface="Century Gothic"/>
                <a:sym typeface="Century Gothic"/>
              </a:rPr>
              <a:t>found</a:t>
            </a:r>
            <a:r>
              <a:rPr lang="en" sz="1200">
                <a:solidFill>
                  <a:schemeClr val="dk1"/>
                </a:solidFill>
                <a:latin typeface="Century Gothic"/>
                <a:ea typeface="Century Gothic"/>
                <a:cs typeface="Century Gothic"/>
                <a:sym typeface="Century Gothic"/>
              </a:rPr>
              <a:t> a direct relationship between number of species that use the nest, and egg survival.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Now we are going to be fisheries biologists and investigate how bluehead chubs affect their ecosystem.</a:t>
            </a:r>
            <a:endParaRPr sz="120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ab7b72c164_0_2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3ab7b72c164_0_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i="1" lang="en" sz="1200">
                <a:solidFill>
                  <a:schemeClr val="dk1"/>
                </a:solidFill>
                <a:latin typeface="Century Gothic"/>
                <a:ea typeface="Century Gothic"/>
                <a:cs typeface="Century Gothic"/>
                <a:sym typeface="Century Gothic"/>
              </a:rPr>
              <a:t>[Before the students go back to their desks, go over the steps.</a:t>
            </a:r>
            <a:r>
              <a:rPr lang="en" sz="1200">
                <a:solidFill>
                  <a:schemeClr val="dk1"/>
                </a:solidFill>
                <a:latin typeface="Century Gothic"/>
                <a:ea typeface="Century Gothic"/>
                <a:cs typeface="Century Gothic"/>
                <a:sym typeface="Century Gothic"/>
              </a:rPr>
              <a:t>]</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First you are going to make your own bluehead chub.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You will each be given a clothespin and a set of googly eyes.</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Then you are going to build a nest using your bluehead chub clothespins to grab “rocks” aka pompoms as fast as you can.</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You will record data on your nests using the handout and at the end we will see who can build the tallest nest, the widest nest and the nest with the most pebbles. </a:t>
            </a:r>
            <a:endParaRPr sz="120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abac286939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3abac286939_0_3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Please go back to your desks and spend a few minutes decorating your bluehead chub.</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i="1" lang="en" sz="1200">
                <a:latin typeface="Century Gothic"/>
                <a:ea typeface="Century Gothic"/>
                <a:cs typeface="Century Gothic"/>
                <a:sym typeface="Century Gothic"/>
              </a:rPr>
              <a:t>[Leave this slide up as they decorate their fish.]</a:t>
            </a:r>
            <a:endParaRPr i="1"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i="1" lang="en" sz="1200">
                <a:latin typeface="Century Gothic"/>
                <a:ea typeface="Century Gothic"/>
                <a:cs typeface="Century Gothic"/>
                <a:sym typeface="Century Gothic"/>
              </a:rPr>
              <a:t>[Share as they are decorating:]</a:t>
            </a:r>
            <a:endParaRPr i="1"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914400" rtl="0" algn="l">
              <a:spcBef>
                <a:spcPts val="0"/>
              </a:spcBef>
              <a:spcAft>
                <a:spcPts val="0"/>
              </a:spcAft>
              <a:buSzPts val="1200"/>
              <a:buFont typeface="Century Gothic"/>
              <a:buChar char="●"/>
            </a:pPr>
            <a:r>
              <a:rPr lang="en" sz="1200">
                <a:latin typeface="Century Gothic"/>
                <a:ea typeface="Century Gothic"/>
                <a:cs typeface="Century Gothic"/>
                <a:sym typeface="Century Gothic"/>
              </a:rPr>
              <a:t>Bluehead chub are minnows that are typically 2.8 to 6.7 inches long.</a:t>
            </a:r>
            <a:endParaRPr sz="1200">
              <a:latin typeface="Century Gothic"/>
              <a:ea typeface="Century Gothic"/>
              <a:cs typeface="Century Gothic"/>
              <a:sym typeface="Century Gothic"/>
            </a:endParaRPr>
          </a:p>
          <a:p>
            <a:pPr indent="0" lvl="0" marL="0" rtl="0" algn="l">
              <a:spcBef>
                <a:spcPts val="0"/>
              </a:spcBef>
              <a:spcAft>
                <a:spcPts val="0"/>
              </a:spcAft>
              <a:buNone/>
            </a:pPr>
            <a:r>
              <a:t/>
            </a:r>
            <a:endParaRPr sz="1200">
              <a:latin typeface="Century Gothic"/>
              <a:ea typeface="Century Gothic"/>
              <a:cs typeface="Century Gothic"/>
              <a:sym typeface="Century Gothic"/>
            </a:endParaRPr>
          </a:p>
          <a:p>
            <a:pPr indent="-304800" lvl="0" marL="914400" rtl="0" algn="l">
              <a:spcBef>
                <a:spcPts val="0"/>
              </a:spcBef>
              <a:spcAft>
                <a:spcPts val="0"/>
              </a:spcAft>
              <a:buSzPts val="1200"/>
              <a:buFont typeface="Century Gothic"/>
              <a:buChar char="●"/>
            </a:pPr>
            <a:r>
              <a:rPr lang="en" sz="1200">
                <a:latin typeface="Century Gothic"/>
                <a:ea typeface="Century Gothic"/>
                <a:cs typeface="Century Gothic"/>
                <a:sym typeface="Century Gothic"/>
              </a:rPr>
              <a:t>Bluehead chub is one of about 10 species, out of 34,000 species of fish that we know of globally, that is actually able to carry pebbles in its mouth to build a mound nest.</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914400" rtl="0" algn="l">
              <a:spcBef>
                <a:spcPts val="0"/>
              </a:spcBef>
              <a:spcAft>
                <a:spcPts val="0"/>
              </a:spcAft>
              <a:buSzPts val="1200"/>
              <a:buFont typeface="Century Gothic"/>
              <a:buChar char="●"/>
            </a:pPr>
            <a:r>
              <a:rPr lang="en" sz="1200">
                <a:solidFill>
                  <a:schemeClr val="dk1"/>
                </a:solidFill>
                <a:latin typeface="Century Gothic"/>
                <a:ea typeface="Century Gothic"/>
                <a:cs typeface="Century Gothic"/>
                <a:sym typeface="Century Gothic"/>
              </a:rPr>
              <a:t>Bluehead chub carefully move each individual pebble to its new location up to 10 feet away - they do this 20,000 to 100,000 times per nest!</a:t>
            </a:r>
            <a:endParaRPr sz="1200">
              <a:latin typeface="Century Gothic"/>
              <a:ea typeface="Century Gothic"/>
              <a:cs typeface="Century Gothic"/>
              <a:sym typeface="Century Gothic"/>
            </a:endParaRPr>
          </a:p>
          <a:p>
            <a:pPr indent="0" lvl="0" marL="0" rtl="0" algn="l">
              <a:spcBef>
                <a:spcPts val="0"/>
              </a:spcBef>
              <a:spcAft>
                <a:spcPts val="0"/>
              </a:spcAft>
              <a:buNone/>
            </a:pPr>
            <a:r>
              <a:t/>
            </a:r>
            <a:endParaRPr sz="1200">
              <a:latin typeface="Century Gothic"/>
              <a:ea typeface="Century Gothic"/>
              <a:cs typeface="Century Gothic"/>
              <a:sym typeface="Century Gothic"/>
            </a:endParaRPr>
          </a:p>
        </p:txBody>
      </p:sp>
      <p:sp>
        <p:nvSpPr>
          <p:cNvPr id="202" name="Google Shape;202;g3abac286939_0_31: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ab7b72c164_0_2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ab7b72c164_0_2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lang="en" sz="1200">
                <a:solidFill>
                  <a:schemeClr val="dk1"/>
                </a:solidFill>
                <a:latin typeface="Century Gothic"/>
                <a:ea typeface="Century Gothic"/>
                <a:cs typeface="Century Gothic"/>
                <a:sym typeface="Century Gothic"/>
              </a:rPr>
              <a:t>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Bluehead chub build their nest in a dome-shaped mound.</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Bluehead chub have an urgency when building a nest with predators around and bad weather coming.</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You will have 60 seconds to build your nest!</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We are going to see who can build the tallest nest, who can build the widest nest and who can use the most pebbles.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i="1"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i="1" lang="en" sz="1200">
                <a:solidFill>
                  <a:schemeClr val="dk1"/>
                </a:solidFill>
                <a:latin typeface="Century Gothic"/>
                <a:ea typeface="Century Gothic"/>
                <a:cs typeface="Century Gothic"/>
                <a:sym typeface="Century Gothic"/>
              </a:rPr>
              <a:t>[Leave this slide up as they build their nests.]</a:t>
            </a:r>
            <a:endParaRPr sz="120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ab7b72c164_0_2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3ab7b72c164_0_2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Now record data on your nests using the handout.</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Measure the height and width using a ruler. </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1" marL="9144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You must be careful not to disturb the nest or move any pebbles, so you have accurate measurements, just like the scientists!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Then </a:t>
            </a:r>
            <a:r>
              <a:rPr lang="en" sz="1200">
                <a:solidFill>
                  <a:schemeClr val="dk1"/>
                </a:solidFill>
                <a:latin typeface="Century Gothic"/>
                <a:ea typeface="Century Gothic"/>
                <a:cs typeface="Century Gothic"/>
                <a:sym typeface="Century Gothic"/>
              </a:rPr>
              <a:t>get an estimate of area by counting and recording how many pompoms are in your nests.</a:t>
            </a:r>
            <a:endParaRPr sz="120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9eb37b415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9eb37b415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With different species interacting with others in their ecosystem, could some species be considered undesirable or harmful to their ecosystem? Do you think some </a:t>
            </a:r>
            <a:r>
              <a:rPr lang="en" sz="1200">
                <a:latin typeface="Century Gothic"/>
                <a:ea typeface="Century Gothic"/>
                <a:cs typeface="Century Gothic"/>
                <a:sym typeface="Century Gothic"/>
              </a:rPr>
              <a:t>species</a:t>
            </a:r>
            <a:r>
              <a:rPr lang="en" sz="1200">
                <a:latin typeface="Century Gothic"/>
                <a:ea typeface="Century Gothic"/>
                <a:cs typeface="Century Gothic"/>
                <a:sym typeface="Century Gothic"/>
              </a:rPr>
              <a:t> </a:t>
            </a:r>
            <a:r>
              <a:rPr lang="en" sz="1200">
                <a:latin typeface="Century Gothic"/>
                <a:ea typeface="Century Gothic"/>
                <a:cs typeface="Century Gothic"/>
                <a:sym typeface="Century Gothic"/>
              </a:rPr>
              <a:t>could</a:t>
            </a:r>
            <a:r>
              <a:rPr lang="en" sz="1200">
                <a:latin typeface="Century Gothic"/>
                <a:ea typeface="Century Gothic"/>
                <a:cs typeface="Century Gothic"/>
                <a:sym typeface="Century Gothic"/>
              </a:rPr>
              <a:t> be removed from their natural ecosystem?</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Let’s take the wolves in the Greater Yellowstone Ecosystem in Yellowstone National Park. </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Are wolves ecological angels or ecological </a:t>
            </a:r>
            <a:r>
              <a:rPr lang="en" sz="1200">
                <a:latin typeface="Century Gothic"/>
                <a:ea typeface="Century Gothic"/>
                <a:cs typeface="Century Gothic"/>
                <a:sym typeface="Century Gothic"/>
              </a:rPr>
              <a:t>villains</a:t>
            </a:r>
            <a:r>
              <a:rPr lang="en" sz="1200">
                <a:latin typeface="Century Gothic"/>
                <a:ea typeface="Century Gothic"/>
                <a:cs typeface="Century Gothic"/>
                <a:sym typeface="Century Gothic"/>
              </a:rPr>
              <a:t>? </a:t>
            </a:r>
            <a:endParaRPr sz="1200">
              <a:latin typeface="Century Gothic"/>
              <a:ea typeface="Century Gothic"/>
              <a:cs typeface="Century Gothic"/>
              <a:sym typeface="Century Gothic"/>
            </a:endParaRPr>
          </a:p>
          <a:p>
            <a:pPr indent="0" lvl="0" marL="914400" rtl="0" algn="l">
              <a:spcBef>
                <a:spcPts val="0"/>
              </a:spcBef>
              <a:spcAft>
                <a:spcPts val="0"/>
              </a:spcAft>
              <a:buNone/>
            </a:pPr>
            <a:r>
              <a:t/>
            </a:r>
            <a:endParaRPr sz="1200">
              <a:latin typeface="Century Gothic"/>
              <a:ea typeface="Century Gothic"/>
              <a:cs typeface="Century Gothic"/>
              <a:sym typeface="Century Gothic"/>
            </a:endParaRPr>
          </a:p>
          <a:p>
            <a:pPr indent="-304800" lvl="1" marL="914400" rtl="0" algn="l">
              <a:spcBef>
                <a:spcPts val="0"/>
              </a:spcBef>
              <a:spcAft>
                <a:spcPts val="0"/>
              </a:spcAft>
              <a:buSzPts val="1200"/>
              <a:buFont typeface="Century Gothic"/>
              <a:buChar char="○"/>
            </a:pPr>
            <a:r>
              <a:rPr lang="en" sz="1200">
                <a:latin typeface="Century Gothic"/>
                <a:ea typeface="Century Gothic"/>
                <a:cs typeface="Century Gothic"/>
                <a:sym typeface="Century Gothic"/>
              </a:rPr>
              <a:t>If you think they are angels who save ecosystems, move to the right side of the carpet.</a:t>
            </a:r>
            <a:endParaRPr sz="1200">
              <a:latin typeface="Century Gothic"/>
              <a:ea typeface="Century Gothic"/>
              <a:cs typeface="Century Gothic"/>
              <a:sym typeface="Century Gothic"/>
            </a:endParaRPr>
          </a:p>
          <a:p>
            <a:pPr indent="0" lvl="0" marL="914400" rtl="0" algn="l">
              <a:spcBef>
                <a:spcPts val="0"/>
              </a:spcBef>
              <a:spcAft>
                <a:spcPts val="0"/>
              </a:spcAft>
              <a:buNone/>
            </a:pPr>
            <a:r>
              <a:t/>
            </a:r>
            <a:endParaRPr sz="1200">
              <a:latin typeface="Century Gothic"/>
              <a:ea typeface="Century Gothic"/>
              <a:cs typeface="Century Gothic"/>
              <a:sym typeface="Century Gothic"/>
            </a:endParaRPr>
          </a:p>
          <a:p>
            <a:pPr indent="-304800" lvl="1" marL="914400" rtl="0" algn="l">
              <a:spcBef>
                <a:spcPts val="0"/>
              </a:spcBef>
              <a:spcAft>
                <a:spcPts val="0"/>
              </a:spcAft>
              <a:buSzPts val="1200"/>
              <a:buFont typeface="Century Gothic"/>
              <a:buChar char="○"/>
            </a:pPr>
            <a:r>
              <a:rPr lang="en" sz="1200">
                <a:latin typeface="Century Gothic"/>
                <a:ea typeface="Century Gothic"/>
                <a:cs typeface="Century Gothic"/>
                <a:sym typeface="Century Gothic"/>
              </a:rPr>
              <a:t>If you think they are </a:t>
            </a:r>
            <a:r>
              <a:rPr lang="en" sz="1200">
                <a:latin typeface="Century Gothic"/>
                <a:ea typeface="Century Gothic"/>
                <a:cs typeface="Century Gothic"/>
                <a:sym typeface="Century Gothic"/>
              </a:rPr>
              <a:t>villains who are harmful to ecosystems</a:t>
            </a:r>
            <a:r>
              <a:rPr lang="en" sz="1200">
                <a:latin typeface="Century Gothic"/>
                <a:ea typeface="Century Gothic"/>
                <a:cs typeface="Century Gothic"/>
                <a:sym typeface="Century Gothic"/>
              </a:rPr>
              <a:t>, move to the left side of the carpet. </a:t>
            </a:r>
            <a:endParaRPr sz="1200">
              <a:latin typeface="Century Gothic"/>
              <a:ea typeface="Century Gothic"/>
              <a:cs typeface="Century Gothic"/>
              <a:sym typeface="Century Gothic"/>
            </a:endParaRPr>
          </a:p>
          <a:p>
            <a:pPr indent="0" lvl="0" marL="914400" rtl="0" algn="l">
              <a:spcBef>
                <a:spcPts val="0"/>
              </a:spcBef>
              <a:spcAft>
                <a:spcPts val="0"/>
              </a:spcAft>
              <a:buNone/>
            </a:pPr>
            <a:r>
              <a:t/>
            </a:r>
            <a:endParaRPr sz="1200">
              <a:latin typeface="Century Gothic"/>
              <a:ea typeface="Century Gothic"/>
              <a:cs typeface="Century Gothic"/>
              <a:sym typeface="Century Gothic"/>
            </a:endParaRPr>
          </a:p>
          <a:p>
            <a:pPr indent="-304800" lvl="1" marL="914400" rtl="0" algn="l">
              <a:spcBef>
                <a:spcPts val="0"/>
              </a:spcBef>
              <a:spcAft>
                <a:spcPts val="0"/>
              </a:spcAft>
              <a:buSzPts val="1200"/>
              <a:buFont typeface="Century Gothic"/>
              <a:buChar char="○"/>
            </a:pPr>
            <a:r>
              <a:rPr lang="en" sz="1200">
                <a:latin typeface="Century Gothic"/>
                <a:ea typeface="Century Gothic"/>
                <a:cs typeface="Century Gothic"/>
                <a:sym typeface="Century Gothic"/>
              </a:rPr>
              <a:t>If you are unsure, move to the middle.</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1" marL="914400" rtl="0" algn="l">
              <a:spcBef>
                <a:spcPts val="0"/>
              </a:spcBef>
              <a:spcAft>
                <a:spcPts val="0"/>
              </a:spcAft>
              <a:buSzPts val="1200"/>
              <a:buFont typeface="Century Gothic"/>
              <a:buChar char="○"/>
            </a:pPr>
            <a:r>
              <a:rPr i="1" lang="en" sz="1200">
                <a:latin typeface="Century Gothic"/>
                <a:ea typeface="Century Gothic"/>
                <a:cs typeface="Century Gothic"/>
                <a:sym typeface="Century Gothic"/>
              </a:rPr>
              <a:t>[Give the students a minute to move.]</a:t>
            </a:r>
            <a:endParaRPr i="1"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Ok, let’s watch a video to learn more.</a:t>
            </a:r>
            <a:endParaRPr sz="1200">
              <a:latin typeface="Century Gothic"/>
              <a:ea typeface="Century Gothic"/>
              <a:cs typeface="Century Gothic"/>
              <a:sym typeface="Century Gothic"/>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abac286939_0_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abac286939_0_1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Before we get the results on how our nests did, let’s ask a a few questions.</a:t>
            </a:r>
            <a:endParaRPr i="1"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Do you think bluehead chubs affect other fish populations? Why or why not?</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i="1" lang="en" sz="1200">
                <a:latin typeface="Century Gothic"/>
                <a:ea typeface="Century Gothic"/>
                <a:cs typeface="Century Gothic"/>
                <a:sym typeface="Century Gothic"/>
              </a:rPr>
              <a:t>[Let the students answer.]</a:t>
            </a:r>
            <a:endParaRPr i="1"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ANSWER:  Yes. If other species depend on the bluehead </a:t>
            </a:r>
            <a:r>
              <a:rPr lang="en" sz="1200">
                <a:latin typeface="Century Gothic"/>
                <a:ea typeface="Century Gothic"/>
                <a:cs typeface="Century Gothic"/>
                <a:sym typeface="Century Gothic"/>
              </a:rPr>
              <a:t>chub</a:t>
            </a:r>
            <a:r>
              <a:rPr lang="en" sz="1200">
                <a:latin typeface="Century Gothic"/>
                <a:ea typeface="Century Gothic"/>
                <a:cs typeface="Century Gothic"/>
                <a:sym typeface="Century Gothic"/>
              </a:rPr>
              <a:t> nest to lay their eggs, if there are no nests, that may affect other species’ ability to reproduce.</a:t>
            </a:r>
            <a:endParaRPr sz="1200">
              <a:latin typeface="Century Gothic"/>
              <a:ea typeface="Century Gothic"/>
              <a:cs typeface="Century Gothic"/>
              <a:sym typeface="Century Gothic"/>
            </a:endParaRPr>
          </a:p>
        </p:txBody>
      </p:sp>
      <p:sp>
        <p:nvSpPr>
          <p:cNvPr id="221" name="Google Shape;221;g3abac286939_0_14: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3abac286939_0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3abac286939_0_19: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What do you think will happen to the number of species on the nest as the nest size increases? </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i="1"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i="1" lang="en" sz="1200">
                <a:solidFill>
                  <a:schemeClr val="dk1"/>
                </a:solidFill>
                <a:latin typeface="Century Gothic"/>
                <a:ea typeface="Century Gothic"/>
                <a:cs typeface="Century Gothic"/>
                <a:sym typeface="Century Gothic"/>
              </a:rPr>
              <a:t>[Let the students answer.]</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What if it decreases?</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i="1"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i="1" lang="en" sz="1200">
                <a:solidFill>
                  <a:schemeClr val="dk1"/>
                </a:solidFill>
                <a:latin typeface="Century Gothic"/>
                <a:ea typeface="Century Gothic"/>
                <a:cs typeface="Century Gothic"/>
                <a:sym typeface="Century Gothic"/>
              </a:rPr>
              <a:t>[Let the students answer.]</a:t>
            </a:r>
            <a:endParaRPr sz="1200">
              <a:latin typeface="Century Gothic"/>
              <a:ea typeface="Century Gothic"/>
              <a:cs typeface="Century Gothic"/>
              <a:sym typeface="Century Gothic"/>
            </a:endParaRPr>
          </a:p>
        </p:txBody>
      </p:sp>
      <p:sp>
        <p:nvSpPr>
          <p:cNvPr id="227" name="Google Shape;227;g3abac286939_0_19: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abac286939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abac286939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U</a:t>
            </a:r>
            <a:r>
              <a:rPr lang="en" sz="1200">
                <a:solidFill>
                  <a:schemeClr val="dk1"/>
                </a:solidFill>
                <a:latin typeface="Century Gothic"/>
                <a:ea typeface="Century Gothic"/>
                <a:cs typeface="Century Gothic"/>
                <a:sym typeface="Century Gothic"/>
              </a:rPr>
              <a:t>se this chart to see how many fish are in your nest, the number of eggs laid on your nest, and the number of species in your nest.</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You can see that as</a:t>
            </a:r>
            <a:r>
              <a:rPr lang="en" sz="1200">
                <a:solidFill>
                  <a:schemeClr val="dk1"/>
                </a:solidFill>
                <a:latin typeface="Century Gothic"/>
                <a:ea typeface="Century Gothic"/>
                <a:cs typeface="Century Gothic"/>
                <a:sym typeface="Century Gothic"/>
              </a:rPr>
              <a:t> the nest size increases, the number of fish in the nest will increase. If the nest is smaller, the number of species able to use the nest will be less.</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Now let’s see whose nest supported the most species!</a:t>
            </a:r>
            <a:endParaRPr sz="1200">
              <a:solidFill>
                <a:schemeClr val="dk1"/>
              </a:solidFill>
              <a:latin typeface="Century Gothic"/>
              <a:ea typeface="Century Gothic"/>
              <a:cs typeface="Century Gothic"/>
              <a:sym typeface="Century Gothic"/>
            </a:endParaRPr>
          </a:p>
          <a:p>
            <a:pPr indent="-304800" lvl="1" marL="9144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[Ask the students who thinks they had the tallest nest. See if anyone was taller. Do the same for width and number of pebbles. ]</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i="1" lang="en" sz="1200">
                <a:solidFill>
                  <a:schemeClr val="dk1"/>
                </a:solidFill>
                <a:latin typeface="Century Gothic"/>
                <a:ea typeface="Century Gothic"/>
                <a:cs typeface="Century Gothic"/>
                <a:sym typeface="Century Gothic"/>
              </a:rPr>
              <a:t>[*** If asked:  This chart does not use real data but is proportional to real data sets. ***]</a:t>
            </a:r>
            <a:endParaRPr i="1" sz="120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abac286939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3abac286939_0_9: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Do you think bluehead chubs are keystone species? Why or why not?</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i="1"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i="1" lang="en" sz="1200">
                <a:solidFill>
                  <a:schemeClr val="dk1"/>
                </a:solidFill>
                <a:latin typeface="Century Gothic"/>
                <a:ea typeface="Century Gothic"/>
                <a:cs typeface="Century Gothic"/>
                <a:sym typeface="Century Gothic"/>
              </a:rPr>
              <a:t>[Let the students answer.]</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ANSWER:  Yes, bluehead chubs seem to have a significant impact on other species in their habitat, which would qualify them as keystone species.</a:t>
            </a:r>
            <a:endParaRPr sz="1200">
              <a:solidFill>
                <a:schemeClr val="dk1"/>
              </a:solidFill>
              <a:latin typeface="Century Gothic"/>
              <a:ea typeface="Century Gothic"/>
              <a:cs typeface="Century Gothic"/>
              <a:sym typeface="Century Gothic"/>
            </a:endParaRPr>
          </a:p>
        </p:txBody>
      </p:sp>
      <p:sp>
        <p:nvSpPr>
          <p:cNvPr id="238" name="Google Shape;238;g3abac286939_0_9: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3abac286939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3abac286939_0_2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Chub nests are more than single-family dwellings; they’re condo complexes for a variety of fishes.</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While this is great for the other fish, how could the bluehead chub also benefit from this?</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i="1"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i="1" lang="en" sz="1200">
                <a:solidFill>
                  <a:schemeClr val="dk1"/>
                </a:solidFill>
                <a:latin typeface="Century Gothic"/>
                <a:ea typeface="Century Gothic"/>
                <a:cs typeface="Century Gothic"/>
                <a:sym typeface="Century Gothic"/>
              </a:rPr>
              <a:t>[Let the students answer.]</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ANSWER:  </a:t>
            </a:r>
            <a:r>
              <a:rPr lang="en" sz="1200">
                <a:solidFill>
                  <a:schemeClr val="dk1"/>
                </a:solidFill>
                <a:latin typeface="Century Gothic"/>
                <a:ea typeface="Century Gothic"/>
                <a:cs typeface="Century Gothic"/>
                <a:sym typeface="Century Gothic"/>
              </a:rPr>
              <a:t>Scientists have observed a mutualistic relationship with other fish species because they create and maintain pebble nests that benefit both themselves and their "nest associates".</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1" marL="9144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The chubs get a "dilution effect" where their eggs are less likely to be eaten by predators because so many other fish eggs are also present.</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1" marL="9144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The nest associates benefit from the nest’s protection and are able to keep their eggs safe from silt and predators.</a:t>
            </a:r>
            <a:endParaRPr sz="1200">
              <a:solidFill>
                <a:schemeClr val="dk1"/>
              </a:solidFill>
              <a:latin typeface="Century Gothic"/>
              <a:ea typeface="Century Gothic"/>
              <a:cs typeface="Century Gothic"/>
              <a:sym typeface="Century Gothic"/>
            </a:endParaRPr>
          </a:p>
        </p:txBody>
      </p:sp>
      <p:sp>
        <p:nvSpPr>
          <p:cNvPr id="244" name="Google Shape;244;g3abac286939_0_24: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3ab7b72c164_0_2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3ab7b72c164_0_2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The bluehead chub are incredibly important to supporting aquatic biodiversity.</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Let’s give a round of applause for these amazing underwater builders.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Before we go, let’s go back to the wolves we started with.</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390ecc67f2b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390ecc67f2b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We asked are they angels or </a:t>
            </a:r>
            <a:r>
              <a:rPr lang="en" sz="1200">
                <a:solidFill>
                  <a:schemeClr val="dk1"/>
                </a:solidFill>
                <a:latin typeface="Century Gothic"/>
                <a:ea typeface="Century Gothic"/>
                <a:cs typeface="Century Gothic"/>
                <a:sym typeface="Century Gothic"/>
              </a:rPr>
              <a:t>villains</a:t>
            </a:r>
            <a:r>
              <a:rPr lang="en" sz="1200">
                <a:solidFill>
                  <a:schemeClr val="dk1"/>
                </a:solidFill>
                <a:latin typeface="Century Gothic"/>
                <a:ea typeface="Century Gothic"/>
                <a:cs typeface="Century Gothic"/>
                <a:sym typeface="Century Gothic"/>
              </a:rPr>
              <a:t>?</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We learned they are incredibly important keystone </a:t>
            </a:r>
            <a:r>
              <a:rPr lang="en" sz="1200">
                <a:solidFill>
                  <a:schemeClr val="dk1"/>
                </a:solidFill>
                <a:latin typeface="Century Gothic"/>
                <a:ea typeface="Century Gothic"/>
                <a:cs typeface="Century Gothic"/>
                <a:sym typeface="Century Gothic"/>
              </a:rPr>
              <a:t>species</a:t>
            </a:r>
            <a:r>
              <a:rPr lang="en" sz="1200">
                <a:solidFill>
                  <a:schemeClr val="dk1"/>
                </a:solidFill>
                <a:latin typeface="Century Gothic"/>
                <a:ea typeface="Century Gothic"/>
                <a:cs typeface="Century Gothic"/>
                <a:sym typeface="Century Gothic"/>
              </a:rPr>
              <a:t> in the Yellowstone Ecosystem.</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But what happens if they leave the natural ecosystem and encroach on ecosystems humans </a:t>
            </a:r>
            <a:r>
              <a:rPr lang="en" sz="1200">
                <a:solidFill>
                  <a:schemeClr val="dk1"/>
                </a:solidFill>
                <a:latin typeface="Century Gothic"/>
                <a:ea typeface="Century Gothic"/>
                <a:cs typeface="Century Gothic"/>
                <a:sym typeface="Century Gothic"/>
              </a:rPr>
              <a:t>control such as farms and ranches?</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Let’s watch one more video. </a:t>
            </a:r>
            <a:endParaRPr sz="120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390ecc67f2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390ecc67f2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Century Gothic"/>
              <a:buChar char="●"/>
            </a:pPr>
            <a:r>
              <a:rPr i="1" lang="en" sz="1200">
                <a:solidFill>
                  <a:schemeClr val="dk1"/>
                </a:solidFill>
                <a:latin typeface="Century Gothic"/>
                <a:ea typeface="Century Gothic"/>
                <a:cs typeface="Century Gothic"/>
                <a:sym typeface="Century Gothic"/>
              </a:rPr>
              <a:t>[Click to play a 3 minute video on the impact of wolves on ranchers in California.]</a:t>
            </a:r>
            <a:endParaRPr i="1"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i="1"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i="1" lang="en" sz="1200">
                <a:solidFill>
                  <a:schemeClr val="dk1"/>
                </a:solidFill>
                <a:latin typeface="Century Gothic"/>
                <a:ea typeface="Century Gothic"/>
                <a:cs typeface="Century Gothic"/>
                <a:sym typeface="Century Gothic"/>
              </a:rPr>
              <a:t>[If needed, video link: </a:t>
            </a:r>
            <a:r>
              <a:rPr i="1" lang="en" sz="1200" u="sng">
                <a:solidFill>
                  <a:schemeClr val="hlink"/>
                </a:solidFill>
                <a:latin typeface="Century Gothic"/>
                <a:ea typeface="Century Gothic"/>
                <a:cs typeface="Century Gothic"/>
                <a:sym typeface="Century Gothic"/>
                <a:hlinkClick r:id="rId2"/>
              </a:rPr>
              <a:t>https://www.youtube.com/watch?v=8KpuTT8Tspg</a:t>
            </a:r>
            <a:r>
              <a:rPr i="1" lang="en" sz="1200">
                <a:solidFill>
                  <a:schemeClr val="dk1"/>
                </a:solidFill>
                <a:latin typeface="Century Gothic"/>
                <a:ea typeface="Century Gothic"/>
                <a:cs typeface="Century Gothic"/>
                <a:sym typeface="Century Gothic"/>
              </a:rPr>
              <a:t>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ab7b72c164_0_2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ab7b72c164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Like other wild animals, wolves are neither superheroes nor villains. </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In their ecosystems they play critical roles, but when wolves encroach on other ecosystems, or humans try to control ecosystems, conflict can occur.</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This conflict can be costly to taxpayers, individuals, wildlife, and ecosystems.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As you heard, work is underway to manage this in a way that protects both parkland ecosystems and ranchers. </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Maybe you will be the next conservationist to find a way for all to benefit and stay protected.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Or </a:t>
            </a:r>
            <a:r>
              <a:rPr lang="en" sz="1200">
                <a:solidFill>
                  <a:schemeClr val="dk1"/>
                </a:solidFill>
                <a:latin typeface="Century Gothic"/>
                <a:ea typeface="Century Gothic"/>
                <a:cs typeface="Century Gothic"/>
                <a:sym typeface="Century Gothic"/>
              </a:rPr>
              <a:t>maybe you will be the next Virginia Tech biologist to study the amazing ecosystems in our streams and creeks.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There is so much more scientists can learn about the complex interactions within ecosystems and the effect humans have on the delicate ecosystem balance, </a:t>
            </a:r>
            <a:endParaRPr sz="120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9eb94e2547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9eb94e2547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Century Gothic"/>
              <a:buChar char="●"/>
            </a:pPr>
            <a:r>
              <a:rPr i="1" lang="en" sz="1200">
                <a:solidFill>
                  <a:schemeClr val="dk1"/>
                </a:solidFill>
                <a:latin typeface="Century Gothic"/>
                <a:ea typeface="Century Gothic"/>
                <a:cs typeface="Century Gothic"/>
                <a:sym typeface="Century Gothic"/>
              </a:rPr>
              <a:t>[Click to play a 5 minute video on the wolves of Yellowstone.]</a:t>
            </a:r>
            <a:endParaRPr i="1" sz="1200">
              <a:solidFill>
                <a:schemeClr val="dk1"/>
              </a:solidFill>
              <a:latin typeface="Century Gothic"/>
              <a:ea typeface="Century Gothic"/>
              <a:cs typeface="Century Gothic"/>
              <a:sym typeface="Century Gothic"/>
            </a:endParaRPr>
          </a:p>
          <a:p>
            <a:pPr indent="0" lvl="0" marL="457200" rtl="0" algn="l">
              <a:spcBef>
                <a:spcPts val="0"/>
              </a:spcBef>
              <a:spcAft>
                <a:spcPts val="0"/>
              </a:spcAft>
              <a:buClr>
                <a:schemeClr val="dk1"/>
              </a:buClr>
              <a:buSzPts val="1100"/>
              <a:buFont typeface="Arial"/>
              <a:buNone/>
            </a:pPr>
            <a:r>
              <a:t/>
            </a:r>
            <a:endParaRPr i="1" sz="1200">
              <a:solidFill>
                <a:schemeClr val="dk1"/>
              </a:solidFill>
              <a:latin typeface="Century Gothic"/>
              <a:ea typeface="Century Gothic"/>
              <a:cs typeface="Century Gothic"/>
              <a:sym typeface="Century Gothic"/>
            </a:endParaRPr>
          </a:p>
          <a:p>
            <a:pPr indent="-317500" lvl="0" marL="457200" rtl="0" algn="l">
              <a:spcBef>
                <a:spcPts val="0"/>
              </a:spcBef>
              <a:spcAft>
                <a:spcPts val="0"/>
              </a:spcAft>
              <a:buClr>
                <a:schemeClr val="dk1"/>
              </a:buClr>
              <a:buSzPts val="1400"/>
              <a:buFont typeface="Century Gothic"/>
              <a:buChar char="●"/>
            </a:pPr>
            <a:r>
              <a:rPr i="1" lang="en" sz="1200">
                <a:solidFill>
                  <a:schemeClr val="dk1"/>
                </a:solidFill>
                <a:latin typeface="Century Gothic"/>
                <a:ea typeface="Century Gothic"/>
                <a:cs typeface="Century Gothic"/>
                <a:sym typeface="Century Gothic"/>
              </a:rPr>
              <a:t>[If needed, video link: </a:t>
            </a:r>
            <a:r>
              <a:rPr i="1" lang="en" sz="1200" u="sng">
                <a:solidFill>
                  <a:schemeClr val="hlink"/>
                </a:solidFill>
                <a:latin typeface="Century Gothic"/>
                <a:ea typeface="Century Gothic"/>
                <a:cs typeface="Century Gothic"/>
                <a:sym typeface="Century Gothic"/>
                <a:hlinkClick r:id="rId2"/>
              </a:rPr>
              <a:t>youtube.com/watch?v=Ql3rY-XyQ3k&amp;embeds_referring_euri=https%3A%2F%2Fdocs.google.com%2F&amp;embeds_referring_origin=https%3A%2F%2Fdocs.google.com&amp;source_ve_path=MzY4NDIsMjg2NjY</a:t>
            </a:r>
            <a:r>
              <a:rPr i="1" lang="en" sz="1200">
                <a:solidFill>
                  <a:schemeClr val="dk1"/>
                </a:solidFill>
                <a:latin typeface="Century Gothic"/>
                <a:ea typeface="Century Gothic"/>
                <a:cs typeface="Century Gothic"/>
                <a:sym typeface="Century Gothic"/>
              </a:rPr>
              <a:t>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9eb94e2547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9eb94e2547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Has anyone changed </a:t>
            </a:r>
            <a:r>
              <a:rPr lang="en" sz="1200">
                <a:solidFill>
                  <a:schemeClr val="dk1"/>
                </a:solidFill>
                <a:latin typeface="Century Gothic"/>
                <a:ea typeface="Century Gothic"/>
                <a:cs typeface="Century Gothic"/>
                <a:sym typeface="Century Gothic"/>
              </a:rPr>
              <a:t>their</a:t>
            </a:r>
            <a:r>
              <a:rPr lang="en" sz="1200">
                <a:solidFill>
                  <a:schemeClr val="dk1"/>
                </a:solidFill>
                <a:latin typeface="Century Gothic"/>
                <a:ea typeface="Century Gothic"/>
                <a:cs typeface="Century Gothic"/>
                <a:sym typeface="Century Gothic"/>
              </a:rPr>
              <a:t> mind after watching the video?</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Would anyone like to switch sides?</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1" marL="9144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[Give the students a </a:t>
            </a:r>
            <a:r>
              <a:rPr lang="en" sz="1200">
                <a:solidFill>
                  <a:schemeClr val="dk1"/>
                </a:solidFill>
                <a:latin typeface="Century Gothic"/>
                <a:ea typeface="Century Gothic"/>
                <a:cs typeface="Century Gothic"/>
                <a:sym typeface="Century Gothic"/>
              </a:rPr>
              <a:t>minute</a:t>
            </a:r>
            <a:r>
              <a:rPr lang="en" sz="1200">
                <a:solidFill>
                  <a:schemeClr val="dk1"/>
                </a:solidFill>
                <a:latin typeface="Century Gothic"/>
                <a:ea typeface="Century Gothic"/>
                <a:cs typeface="Century Gothic"/>
                <a:sym typeface="Century Gothic"/>
              </a:rPr>
              <a:t> to switch sides if they want.]</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ab7b72c164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ab7b72c16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Every animal either eats plants directly or depends on other species for food, which in turn depend upon plants.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These relationships form food chains in which energy is transferred from one organism to another.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Because most animals have multiple food sources, they are included in many possible food chains. Together, related food chains form complex food webs.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The sun is the energy source that fuels all food webs.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90ecc67f2b_0_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90ecc67f2b_0_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Each species has a niche within the ecosystem and each is dependent on the others for survival.</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Some species play an outsized role in </a:t>
            </a:r>
            <a:r>
              <a:rPr lang="en" sz="1200">
                <a:solidFill>
                  <a:schemeClr val="dk1"/>
                </a:solidFill>
                <a:latin typeface="Century Gothic"/>
                <a:ea typeface="Century Gothic"/>
                <a:cs typeface="Century Gothic"/>
                <a:sym typeface="Century Gothic"/>
              </a:rPr>
              <a:t>their</a:t>
            </a:r>
            <a:r>
              <a:rPr lang="en" sz="1200">
                <a:solidFill>
                  <a:schemeClr val="dk1"/>
                </a:solidFill>
                <a:latin typeface="Century Gothic"/>
                <a:ea typeface="Century Gothic"/>
                <a:cs typeface="Century Gothic"/>
                <a:sym typeface="Century Gothic"/>
              </a:rPr>
              <a:t> ecosystem. </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I</a:t>
            </a:r>
            <a:r>
              <a:rPr lang="en" sz="1200">
                <a:solidFill>
                  <a:schemeClr val="dk1"/>
                </a:solidFill>
                <a:latin typeface="Century Gothic"/>
                <a:ea typeface="Century Gothic"/>
                <a:cs typeface="Century Gothic"/>
                <a:sym typeface="Century Gothic"/>
              </a:rPr>
              <a:t>n the Greater Yellowstone Ecosystem, wolves are one of these important species.</a:t>
            </a:r>
            <a:endParaRPr sz="1200">
              <a:solidFill>
                <a:schemeClr val="dk1"/>
              </a:solidFill>
              <a:latin typeface="Century Gothic"/>
              <a:ea typeface="Century Gothic"/>
              <a:cs typeface="Century Gothic"/>
              <a:sym typeface="Century Gothic"/>
            </a:endParaRPr>
          </a:p>
          <a:p>
            <a:pPr indent="0" lvl="0" marL="457200" rtl="0" algn="l">
              <a:spcBef>
                <a:spcPts val="0"/>
              </a:spcBef>
              <a:spcAft>
                <a:spcPts val="0"/>
              </a:spcAft>
              <a:buNone/>
            </a:pPr>
            <a:r>
              <a:t/>
            </a:r>
            <a:endParaRPr sz="1200">
              <a:solidFill>
                <a:schemeClr val="dk1"/>
              </a:solidFill>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solidFill>
                  <a:schemeClr val="dk1"/>
                </a:solidFill>
                <a:latin typeface="Century Gothic"/>
                <a:ea typeface="Century Gothic"/>
                <a:cs typeface="Century Gothic"/>
                <a:sym typeface="Century Gothic"/>
              </a:rPr>
              <a:t>They are called keystone species. </a:t>
            </a:r>
            <a:endParaRPr sz="1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90ecc67f2b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90ecc67f2b_0_1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Century Gothic"/>
              <a:buChar char="●"/>
            </a:pPr>
            <a:r>
              <a:rPr lang="en" sz="1200">
                <a:latin typeface="Century Gothic"/>
                <a:ea typeface="Century Gothic"/>
                <a:cs typeface="Century Gothic"/>
                <a:sym typeface="Century Gothic"/>
              </a:rPr>
              <a:t>A keystone is the stone at the top of an arch, that locks the whole arch together.  </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1" marL="914400" rtl="0" algn="l">
              <a:spcBef>
                <a:spcPts val="0"/>
              </a:spcBef>
              <a:spcAft>
                <a:spcPts val="0"/>
              </a:spcAft>
              <a:buClr>
                <a:schemeClr val="dk1"/>
              </a:buClr>
              <a:buSzPts val="1200"/>
              <a:buFont typeface="Century Gothic"/>
              <a:buChar char="○"/>
            </a:pPr>
            <a:r>
              <a:rPr lang="en" sz="1200">
                <a:latin typeface="Century Gothic"/>
                <a:ea typeface="Century Gothic"/>
                <a:cs typeface="Century Gothic"/>
                <a:sym typeface="Century Gothic"/>
              </a:rPr>
              <a:t>The keystone’s weight keeps the entire structure stable.</a:t>
            </a:r>
            <a:endParaRPr sz="1200">
              <a:latin typeface="Century Gothic"/>
              <a:ea typeface="Century Gothic"/>
              <a:cs typeface="Century Gothic"/>
              <a:sym typeface="Century Gothic"/>
            </a:endParaRPr>
          </a:p>
          <a:p>
            <a:pPr indent="0" lvl="0" marL="457200" rtl="0" algn="l">
              <a:spcBef>
                <a:spcPts val="0"/>
              </a:spcBef>
              <a:spcAft>
                <a:spcPts val="0"/>
              </a:spcAft>
              <a:buClr>
                <a:schemeClr val="dk1"/>
              </a:buClr>
              <a:buSzPts val="1100"/>
              <a:buFont typeface="Arial"/>
              <a:buNone/>
            </a:pPr>
            <a:r>
              <a:t/>
            </a:r>
            <a:endParaRPr sz="1200">
              <a:latin typeface="Century Gothic"/>
              <a:ea typeface="Century Gothic"/>
              <a:cs typeface="Century Gothic"/>
              <a:sym typeface="Century Gothic"/>
            </a:endParaRPr>
          </a:p>
          <a:p>
            <a:pPr indent="-304800" lvl="0" marL="457200" rtl="0" algn="l">
              <a:spcBef>
                <a:spcPts val="0"/>
              </a:spcBef>
              <a:spcAft>
                <a:spcPts val="0"/>
              </a:spcAft>
              <a:buClr>
                <a:schemeClr val="dk1"/>
              </a:buClr>
              <a:buSzPts val="1200"/>
              <a:buFont typeface="Century Gothic"/>
              <a:buChar char="●"/>
            </a:pPr>
            <a:r>
              <a:rPr lang="en" sz="1200">
                <a:latin typeface="Century Gothic"/>
                <a:ea typeface="Century Gothic"/>
                <a:cs typeface="Century Gothic"/>
                <a:sym typeface="Century Gothic"/>
              </a:rPr>
              <a:t>In ecology, a keystone species has a major impact on its ecosystem. </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1" marL="914400" rtl="0" algn="l">
              <a:spcBef>
                <a:spcPts val="0"/>
              </a:spcBef>
              <a:spcAft>
                <a:spcPts val="0"/>
              </a:spcAft>
              <a:buClr>
                <a:schemeClr val="dk1"/>
              </a:buClr>
              <a:buSzPts val="1200"/>
              <a:buFont typeface="Century Gothic"/>
              <a:buChar char="○"/>
            </a:pPr>
            <a:r>
              <a:rPr lang="en" sz="1200">
                <a:latin typeface="Century Gothic"/>
                <a:ea typeface="Century Gothic"/>
                <a:cs typeface="Century Gothic"/>
                <a:sym typeface="Century Gothic"/>
              </a:rPr>
              <a:t>Keystone species play a very important role in keeping the ecosystem working. </a:t>
            </a:r>
            <a:endParaRPr sz="1200">
              <a:latin typeface="Century Gothic"/>
              <a:ea typeface="Century Gothic"/>
              <a:cs typeface="Century Gothic"/>
              <a:sym typeface="Century Gothic"/>
            </a:endParaRPr>
          </a:p>
        </p:txBody>
      </p:sp>
      <p:sp>
        <p:nvSpPr>
          <p:cNvPr id="146" name="Google Shape;146;g390ecc67f2b_0_10: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200"/>
              <a:buFont typeface="Arial"/>
              <a:buNone/>
            </a:pPr>
            <a:fld id="{00000000-1234-1234-1234-123412341234}" type="slidenum">
              <a:rPr lang="en"/>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90ecc67f2b_0_1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90ecc67f2b_0_19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Are there keystone species here in Virginia?</a:t>
            </a:r>
            <a:endParaRPr sz="1200">
              <a:latin typeface="Century Gothic"/>
              <a:ea typeface="Century Gothic"/>
              <a:cs typeface="Century Gothic"/>
              <a:sym typeface="Century Gothic"/>
            </a:endParaRPr>
          </a:p>
          <a:p>
            <a:pPr indent="0" lvl="0" marL="914400" rtl="0" algn="l">
              <a:spcBef>
                <a:spcPts val="0"/>
              </a:spcBef>
              <a:spcAft>
                <a:spcPts val="0"/>
              </a:spcAft>
              <a:buNone/>
            </a:pPr>
            <a:r>
              <a:t/>
            </a:r>
            <a:endParaRPr i="1" sz="1200">
              <a:latin typeface="Century Gothic"/>
              <a:ea typeface="Century Gothic"/>
              <a:cs typeface="Century Gothic"/>
              <a:sym typeface="Century Gothic"/>
            </a:endParaRPr>
          </a:p>
          <a:p>
            <a:pPr indent="-304800" lvl="1" marL="914400" rtl="0" algn="l">
              <a:spcBef>
                <a:spcPts val="0"/>
              </a:spcBef>
              <a:spcAft>
                <a:spcPts val="0"/>
              </a:spcAft>
              <a:buSzPts val="1200"/>
              <a:buFont typeface="Century Gothic"/>
              <a:buChar char="○"/>
            </a:pPr>
            <a:r>
              <a:rPr i="1" lang="en" sz="1200">
                <a:latin typeface="Century Gothic"/>
                <a:ea typeface="Century Gothic"/>
                <a:cs typeface="Century Gothic"/>
                <a:sym typeface="Century Gothic"/>
              </a:rPr>
              <a:t>[Let the students answer.]</a:t>
            </a:r>
            <a:endParaRPr i="1"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We do not have to go all the way to Yellowstone National Park to see keystone species in action. We have amazing examples right here in our state and even in Reston.</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Let’s look at one of our most important ecosystems, </a:t>
            </a:r>
            <a:r>
              <a:rPr lang="en" sz="1200">
                <a:latin typeface="Century Gothic"/>
                <a:ea typeface="Century Gothic"/>
                <a:cs typeface="Century Gothic"/>
                <a:sym typeface="Century Gothic"/>
              </a:rPr>
              <a:t>the Chesapeake Bay ecosystem</a:t>
            </a:r>
            <a:r>
              <a:rPr lang="en" sz="1200">
                <a:latin typeface="Century Gothic"/>
                <a:ea typeface="Century Gothic"/>
                <a:cs typeface="Century Gothic"/>
                <a:sym typeface="Century Gothic"/>
              </a:rPr>
              <a:t>.</a:t>
            </a:r>
            <a:r>
              <a:rPr lang="en" sz="1200">
                <a:latin typeface="Century Gothic"/>
                <a:ea typeface="Century Gothic"/>
                <a:cs typeface="Century Gothic"/>
                <a:sym typeface="Century Gothic"/>
              </a:rPr>
              <a:t> </a:t>
            </a:r>
            <a:endParaRPr sz="1200">
              <a:latin typeface="Century Gothic"/>
              <a:ea typeface="Century Gothic"/>
              <a:cs typeface="Century Gothic"/>
              <a:sym typeface="Century Gothic"/>
            </a:endParaRPr>
          </a:p>
          <a:p>
            <a:pPr indent="0" lvl="0" marL="457200" rtl="0" algn="l">
              <a:spcBef>
                <a:spcPts val="0"/>
              </a:spcBef>
              <a:spcAft>
                <a:spcPts val="0"/>
              </a:spcAft>
              <a:buNone/>
            </a:pPr>
            <a:r>
              <a:t/>
            </a:r>
            <a:endParaRPr sz="1200">
              <a:latin typeface="Century Gothic"/>
              <a:ea typeface="Century Gothic"/>
              <a:cs typeface="Century Gothic"/>
              <a:sym typeface="Century Gothic"/>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Here are just a few of the many keystone species identified by the Virginia Department of Wildlife Resources and Fairfax County.</a:t>
            </a:r>
            <a:endParaRPr sz="1200">
              <a:latin typeface="Century Gothic"/>
              <a:ea typeface="Century Gothic"/>
              <a:cs typeface="Century Gothic"/>
              <a:sym typeface="Century Gothic"/>
            </a:endParaRPr>
          </a:p>
        </p:txBody>
      </p:sp>
      <p:sp>
        <p:nvSpPr>
          <p:cNvPr id="152" name="Google Shape;152;g390ecc67f2b_0_197: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90ecc67f2b_0_2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90ecc67f2b_0_2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304800" lvl="0" marL="457200" rtl="0" algn="l">
              <a:spcBef>
                <a:spcPts val="0"/>
              </a:spcBef>
              <a:spcAft>
                <a:spcPts val="0"/>
              </a:spcAft>
              <a:buSzPts val="1200"/>
              <a:buFont typeface="Century Gothic"/>
              <a:buChar char="●"/>
            </a:pPr>
            <a:r>
              <a:rPr lang="en" sz="1200">
                <a:latin typeface="Century Gothic"/>
                <a:ea typeface="Century Gothic"/>
                <a:cs typeface="Century Gothic"/>
                <a:sym typeface="Century Gothic"/>
              </a:rPr>
              <a:t>The </a:t>
            </a:r>
            <a:r>
              <a:rPr lang="en" sz="1200">
                <a:latin typeface="Century Gothic"/>
                <a:ea typeface="Century Gothic"/>
                <a:cs typeface="Century Gothic"/>
                <a:sym typeface="Century Gothic"/>
              </a:rPr>
              <a:t>Northern Diamond-backed Terrapin.</a:t>
            </a:r>
            <a:endParaRPr sz="1200">
              <a:latin typeface="Century Gothic"/>
              <a:ea typeface="Century Gothic"/>
              <a:cs typeface="Century Gothic"/>
              <a:sym typeface="Century Gothic"/>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510241" y="564921"/>
            <a:ext cx="7210500" cy="810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2" name="Google Shape;52;p13"/>
          <p:cNvSpPr txBox="1"/>
          <p:nvPr>
            <p:ph idx="1" type="body"/>
          </p:nvPr>
        </p:nvSpPr>
        <p:spPr>
          <a:xfrm>
            <a:off x="510241" y="1752655"/>
            <a:ext cx="7210500" cy="26997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400"/>
              </a:spcBef>
              <a:spcAft>
                <a:spcPts val="0"/>
              </a:spcAft>
              <a:buSzPts val="1400"/>
              <a:buChar char="•"/>
              <a:defRPr/>
            </a:lvl2pPr>
            <a:lvl3pPr indent="-317500" lvl="2" marL="1371600" algn="l">
              <a:lnSpc>
                <a:spcPct val="90000"/>
              </a:lnSpc>
              <a:spcBef>
                <a:spcPts val="400"/>
              </a:spcBef>
              <a:spcAft>
                <a:spcPts val="0"/>
              </a:spcAft>
              <a:buSzPts val="1400"/>
              <a:buChar char="•"/>
              <a:defRPr/>
            </a:lvl3pPr>
            <a:lvl4pPr indent="-317500" lvl="3" marL="1828800" algn="l">
              <a:lnSpc>
                <a:spcPct val="90000"/>
              </a:lnSpc>
              <a:spcBef>
                <a:spcPts val="400"/>
              </a:spcBef>
              <a:spcAft>
                <a:spcPts val="0"/>
              </a:spcAft>
              <a:buSzPts val="1400"/>
              <a:buChar char="•"/>
              <a:defRPr/>
            </a:lvl4pPr>
            <a:lvl5pPr indent="-317500" lvl="4" marL="2286000" algn="l">
              <a:lnSpc>
                <a:spcPct val="90000"/>
              </a:lnSpc>
              <a:spcBef>
                <a:spcPts val="400"/>
              </a:spcBef>
              <a:spcAft>
                <a:spcPts val="0"/>
              </a:spcAft>
              <a:buSzPts val="1400"/>
              <a:buChar char="•"/>
              <a:defRPr/>
            </a:lvl5pPr>
            <a:lvl6pPr indent="-317500" lvl="5" marL="2743200" algn="l">
              <a:lnSpc>
                <a:spcPct val="90000"/>
              </a:lnSpc>
              <a:spcBef>
                <a:spcPts val="400"/>
              </a:spcBef>
              <a:spcAft>
                <a:spcPts val="0"/>
              </a:spcAft>
              <a:buSzPts val="1400"/>
              <a:buChar char="•"/>
              <a:defRPr/>
            </a:lvl6pPr>
            <a:lvl7pPr indent="-317500" lvl="6" marL="3200400" algn="l">
              <a:lnSpc>
                <a:spcPct val="90000"/>
              </a:lnSpc>
              <a:spcBef>
                <a:spcPts val="400"/>
              </a:spcBef>
              <a:spcAft>
                <a:spcPts val="0"/>
              </a:spcAft>
              <a:buSzPts val="1400"/>
              <a:buChar char="•"/>
              <a:defRPr/>
            </a:lvl7pPr>
            <a:lvl8pPr indent="-317500" lvl="7" marL="3657600" algn="l">
              <a:lnSpc>
                <a:spcPct val="90000"/>
              </a:lnSpc>
              <a:spcBef>
                <a:spcPts val="400"/>
              </a:spcBef>
              <a:spcAft>
                <a:spcPts val="0"/>
              </a:spcAft>
              <a:buSzPts val="1400"/>
              <a:buChar char="•"/>
              <a:defRPr/>
            </a:lvl8pPr>
            <a:lvl9pPr indent="-317500" lvl="8" marL="4114800" algn="l">
              <a:lnSpc>
                <a:spcPct val="90000"/>
              </a:lnSpc>
              <a:spcBef>
                <a:spcPts val="400"/>
              </a:spcBef>
              <a:spcAft>
                <a:spcPts val="0"/>
              </a:spcAft>
              <a:buSzPts val="1400"/>
              <a:buChar char="•"/>
              <a:defRPr/>
            </a:lvl9pPr>
          </a:lstStyle>
          <a:p/>
        </p:txBody>
      </p:sp>
      <p:sp>
        <p:nvSpPr>
          <p:cNvPr id="53" name="Google Shape;53;p13"/>
          <p:cNvSpPr txBox="1"/>
          <p:nvPr>
            <p:ph idx="10" type="dt"/>
          </p:nvPr>
        </p:nvSpPr>
        <p:spPr>
          <a:xfrm>
            <a:off x="5663236" y="4452140"/>
            <a:ext cx="2057400" cy="27390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Clr>
                <a:schemeClr val="dk1"/>
              </a:buClr>
              <a:buSzPts val="1100"/>
              <a:buNone/>
              <a:defRPr sz="1100">
                <a:solidFill>
                  <a:schemeClr val="dk1"/>
                </a:solidFill>
              </a:defRPr>
            </a:lvl1pPr>
            <a:lvl2pPr lvl="1" algn="l">
              <a:lnSpc>
                <a:spcPct val="100000"/>
              </a:lnSpc>
              <a:spcBef>
                <a:spcPts val="0"/>
              </a:spcBef>
              <a:spcAft>
                <a:spcPts val="0"/>
              </a:spcAft>
              <a:buClr>
                <a:schemeClr val="dk1"/>
              </a:buClr>
              <a:buSzPts val="1100"/>
              <a:buNone/>
              <a:defRPr sz="1100">
                <a:solidFill>
                  <a:schemeClr val="dk1"/>
                </a:solidFill>
              </a:defRPr>
            </a:lvl2pPr>
            <a:lvl3pPr lvl="2" algn="l">
              <a:lnSpc>
                <a:spcPct val="100000"/>
              </a:lnSpc>
              <a:spcBef>
                <a:spcPts val="0"/>
              </a:spcBef>
              <a:spcAft>
                <a:spcPts val="0"/>
              </a:spcAft>
              <a:buClr>
                <a:schemeClr val="dk1"/>
              </a:buClr>
              <a:buSzPts val="1100"/>
              <a:buNone/>
              <a:defRPr sz="1100">
                <a:solidFill>
                  <a:schemeClr val="dk1"/>
                </a:solidFill>
              </a:defRPr>
            </a:lvl3pPr>
            <a:lvl4pPr lvl="3" algn="l">
              <a:lnSpc>
                <a:spcPct val="100000"/>
              </a:lnSpc>
              <a:spcBef>
                <a:spcPts val="0"/>
              </a:spcBef>
              <a:spcAft>
                <a:spcPts val="0"/>
              </a:spcAft>
              <a:buClr>
                <a:schemeClr val="dk1"/>
              </a:buClr>
              <a:buSzPts val="1100"/>
              <a:buNone/>
              <a:defRPr sz="1100">
                <a:solidFill>
                  <a:schemeClr val="dk1"/>
                </a:solidFill>
              </a:defRPr>
            </a:lvl4pPr>
            <a:lvl5pPr lvl="4" algn="l">
              <a:lnSpc>
                <a:spcPct val="100000"/>
              </a:lnSpc>
              <a:spcBef>
                <a:spcPts val="0"/>
              </a:spcBef>
              <a:spcAft>
                <a:spcPts val="0"/>
              </a:spcAft>
              <a:buClr>
                <a:schemeClr val="dk1"/>
              </a:buClr>
              <a:buSzPts val="1100"/>
              <a:buNone/>
              <a:defRPr sz="1100">
                <a:solidFill>
                  <a:schemeClr val="dk1"/>
                </a:solidFill>
              </a:defRPr>
            </a:lvl5pPr>
            <a:lvl6pPr lvl="5" algn="l">
              <a:lnSpc>
                <a:spcPct val="100000"/>
              </a:lnSpc>
              <a:spcBef>
                <a:spcPts val="0"/>
              </a:spcBef>
              <a:spcAft>
                <a:spcPts val="0"/>
              </a:spcAft>
              <a:buClr>
                <a:schemeClr val="dk1"/>
              </a:buClr>
              <a:buSzPts val="1100"/>
              <a:buNone/>
              <a:defRPr sz="1100">
                <a:solidFill>
                  <a:schemeClr val="dk1"/>
                </a:solidFill>
              </a:defRPr>
            </a:lvl6pPr>
            <a:lvl7pPr lvl="6" algn="l">
              <a:lnSpc>
                <a:spcPct val="100000"/>
              </a:lnSpc>
              <a:spcBef>
                <a:spcPts val="0"/>
              </a:spcBef>
              <a:spcAft>
                <a:spcPts val="0"/>
              </a:spcAft>
              <a:buClr>
                <a:schemeClr val="dk1"/>
              </a:buClr>
              <a:buSzPts val="1100"/>
              <a:buNone/>
              <a:defRPr sz="1100">
                <a:solidFill>
                  <a:schemeClr val="dk1"/>
                </a:solidFill>
              </a:defRPr>
            </a:lvl7pPr>
            <a:lvl8pPr lvl="7" algn="l">
              <a:lnSpc>
                <a:spcPct val="100000"/>
              </a:lnSpc>
              <a:spcBef>
                <a:spcPts val="0"/>
              </a:spcBef>
              <a:spcAft>
                <a:spcPts val="0"/>
              </a:spcAft>
              <a:buClr>
                <a:schemeClr val="dk1"/>
              </a:buClr>
              <a:buSzPts val="1100"/>
              <a:buNone/>
              <a:defRPr sz="1100">
                <a:solidFill>
                  <a:schemeClr val="dk1"/>
                </a:solidFill>
              </a:defRPr>
            </a:lvl8pPr>
            <a:lvl9pPr lvl="8" algn="l">
              <a:lnSpc>
                <a:spcPct val="100000"/>
              </a:lnSpc>
              <a:spcBef>
                <a:spcPts val="0"/>
              </a:spcBef>
              <a:spcAft>
                <a:spcPts val="0"/>
              </a:spcAft>
              <a:buClr>
                <a:schemeClr val="dk1"/>
              </a:buClr>
              <a:buSzPts val="1100"/>
              <a:buNone/>
              <a:defRPr sz="1100">
                <a:solidFill>
                  <a:schemeClr val="dk1"/>
                </a:solidFill>
              </a:defRPr>
            </a:lvl9pPr>
          </a:lstStyle>
          <a:p/>
        </p:txBody>
      </p:sp>
      <p:sp>
        <p:nvSpPr>
          <p:cNvPr id="54" name="Google Shape;54;p13"/>
          <p:cNvSpPr txBox="1"/>
          <p:nvPr>
            <p:ph idx="11" type="ftr"/>
          </p:nvPr>
        </p:nvSpPr>
        <p:spPr>
          <a:xfrm>
            <a:off x="510241" y="4452141"/>
            <a:ext cx="51531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Clr>
                <a:schemeClr val="dk1"/>
              </a:buClr>
              <a:buSzPts val="1100"/>
              <a:buNone/>
              <a:defRPr sz="1100">
                <a:solidFill>
                  <a:schemeClr val="dk1"/>
                </a:solidFill>
              </a:defRPr>
            </a:lvl1pPr>
            <a:lvl2pPr lvl="1" algn="l">
              <a:lnSpc>
                <a:spcPct val="100000"/>
              </a:lnSpc>
              <a:spcBef>
                <a:spcPts val="0"/>
              </a:spcBef>
              <a:spcAft>
                <a:spcPts val="0"/>
              </a:spcAft>
              <a:buClr>
                <a:schemeClr val="dk1"/>
              </a:buClr>
              <a:buSzPts val="1100"/>
              <a:buNone/>
              <a:defRPr sz="1100">
                <a:solidFill>
                  <a:schemeClr val="dk1"/>
                </a:solidFill>
              </a:defRPr>
            </a:lvl2pPr>
            <a:lvl3pPr lvl="2" algn="l">
              <a:lnSpc>
                <a:spcPct val="100000"/>
              </a:lnSpc>
              <a:spcBef>
                <a:spcPts val="0"/>
              </a:spcBef>
              <a:spcAft>
                <a:spcPts val="0"/>
              </a:spcAft>
              <a:buClr>
                <a:schemeClr val="dk1"/>
              </a:buClr>
              <a:buSzPts val="1100"/>
              <a:buNone/>
              <a:defRPr sz="1100">
                <a:solidFill>
                  <a:schemeClr val="dk1"/>
                </a:solidFill>
              </a:defRPr>
            </a:lvl3pPr>
            <a:lvl4pPr lvl="3" algn="l">
              <a:lnSpc>
                <a:spcPct val="100000"/>
              </a:lnSpc>
              <a:spcBef>
                <a:spcPts val="0"/>
              </a:spcBef>
              <a:spcAft>
                <a:spcPts val="0"/>
              </a:spcAft>
              <a:buClr>
                <a:schemeClr val="dk1"/>
              </a:buClr>
              <a:buSzPts val="1100"/>
              <a:buNone/>
              <a:defRPr sz="1100">
                <a:solidFill>
                  <a:schemeClr val="dk1"/>
                </a:solidFill>
              </a:defRPr>
            </a:lvl4pPr>
            <a:lvl5pPr lvl="4" algn="l">
              <a:lnSpc>
                <a:spcPct val="100000"/>
              </a:lnSpc>
              <a:spcBef>
                <a:spcPts val="0"/>
              </a:spcBef>
              <a:spcAft>
                <a:spcPts val="0"/>
              </a:spcAft>
              <a:buClr>
                <a:schemeClr val="dk1"/>
              </a:buClr>
              <a:buSzPts val="1100"/>
              <a:buNone/>
              <a:defRPr sz="1100">
                <a:solidFill>
                  <a:schemeClr val="dk1"/>
                </a:solidFill>
              </a:defRPr>
            </a:lvl5pPr>
            <a:lvl6pPr lvl="5" algn="l">
              <a:lnSpc>
                <a:spcPct val="100000"/>
              </a:lnSpc>
              <a:spcBef>
                <a:spcPts val="0"/>
              </a:spcBef>
              <a:spcAft>
                <a:spcPts val="0"/>
              </a:spcAft>
              <a:buClr>
                <a:schemeClr val="dk1"/>
              </a:buClr>
              <a:buSzPts val="1100"/>
              <a:buNone/>
              <a:defRPr sz="1100">
                <a:solidFill>
                  <a:schemeClr val="dk1"/>
                </a:solidFill>
              </a:defRPr>
            </a:lvl6pPr>
            <a:lvl7pPr lvl="6" algn="l">
              <a:lnSpc>
                <a:spcPct val="100000"/>
              </a:lnSpc>
              <a:spcBef>
                <a:spcPts val="0"/>
              </a:spcBef>
              <a:spcAft>
                <a:spcPts val="0"/>
              </a:spcAft>
              <a:buClr>
                <a:schemeClr val="dk1"/>
              </a:buClr>
              <a:buSzPts val="1100"/>
              <a:buNone/>
              <a:defRPr sz="1100">
                <a:solidFill>
                  <a:schemeClr val="dk1"/>
                </a:solidFill>
              </a:defRPr>
            </a:lvl7pPr>
            <a:lvl8pPr lvl="7" algn="l">
              <a:lnSpc>
                <a:spcPct val="100000"/>
              </a:lnSpc>
              <a:spcBef>
                <a:spcPts val="0"/>
              </a:spcBef>
              <a:spcAft>
                <a:spcPts val="0"/>
              </a:spcAft>
              <a:buClr>
                <a:schemeClr val="dk1"/>
              </a:buClr>
              <a:buSzPts val="1100"/>
              <a:buNone/>
              <a:defRPr sz="1100">
                <a:solidFill>
                  <a:schemeClr val="dk1"/>
                </a:solidFill>
              </a:defRPr>
            </a:lvl8pPr>
            <a:lvl9pPr lvl="8" algn="l">
              <a:lnSpc>
                <a:spcPct val="100000"/>
              </a:lnSpc>
              <a:spcBef>
                <a:spcPts val="0"/>
              </a:spcBef>
              <a:spcAft>
                <a:spcPts val="0"/>
              </a:spcAft>
              <a:buClr>
                <a:schemeClr val="dk1"/>
              </a:buClr>
              <a:buSzPts val="1100"/>
              <a:buNone/>
              <a:defRPr sz="1100">
                <a:solidFill>
                  <a:schemeClr val="dk1"/>
                </a:solidFill>
              </a:defRPr>
            </a:lvl9pPr>
          </a:lstStyle>
          <a:p/>
        </p:txBody>
      </p:sp>
      <p:sp>
        <p:nvSpPr>
          <p:cNvPr id="55" name="Google Shape;55;p13"/>
          <p:cNvSpPr txBox="1"/>
          <p:nvPr>
            <p:ph idx="12" type="sldNum"/>
          </p:nvPr>
        </p:nvSpPr>
        <p:spPr>
          <a:xfrm>
            <a:off x="8047091" y="564920"/>
            <a:ext cx="865500" cy="8181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1pPr>
            <a:lvl2pPr indent="0" lvl="1"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2pPr>
            <a:lvl3pPr indent="0" lvl="2"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3pPr>
            <a:lvl4pPr indent="0" lvl="3"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4pPr>
            <a:lvl5pPr indent="0" lvl="4"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5pPr>
            <a:lvl6pPr indent="0" lvl="5"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6pPr>
            <a:lvl7pPr indent="0" lvl="6"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7pPr>
            <a:lvl8pPr indent="0" lvl="7"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8pPr>
            <a:lvl9pPr indent="0" lvl="8"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0" name="Shape 60"/>
        <p:cNvGrpSpPr/>
        <p:nvPr/>
      </p:nvGrpSpPr>
      <p:grpSpPr>
        <a:xfrm>
          <a:off x="0" y="0"/>
          <a:ext cx="0" cy="0"/>
          <a:chOff x="0" y="0"/>
          <a:chExt cx="0" cy="0"/>
        </a:xfrm>
      </p:grpSpPr>
      <p:sp>
        <p:nvSpPr>
          <p:cNvPr id="61" name="Google Shape;61;p15"/>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62" name="Google Shape;62;p15"/>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63" name="Google Shape;63;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4" name="Shape 64"/>
        <p:cNvGrpSpPr/>
        <p:nvPr/>
      </p:nvGrpSpPr>
      <p:grpSpPr>
        <a:xfrm>
          <a:off x="0" y="0"/>
          <a:ext cx="0" cy="0"/>
          <a:chOff x="0" y="0"/>
          <a:chExt cx="0" cy="0"/>
        </a:xfrm>
      </p:grpSpPr>
      <p:sp>
        <p:nvSpPr>
          <p:cNvPr id="65" name="Google Shape;65;p16"/>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6" name="Google Shape;66;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7" name="Shape 67"/>
        <p:cNvGrpSpPr/>
        <p:nvPr/>
      </p:nvGrpSpPr>
      <p:grpSpPr>
        <a:xfrm>
          <a:off x="0" y="0"/>
          <a:ext cx="0" cy="0"/>
          <a:chOff x="0" y="0"/>
          <a:chExt cx="0" cy="0"/>
        </a:xfrm>
      </p:grpSpPr>
      <p:sp>
        <p:nvSpPr>
          <p:cNvPr id="68" name="Google Shape;68;p1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9" name="Google Shape;69;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70" name="Google Shape;70;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1" name="Shape 71"/>
        <p:cNvGrpSpPr/>
        <p:nvPr/>
      </p:nvGrpSpPr>
      <p:grpSpPr>
        <a:xfrm>
          <a:off x="0" y="0"/>
          <a:ext cx="0" cy="0"/>
          <a:chOff x="0" y="0"/>
          <a:chExt cx="0" cy="0"/>
        </a:xfrm>
      </p:grpSpPr>
      <p:sp>
        <p:nvSpPr>
          <p:cNvPr id="72" name="Google Shape;72;p1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3" name="Google Shape;73;p1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4" name="Google Shape;74;p1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5" name="Google Shape;75;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6" name="Shape 76"/>
        <p:cNvGrpSpPr/>
        <p:nvPr/>
      </p:nvGrpSpPr>
      <p:grpSpPr>
        <a:xfrm>
          <a:off x="0" y="0"/>
          <a:ext cx="0" cy="0"/>
          <a:chOff x="0" y="0"/>
          <a:chExt cx="0" cy="0"/>
        </a:xfrm>
      </p:grpSpPr>
      <p:sp>
        <p:nvSpPr>
          <p:cNvPr id="77" name="Google Shape;77;p19"/>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8" name="Google Shape;78;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9" name="Shape 79"/>
        <p:cNvGrpSpPr/>
        <p:nvPr/>
      </p:nvGrpSpPr>
      <p:grpSpPr>
        <a:xfrm>
          <a:off x="0" y="0"/>
          <a:ext cx="0" cy="0"/>
          <a:chOff x="0" y="0"/>
          <a:chExt cx="0" cy="0"/>
        </a:xfrm>
      </p:grpSpPr>
      <p:sp>
        <p:nvSpPr>
          <p:cNvPr id="80" name="Google Shape;80;p20"/>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81" name="Google Shape;81;p20"/>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82" name="Google Shape;82;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3" name="Shape 83"/>
        <p:cNvGrpSpPr/>
        <p:nvPr/>
      </p:nvGrpSpPr>
      <p:grpSpPr>
        <a:xfrm>
          <a:off x="0" y="0"/>
          <a:ext cx="0" cy="0"/>
          <a:chOff x="0" y="0"/>
          <a:chExt cx="0" cy="0"/>
        </a:xfrm>
      </p:grpSpPr>
      <p:sp>
        <p:nvSpPr>
          <p:cNvPr id="84" name="Google Shape;84;p21"/>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85" name="Google Shape;85;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6" name="Shape 86"/>
        <p:cNvGrpSpPr/>
        <p:nvPr/>
      </p:nvGrpSpPr>
      <p:grpSpPr>
        <a:xfrm>
          <a:off x="0" y="0"/>
          <a:ext cx="0" cy="0"/>
          <a:chOff x="0" y="0"/>
          <a:chExt cx="0" cy="0"/>
        </a:xfrm>
      </p:grpSpPr>
      <p:sp>
        <p:nvSpPr>
          <p:cNvPr id="87" name="Google Shape;87;p2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22"/>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9" name="Google Shape;89;p22"/>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90" name="Google Shape;90;p22"/>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91" name="Google Shape;91;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2" name="Shape 92"/>
        <p:cNvGrpSpPr/>
        <p:nvPr/>
      </p:nvGrpSpPr>
      <p:grpSpPr>
        <a:xfrm>
          <a:off x="0" y="0"/>
          <a:ext cx="0" cy="0"/>
          <a:chOff x="0" y="0"/>
          <a:chExt cx="0" cy="0"/>
        </a:xfrm>
      </p:grpSpPr>
      <p:sp>
        <p:nvSpPr>
          <p:cNvPr id="93" name="Google Shape;93;p23"/>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94" name="Google Shape;94;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5" name="Shape 95"/>
        <p:cNvGrpSpPr/>
        <p:nvPr/>
      </p:nvGrpSpPr>
      <p:grpSpPr>
        <a:xfrm>
          <a:off x="0" y="0"/>
          <a:ext cx="0" cy="0"/>
          <a:chOff x="0" y="0"/>
          <a:chExt cx="0" cy="0"/>
        </a:xfrm>
      </p:grpSpPr>
      <p:sp>
        <p:nvSpPr>
          <p:cNvPr id="96" name="Google Shape;96;p2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7" name="Google Shape;97;p24"/>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8" name="Google Shape;98;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9" name="Shape 99"/>
        <p:cNvGrpSpPr/>
        <p:nvPr/>
      </p:nvGrpSpPr>
      <p:grpSpPr>
        <a:xfrm>
          <a:off x="0" y="0"/>
          <a:ext cx="0" cy="0"/>
          <a:chOff x="0" y="0"/>
          <a:chExt cx="0" cy="0"/>
        </a:xfrm>
      </p:grpSpPr>
      <p:sp>
        <p:nvSpPr>
          <p:cNvPr id="100" name="Google Shape;100;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1" name="Shape 101"/>
        <p:cNvGrpSpPr/>
        <p:nvPr/>
      </p:nvGrpSpPr>
      <p:grpSpPr>
        <a:xfrm>
          <a:off x="0" y="0"/>
          <a:ext cx="0" cy="0"/>
          <a:chOff x="0" y="0"/>
          <a:chExt cx="0" cy="0"/>
        </a:xfrm>
      </p:grpSpPr>
      <p:sp>
        <p:nvSpPr>
          <p:cNvPr id="102" name="Google Shape;102;p26"/>
          <p:cNvSpPr txBox="1"/>
          <p:nvPr>
            <p:ph type="title"/>
          </p:nvPr>
        </p:nvSpPr>
        <p:spPr>
          <a:xfrm>
            <a:off x="510241" y="564921"/>
            <a:ext cx="7210500" cy="810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3" name="Google Shape;103;p26"/>
          <p:cNvSpPr txBox="1"/>
          <p:nvPr>
            <p:ph idx="1" type="body"/>
          </p:nvPr>
        </p:nvSpPr>
        <p:spPr>
          <a:xfrm>
            <a:off x="510241" y="1752655"/>
            <a:ext cx="7210500" cy="26997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400"/>
              </a:spcBef>
              <a:spcAft>
                <a:spcPts val="0"/>
              </a:spcAft>
              <a:buSzPts val="1400"/>
              <a:buChar char="•"/>
              <a:defRPr/>
            </a:lvl2pPr>
            <a:lvl3pPr indent="-317500" lvl="2" marL="1371600" algn="l">
              <a:lnSpc>
                <a:spcPct val="90000"/>
              </a:lnSpc>
              <a:spcBef>
                <a:spcPts val="400"/>
              </a:spcBef>
              <a:spcAft>
                <a:spcPts val="0"/>
              </a:spcAft>
              <a:buSzPts val="1400"/>
              <a:buChar char="•"/>
              <a:defRPr/>
            </a:lvl3pPr>
            <a:lvl4pPr indent="-317500" lvl="3" marL="1828800" algn="l">
              <a:lnSpc>
                <a:spcPct val="90000"/>
              </a:lnSpc>
              <a:spcBef>
                <a:spcPts val="400"/>
              </a:spcBef>
              <a:spcAft>
                <a:spcPts val="0"/>
              </a:spcAft>
              <a:buSzPts val="1400"/>
              <a:buChar char="•"/>
              <a:defRPr/>
            </a:lvl4pPr>
            <a:lvl5pPr indent="-317500" lvl="4" marL="2286000" algn="l">
              <a:lnSpc>
                <a:spcPct val="90000"/>
              </a:lnSpc>
              <a:spcBef>
                <a:spcPts val="400"/>
              </a:spcBef>
              <a:spcAft>
                <a:spcPts val="0"/>
              </a:spcAft>
              <a:buSzPts val="1400"/>
              <a:buChar char="•"/>
              <a:defRPr/>
            </a:lvl5pPr>
            <a:lvl6pPr indent="-317500" lvl="5" marL="2743200" algn="l">
              <a:lnSpc>
                <a:spcPct val="90000"/>
              </a:lnSpc>
              <a:spcBef>
                <a:spcPts val="400"/>
              </a:spcBef>
              <a:spcAft>
                <a:spcPts val="0"/>
              </a:spcAft>
              <a:buSzPts val="1400"/>
              <a:buChar char="•"/>
              <a:defRPr/>
            </a:lvl6pPr>
            <a:lvl7pPr indent="-317500" lvl="6" marL="3200400" algn="l">
              <a:lnSpc>
                <a:spcPct val="90000"/>
              </a:lnSpc>
              <a:spcBef>
                <a:spcPts val="400"/>
              </a:spcBef>
              <a:spcAft>
                <a:spcPts val="0"/>
              </a:spcAft>
              <a:buSzPts val="1400"/>
              <a:buChar char="•"/>
              <a:defRPr/>
            </a:lvl7pPr>
            <a:lvl8pPr indent="-317500" lvl="7" marL="3657600" algn="l">
              <a:lnSpc>
                <a:spcPct val="90000"/>
              </a:lnSpc>
              <a:spcBef>
                <a:spcPts val="400"/>
              </a:spcBef>
              <a:spcAft>
                <a:spcPts val="0"/>
              </a:spcAft>
              <a:buSzPts val="1400"/>
              <a:buChar char="•"/>
              <a:defRPr/>
            </a:lvl8pPr>
            <a:lvl9pPr indent="-317500" lvl="8" marL="4114800" algn="l">
              <a:lnSpc>
                <a:spcPct val="90000"/>
              </a:lnSpc>
              <a:spcBef>
                <a:spcPts val="400"/>
              </a:spcBef>
              <a:spcAft>
                <a:spcPts val="0"/>
              </a:spcAft>
              <a:buSzPts val="1400"/>
              <a:buChar char="•"/>
              <a:defRPr/>
            </a:lvl9pPr>
          </a:lstStyle>
          <a:p/>
        </p:txBody>
      </p:sp>
      <p:sp>
        <p:nvSpPr>
          <p:cNvPr id="104" name="Google Shape;104;p26"/>
          <p:cNvSpPr txBox="1"/>
          <p:nvPr>
            <p:ph idx="10" type="dt"/>
          </p:nvPr>
        </p:nvSpPr>
        <p:spPr>
          <a:xfrm>
            <a:off x="5663236" y="4452140"/>
            <a:ext cx="2057400" cy="273900"/>
          </a:xfrm>
          <a:prstGeom prst="rect">
            <a:avLst/>
          </a:prstGeom>
          <a:noFill/>
          <a:ln>
            <a:noFill/>
          </a:ln>
        </p:spPr>
        <p:txBody>
          <a:bodyPr anchorCtr="0" anchor="ctr" bIns="34275" lIns="68575" spcFirstLastPara="1" rIns="68575" wrap="square" tIns="34275">
            <a:noAutofit/>
          </a:bodyPr>
          <a:lstStyle>
            <a:lvl1pPr lvl="0" algn="r">
              <a:lnSpc>
                <a:spcPct val="100000"/>
              </a:lnSpc>
              <a:spcBef>
                <a:spcPts val="0"/>
              </a:spcBef>
              <a:spcAft>
                <a:spcPts val="0"/>
              </a:spcAft>
              <a:buClr>
                <a:schemeClr val="dk1"/>
              </a:buClr>
              <a:buSzPts val="1100"/>
              <a:buNone/>
              <a:defRPr sz="1100">
                <a:solidFill>
                  <a:schemeClr val="dk1"/>
                </a:solidFill>
              </a:defRPr>
            </a:lvl1pPr>
            <a:lvl2pPr lvl="1" algn="l">
              <a:lnSpc>
                <a:spcPct val="100000"/>
              </a:lnSpc>
              <a:spcBef>
                <a:spcPts val="0"/>
              </a:spcBef>
              <a:spcAft>
                <a:spcPts val="0"/>
              </a:spcAft>
              <a:buClr>
                <a:schemeClr val="dk1"/>
              </a:buClr>
              <a:buSzPts val="1100"/>
              <a:buNone/>
              <a:defRPr sz="1100">
                <a:solidFill>
                  <a:schemeClr val="dk1"/>
                </a:solidFill>
              </a:defRPr>
            </a:lvl2pPr>
            <a:lvl3pPr lvl="2" algn="l">
              <a:lnSpc>
                <a:spcPct val="100000"/>
              </a:lnSpc>
              <a:spcBef>
                <a:spcPts val="0"/>
              </a:spcBef>
              <a:spcAft>
                <a:spcPts val="0"/>
              </a:spcAft>
              <a:buClr>
                <a:schemeClr val="dk1"/>
              </a:buClr>
              <a:buSzPts val="1100"/>
              <a:buNone/>
              <a:defRPr sz="1100">
                <a:solidFill>
                  <a:schemeClr val="dk1"/>
                </a:solidFill>
              </a:defRPr>
            </a:lvl3pPr>
            <a:lvl4pPr lvl="3" algn="l">
              <a:lnSpc>
                <a:spcPct val="100000"/>
              </a:lnSpc>
              <a:spcBef>
                <a:spcPts val="0"/>
              </a:spcBef>
              <a:spcAft>
                <a:spcPts val="0"/>
              </a:spcAft>
              <a:buClr>
                <a:schemeClr val="dk1"/>
              </a:buClr>
              <a:buSzPts val="1100"/>
              <a:buNone/>
              <a:defRPr sz="1100">
                <a:solidFill>
                  <a:schemeClr val="dk1"/>
                </a:solidFill>
              </a:defRPr>
            </a:lvl4pPr>
            <a:lvl5pPr lvl="4" algn="l">
              <a:lnSpc>
                <a:spcPct val="100000"/>
              </a:lnSpc>
              <a:spcBef>
                <a:spcPts val="0"/>
              </a:spcBef>
              <a:spcAft>
                <a:spcPts val="0"/>
              </a:spcAft>
              <a:buClr>
                <a:schemeClr val="dk1"/>
              </a:buClr>
              <a:buSzPts val="1100"/>
              <a:buNone/>
              <a:defRPr sz="1100">
                <a:solidFill>
                  <a:schemeClr val="dk1"/>
                </a:solidFill>
              </a:defRPr>
            </a:lvl5pPr>
            <a:lvl6pPr lvl="5" algn="l">
              <a:lnSpc>
                <a:spcPct val="100000"/>
              </a:lnSpc>
              <a:spcBef>
                <a:spcPts val="0"/>
              </a:spcBef>
              <a:spcAft>
                <a:spcPts val="0"/>
              </a:spcAft>
              <a:buClr>
                <a:schemeClr val="dk1"/>
              </a:buClr>
              <a:buSzPts val="1100"/>
              <a:buNone/>
              <a:defRPr sz="1100">
                <a:solidFill>
                  <a:schemeClr val="dk1"/>
                </a:solidFill>
              </a:defRPr>
            </a:lvl6pPr>
            <a:lvl7pPr lvl="6" algn="l">
              <a:lnSpc>
                <a:spcPct val="100000"/>
              </a:lnSpc>
              <a:spcBef>
                <a:spcPts val="0"/>
              </a:spcBef>
              <a:spcAft>
                <a:spcPts val="0"/>
              </a:spcAft>
              <a:buClr>
                <a:schemeClr val="dk1"/>
              </a:buClr>
              <a:buSzPts val="1100"/>
              <a:buNone/>
              <a:defRPr sz="1100">
                <a:solidFill>
                  <a:schemeClr val="dk1"/>
                </a:solidFill>
              </a:defRPr>
            </a:lvl7pPr>
            <a:lvl8pPr lvl="7" algn="l">
              <a:lnSpc>
                <a:spcPct val="100000"/>
              </a:lnSpc>
              <a:spcBef>
                <a:spcPts val="0"/>
              </a:spcBef>
              <a:spcAft>
                <a:spcPts val="0"/>
              </a:spcAft>
              <a:buClr>
                <a:schemeClr val="dk1"/>
              </a:buClr>
              <a:buSzPts val="1100"/>
              <a:buNone/>
              <a:defRPr sz="1100">
                <a:solidFill>
                  <a:schemeClr val="dk1"/>
                </a:solidFill>
              </a:defRPr>
            </a:lvl8pPr>
            <a:lvl9pPr lvl="8" algn="l">
              <a:lnSpc>
                <a:spcPct val="100000"/>
              </a:lnSpc>
              <a:spcBef>
                <a:spcPts val="0"/>
              </a:spcBef>
              <a:spcAft>
                <a:spcPts val="0"/>
              </a:spcAft>
              <a:buClr>
                <a:schemeClr val="dk1"/>
              </a:buClr>
              <a:buSzPts val="1100"/>
              <a:buNone/>
              <a:defRPr sz="1100">
                <a:solidFill>
                  <a:schemeClr val="dk1"/>
                </a:solidFill>
              </a:defRPr>
            </a:lvl9pPr>
          </a:lstStyle>
          <a:p/>
        </p:txBody>
      </p:sp>
      <p:sp>
        <p:nvSpPr>
          <p:cNvPr id="105" name="Google Shape;105;p26"/>
          <p:cNvSpPr txBox="1"/>
          <p:nvPr>
            <p:ph idx="11" type="ftr"/>
          </p:nvPr>
        </p:nvSpPr>
        <p:spPr>
          <a:xfrm>
            <a:off x="510241" y="4452141"/>
            <a:ext cx="51531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Clr>
                <a:schemeClr val="dk1"/>
              </a:buClr>
              <a:buSzPts val="1100"/>
              <a:buNone/>
              <a:defRPr sz="1100">
                <a:solidFill>
                  <a:schemeClr val="dk1"/>
                </a:solidFill>
              </a:defRPr>
            </a:lvl1pPr>
            <a:lvl2pPr lvl="1" algn="l">
              <a:lnSpc>
                <a:spcPct val="100000"/>
              </a:lnSpc>
              <a:spcBef>
                <a:spcPts val="0"/>
              </a:spcBef>
              <a:spcAft>
                <a:spcPts val="0"/>
              </a:spcAft>
              <a:buClr>
                <a:schemeClr val="dk1"/>
              </a:buClr>
              <a:buSzPts val="1100"/>
              <a:buNone/>
              <a:defRPr sz="1100">
                <a:solidFill>
                  <a:schemeClr val="dk1"/>
                </a:solidFill>
              </a:defRPr>
            </a:lvl2pPr>
            <a:lvl3pPr lvl="2" algn="l">
              <a:lnSpc>
                <a:spcPct val="100000"/>
              </a:lnSpc>
              <a:spcBef>
                <a:spcPts val="0"/>
              </a:spcBef>
              <a:spcAft>
                <a:spcPts val="0"/>
              </a:spcAft>
              <a:buClr>
                <a:schemeClr val="dk1"/>
              </a:buClr>
              <a:buSzPts val="1100"/>
              <a:buNone/>
              <a:defRPr sz="1100">
                <a:solidFill>
                  <a:schemeClr val="dk1"/>
                </a:solidFill>
              </a:defRPr>
            </a:lvl3pPr>
            <a:lvl4pPr lvl="3" algn="l">
              <a:lnSpc>
                <a:spcPct val="100000"/>
              </a:lnSpc>
              <a:spcBef>
                <a:spcPts val="0"/>
              </a:spcBef>
              <a:spcAft>
                <a:spcPts val="0"/>
              </a:spcAft>
              <a:buClr>
                <a:schemeClr val="dk1"/>
              </a:buClr>
              <a:buSzPts val="1100"/>
              <a:buNone/>
              <a:defRPr sz="1100">
                <a:solidFill>
                  <a:schemeClr val="dk1"/>
                </a:solidFill>
              </a:defRPr>
            </a:lvl4pPr>
            <a:lvl5pPr lvl="4" algn="l">
              <a:lnSpc>
                <a:spcPct val="100000"/>
              </a:lnSpc>
              <a:spcBef>
                <a:spcPts val="0"/>
              </a:spcBef>
              <a:spcAft>
                <a:spcPts val="0"/>
              </a:spcAft>
              <a:buClr>
                <a:schemeClr val="dk1"/>
              </a:buClr>
              <a:buSzPts val="1100"/>
              <a:buNone/>
              <a:defRPr sz="1100">
                <a:solidFill>
                  <a:schemeClr val="dk1"/>
                </a:solidFill>
              </a:defRPr>
            </a:lvl5pPr>
            <a:lvl6pPr lvl="5" algn="l">
              <a:lnSpc>
                <a:spcPct val="100000"/>
              </a:lnSpc>
              <a:spcBef>
                <a:spcPts val="0"/>
              </a:spcBef>
              <a:spcAft>
                <a:spcPts val="0"/>
              </a:spcAft>
              <a:buClr>
                <a:schemeClr val="dk1"/>
              </a:buClr>
              <a:buSzPts val="1100"/>
              <a:buNone/>
              <a:defRPr sz="1100">
                <a:solidFill>
                  <a:schemeClr val="dk1"/>
                </a:solidFill>
              </a:defRPr>
            </a:lvl6pPr>
            <a:lvl7pPr lvl="6" algn="l">
              <a:lnSpc>
                <a:spcPct val="100000"/>
              </a:lnSpc>
              <a:spcBef>
                <a:spcPts val="0"/>
              </a:spcBef>
              <a:spcAft>
                <a:spcPts val="0"/>
              </a:spcAft>
              <a:buClr>
                <a:schemeClr val="dk1"/>
              </a:buClr>
              <a:buSzPts val="1100"/>
              <a:buNone/>
              <a:defRPr sz="1100">
                <a:solidFill>
                  <a:schemeClr val="dk1"/>
                </a:solidFill>
              </a:defRPr>
            </a:lvl7pPr>
            <a:lvl8pPr lvl="7" algn="l">
              <a:lnSpc>
                <a:spcPct val="100000"/>
              </a:lnSpc>
              <a:spcBef>
                <a:spcPts val="0"/>
              </a:spcBef>
              <a:spcAft>
                <a:spcPts val="0"/>
              </a:spcAft>
              <a:buClr>
                <a:schemeClr val="dk1"/>
              </a:buClr>
              <a:buSzPts val="1100"/>
              <a:buNone/>
              <a:defRPr sz="1100">
                <a:solidFill>
                  <a:schemeClr val="dk1"/>
                </a:solidFill>
              </a:defRPr>
            </a:lvl8pPr>
            <a:lvl9pPr lvl="8" algn="l">
              <a:lnSpc>
                <a:spcPct val="100000"/>
              </a:lnSpc>
              <a:spcBef>
                <a:spcPts val="0"/>
              </a:spcBef>
              <a:spcAft>
                <a:spcPts val="0"/>
              </a:spcAft>
              <a:buClr>
                <a:schemeClr val="dk1"/>
              </a:buClr>
              <a:buSzPts val="1100"/>
              <a:buNone/>
              <a:defRPr sz="1100">
                <a:solidFill>
                  <a:schemeClr val="dk1"/>
                </a:solidFill>
              </a:defRPr>
            </a:lvl9pPr>
          </a:lstStyle>
          <a:p/>
        </p:txBody>
      </p:sp>
      <p:sp>
        <p:nvSpPr>
          <p:cNvPr id="106" name="Google Shape;106;p26"/>
          <p:cNvSpPr txBox="1"/>
          <p:nvPr>
            <p:ph idx="12" type="sldNum"/>
          </p:nvPr>
        </p:nvSpPr>
        <p:spPr>
          <a:xfrm>
            <a:off x="8047091" y="564920"/>
            <a:ext cx="865500" cy="8181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1pPr>
            <a:lvl2pPr indent="0" lvl="1"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2pPr>
            <a:lvl3pPr indent="0" lvl="2"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3pPr>
            <a:lvl4pPr indent="0" lvl="3"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4pPr>
            <a:lvl5pPr indent="0" lvl="4"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5pPr>
            <a:lvl6pPr indent="0" lvl="5"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6pPr>
            <a:lvl7pPr indent="0" lvl="6"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7pPr>
            <a:lvl8pPr indent="0" lvl="7"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8pPr>
            <a:lvl9pPr indent="0" lvl="8" marL="0" marR="0" algn="l">
              <a:lnSpc>
                <a:spcPct val="100000"/>
              </a:lnSpc>
              <a:spcBef>
                <a:spcPts val="0"/>
              </a:spcBef>
              <a:spcAft>
                <a:spcPts val="0"/>
              </a:spcAft>
              <a:buClr>
                <a:srgbClr val="000000"/>
              </a:buClr>
              <a:buSzPts val="2700"/>
              <a:buFont typeface="Arial"/>
              <a:buNone/>
              <a:defRPr b="0" i="0" sz="2700" u="none" cap="none" strike="noStrike">
                <a:solidFill>
                  <a:schemeClr val="dk1"/>
                </a:solidFill>
                <a:latin typeface="Trebuchet MS"/>
                <a:ea typeface="Trebuchet MS"/>
                <a:cs typeface="Trebuchet MS"/>
                <a:sym typeface="Trebuchet MS"/>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theme" Target="../theme/theme2.xml"/><Relationship Id="rId12" Type="http://schemas.openxmlformats.org/officeDocument/2006/relationships/slideLayout" Target="../slideLayouts/slideLayout24.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6" name="Shape 56"/>
        <p:cNvGrpSpPr/>
        <p:nvPr/>
      </p:nvGrpSpPr>
      <p:grpSpPr>
        <a:xfrm>
          <a:off x="0" y="0"/>
          <a:ext cx="0" cy="0"/>
          <a:chOff x="0" y="0"/>
          <a:chExt cx="0" cy="0"/>
        </a:xfrm>
      </p:grpSpPr>
      <p:sp>
        <p:nvSpPr>
          <p:cNvPr id="57" name="Google Shape;57;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8" name="Google Shape;58;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Char char="●"/>
              <a:defRPr sz="1800">
                <a:solidFill>
                  <a:schemeClr val="dk1"/>
                </a:solidFill>
              </a:defRPr>
            </a:lvl1pPr>
            <a:lvl2pPr indent="-317500" lvl="1" marL="914400">
              <a:lnSpc>
                <a:spcPct val="115000"/>
              </a:lnSpc>
              <a:spcBef>
                <a:spcPts val="0"/>
              </a:spcBef>
              <a:spcAft>
                <a:spcPts val="0"/>
              </a:spcAft>
              <a:buClr>
                <a:schemeClr val="dk1"/>
              </a:buClr>
              <a:buSzPts val="1400"/>
              <a:buChar char="○"/>
              <a:defRPr sz="1400">
                <a:solidFill>
                  <a:schemeClr val="dk1"/>
                </a:solidFill>
              </a:defRPr>
            </a:lvl2pPr>
            <a:lvl3pPr indent="-317500" lvl="2" marL="1371600">
              <a:lnSpc>
                <a:spcPct val="115000"/>
              </a:lnSpc>
              <a:spcBef>
                <a:spcPts val="0"/>
              </a:spcBef>
              <a:spcAft>
                <a:spcPts val="0"/>
              </a:spcAft>
              <a:buClr>
                <a:schemeClr val="dk1"/>
              </a:buClr>
              <a:buSzPts val="1400"/>
              <a:buChar char="■"/>
              <a:defRPr sz="1400">
                <a:solidFill>
                  <a:schemeClr val="dk1"/>
                </a:solidFill>
              </a:defRPr>
            </a:lvl3pPr>
            <a:lvl4pPr indent="-317500" lvl="3" marL="1828800">
              <a:lnSpc>
                <a:spcPct val="115000"/>
              </a:lnSpc>
              <a:spcBef>
                <a:spcPts val="0"/>
              </a:spcBef>
              <a:spcAft>
                <a:spcPts val="0"/>
              </a:spcAft>
              <a:buClr>
                <a:schemeClr val="dk1"/>
              </a:buClr>
              <a:buSzPts val="1400"/>
              <a:buChar char="●"/>
              <a:defRPr sz="1400">
                <a:solidFill>
                  <a:schemeClr val="dk1"/>
                </a:solidFill>
              </a:defRPr>
            </a:lvl4pPr>
            <a:lvl5pPr indent="-317500" lvl="4" marL="2286000">
              <a:lnSpc>
                <a:spcPct val="115000"/>
              </a:lnSpc>
              <a:spcBef>
                <a:spcPts val="0"/>
              </a:spcBef>
              <a:spcAft>
                <a:spcPts val="0"/>
              </a:spcAft>
              <a:buClr>
                <a:schemeClr val="dk1"/>
              </a:buClr>
              <a:buSzPts val="1400"/>
              <a:buChar char="○"/>
              <a:defRPr sz="1400">
                <a:solidFill>
                  <a:schemeClr val="dk1"/>
                </a:solidFill>
              </a:defRPr>
            </a:lvl5pPr>
            <a:lvl6pPr indent="-317500" lvl="5" marL="2743200">
              <a:lnSpc>
                <a:spcPct val="115000"/>
              </a:lnSpc>
              <a:spcBef>
                <a:spcPts val="0"/>
              </a:spcBef>
              <a:spcAft>
                <a:spcPts val="0"/>
              </a:spcAft>
              <a:buClr>
                <a:schemeClr val="dk1"/>
              </a:buClr>
              <a:buSzPts val="1400"/>
              <a:buChar char="■"/>
              <a:defRPr sz="1400">
                <a:solidFill>
                  <a:schemeClr val="dk1"/>
                </a:solidFill>
              </a:defRPr>
            </a:lvl6pPr>
            <a:lvl7pPr indent="-317500" lvl="6" marL="3200400">
              <a:lnSpc>
                <a:spcPct val="115000"/>
              </a:lnSpc>
              <a:spcBef>
                <a:spcPts val="0"/>
              </a:spcBef>
              <a:spcAft>
                <a:spcPts val="0"/>
              </a:spcAft>
              <a:buClr>
                <a:schemeClr val="dk1"/>
              </a:buClr>
              <a:buSzPts val="1400"/>
              <a:buChar char="●"/>
              <a:defRPr sz="1400">
                <a:solidFill>
                  <a:schemeClr val="dk1"/>
                </a:solidFill>
              </a:defRPr>
            </a:lvl7pPr>
            <a:lvl8pPr indent="-317500" lvl="7" marL="3657600">
              <a:lnSpc>
                <a:spcPct val="115000"/>
              </a:lnSpc>
              <a:spcBef>
                <a:spcPts val="0"/>
              </a:spcBef>
              <a:spcAft>
                <a:spcPts val="0"/>
              </a:spcAft>
              <a:buClr>
                <a:schemeClr val="dk1"/>
              </a:buClr>
              <a:buSzPts val="1400"/>
              <a:buChar char="○"/>
              <a:defRPr sz="1400">
                <a:solidFill>
                  <a:schemeClr val="dk1"/>
                </a:solidFill>
              </a:defRPr>
            </a:lvl8pPr>
            <a:lvl9pPr indent="-317500" lvl="8" marL="4114800">
              <a:lnSpc>
                <a:spcPct val="115000"/>
              </a:lnSpc>
              <a:spcBef>
                <a:spcPts val="0"/>
              </a:spcBef>
              <a:spcAft>
                <a:spcPts val="0"/>
              </a:spcAft>
              <a:buClr>
                <a:schemeClr val="dk1"/>
              </a:buClr>
              <a:buSzPts val="1400"/>
              <a:buChar char="■"/>
              <a:defRPr sz="1400">
                <a:solidFill>
                  <a:schemeClr val="dk1"/>
                </a:solidFill>
              </a:defRPr>
            </a:lvl9pPr>
          </a:lstStyle>
          <a:p/>
        </p:txBody>
      </p:sp>
      <p:sp>
        <p:nvSpPr>
          <p:cNvPr id="59" name="Google Shape;59;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hyperlink" Target="http://www.youtube.com/watch?v=5500PjlqfgI" TargetMode="External"/><Relationship Id="rId4" Type="http://schemas.openxmlformats.org/officeDocument/2006/relationships/image" Target="../media/image1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7.jpg"/><Relationship Id="rId5"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1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13.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7.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 Id="rId3"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image" Target="../media/image17.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 Id="rId3" Type="http://schemas.openxmlformats.org/officeDocument/2006/relationships/hyperlink" Target="http://www.youtube.com/watch?v=8KpuTT8Tspg" TargetMode="External"/><Relationship Id="rId4" Type="http://schemas.openxmlformats.org/officeDocument/2006/relationships/image" Target="../media/image16.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 Id="rId3"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hyperlink" Target="http://www.youtube.com/watch?v=Ql3rY-XyQ3k" TargetMode="Externa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7"/>
          <p:cNvSpPr txBox="1"/>
          <p:nvPr>
            <p:ph type="ctrTitle"/>
          </p:nvPr>
        </p:nvSpPr>
        <p:spPr>
          <a:xfrm>
            <a:off x="0" y="4456200"/>
            <a:ext cx="5463300" cy="6873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sz="3600">
                <a:latin typeface="Century Gothic"/>
                <a:ea typeface="Century Gothic"/>
                <a:cs typeface="Century Gothic"/>
                <a:sym typeface="Century Gothic"/>
              </a:rPr>
              <a:t>Ecosystems</a:t>
            </a:r>
            <a:endParaRPr sz="3600">
              <a:latin typeface="Century Gothic"/>
              <a:ea typeface="Century Gothic"/>
              <a:cs typeface="Century Gothic"/>
              <a:sym typeface="Century Gothic"/>
            </a:endParaRPr>
          </a:p>
        </p:txBody>
      </p:sp>
      <p:sp>
        <p:nvSpPr>
          <p:cNvPr id="112" name="Google Shape;112;p27"/>
          <p:cNvSpPr txBox="1"/>
          <p:nvPr>
            <p:ph idx="1" type="subTitle"/>
          </p:nvPr>
        </p:nvSpPr>
        <p:spPr>
          <a:xfrm>
            <a:off x="3771900" y="4543050"/>
            <a:ext cx="5372100" cy="51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r>
              <a:rPr lang="en" sz="2100">
                <a:solidFill>
                  <a:schemeClr val="dk1"/>
                </a:solidFill>
                <a:latin typeface="Century Gothic"/>
                <a:ea typeface="Century Gothic"/>
                <a:cs typeface="Century Gothic"/>
                <a:sym typeface="Century Gothic"/>
              </a:rPr>
              <a:t>Amazing Earth - 4th Grade</a:t>
            </a:r>
            <a:endParaRPr sz="2100">
              <a:solidFill>
                <a:schemeClr val="dk1"/>
              </a:solidFill>
              <a:latin typeface="Century Gothic"/>
              <a:ea typeface="Century Gothic"/>
              <a:cs typeface="Century Gothic"/>
              <a:sym typeface="Century Gothic"/>
            </a:endParaRPr>
          </a:p>
        </p:txBody>
      </p:sp>
      <p:pic>
        <p:nvPicPr>
          <p:cNvPr id="113" name="Google Shape;113;p27"/>
          <p:cNvPicPr preferRelativeResize="0"/>
          <p:nvPr/>
        </p:nvPicPr>
        <p:blipFill rotWithShape="1">
          <a:blip r:embed="rId3">
            <a:alphaModFix/>
          </a:blip>
          <a:srcRect b="6050" l="0" r="0" t="0"/>
          <a:stretch/>
        </p:blipFill>
        <p:spPr>
          <a:xfrm>
            <a:off x="0" y="0"/>
            <a:ext cx="9144000" cy="42953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pic>
        <p:nvPicPr>
          <p:cNvPr id="164" name="Google Shape;164;p36"/>
          <p:cNvPicPr preferRelativeResize="0"/>
          <p:nvPr/>
        </p:nvPicPr>
        <p:blipFill>
          <a:blip r:embed="rId3">
            <a:alphaModFix/>
          </a:blip>
          <a:stretch>
            <a:fillRect/>
          </a:stretch>
        </p:blipFill>
        <p:spPr>
          <a:xfrm>
            <a:off x="1" y="-217550"/>
            <a:ext cx="9144000" cy="574930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id="169" name="Google Shape;169;p37"/>
          <p:cNvPicPr preferRelativeResize="0"/>
          <p:nvPr/>
        </p:nvPicPr>
        <p:blipFill>
          <a:blip r:embed="rId3">
            <a:alphaModFix/>
          </a:blip>
          <a:stretch>
            <a:fillRect/>
          </a:stretch>
        </p:blipFill>
        <p:spPr>
          <a:xfrm>
            <a:off x="0" y="0"/>
            <a:ext cx="9144000" cy="610035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DE8E4"/>
        </a:solidFill>
      </p:bgPr>
    </p:bg>
    <p:spTree>
      <p:nvGrpSpPr>
        <p:cNvPr id="173" name="Shape 173"/>
        <p:cNvGrpSpPr/>
        <p:nvPr/>
      </p:nvGrpSpPr>
      <p:grpSpPr>
        <a:xfrm>
          <a:off x="0" y="0"/>
          <a:ext cx="0" cy="0"/>
          <a:chOff x="0" y="0"/>
          <a:chExt cx="0" cy="0"/>
        </a:xfrm>
      </p:grpSpPr>
      <p:pic>
        <p:nvPicPr>
          <p:cNvPr id="174" name="Google Shape;174;p38"/>
          <p:cNvPicPr preferRelativeResize="0"/>
          <p:nvPr/>
        </p:nvPicPr>
        <p:blipFill rotWithShape="1">
          <a:blip r:embed="rId3">
            <a:alphaModFix/>
          </a:blip>
          <a:srcRect b="3519" l="14385" r="15610" t="28931"/>
          <a:stretch/>
        </p:blipFill>
        <p:spPr>
          <a:xfrm>
            <a:off x="1072650" y="1369875"/>
            <a:ext cx="6952750" cy="3773624"/>
          </a:xfrm>
          <a:prstGeom prst="rect">
            <a:avLst/>
          </a:prstGeom>
          <a:noFill/>
          <a:ln>
            <a:noFill/>
          </a:ln>
        </p:spPr>
      </p:pic>
      <p:sp>
        <p:nvSpPr>
          <p:cNvPr id="175" name="Google Shape;175;p38"/>
          <p:cNvSpPr txBox="1"/>
          <p:nvPr>
            <p:ph type="ctrTitle"/>
          </p:nvPr>
        </p:nvSpPr>
        <p:spPr>
          <a:xfrm>
            <a:off x="311700" y="310150"/>
            <a:ext cx="8520600" cy="9621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latin typeface="Century Gothic"/>
                <a:ea typeface="Century Gothic"/>
                <a:cs typeface="Century Gothic"/>
                <a:sym typeface="Century Gothic"/>
              </a:rPr>
              <a:t>Ecosystem Engineers</a:t>
            </a:r>
            <a:endParaRPr>
              <a:latin typeface="Century Gothic"/>
              <a:ea typeface="Century Gothic"/>
              <a:cs typeface="Century Gothic"/>
              <a:sym typeface="Century Gothic"/>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pic>
        <p:nvPicPr>
          <p:cNvPr id="180" name="Google Shape;180;p39"/>
          <p:cNvPicPr preferRelativeResize="0"/>
          <p:nvPr/>
        </p:nvPicPr>
        <p:blipFill>
          <a:blip r:embed="rId3">
            <a:alphaModFix/>
          </a:blip>
          <a:stretch>
            <a:fillRect/>
          </a:stretch>
        </p:blipFill>
        <p:spPr>
          <a:xfrm>
            <a:off x="0" y="0"/>
            <a:ext cx="9144000" cy="515120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pic>
        <p:nvPicPr>
          <p:cNvPr descr="Thomas Bustamante, a fourth-year Ph.D. student at Virginia Tech, explains why bluehead chub are crucial to the ecosystems of rivers and streams in Southwest Virginia." id="185" name="Google Shape;185;p40" title="Monitoring bluehead chub nests in Southwest Virginia">
            <a:hlinkClick r:id="rId3"/>
          </p:cNvPr>
          <p:cNvPicPr preferRelativeResize="0"/>
          <p:nvPr/>
        </p:nvPicPr>
        <p:blipFill>
          <a:blip r:embed="rId4">
            <a:alphaModFix/>
          </a:blip>
          <a:stretch>
            <a:fillRect/>
          </a:stretch>
        </p:blipFill>
        <p:spPr>
          <a:xfrm>
            <a:off x="0" y="0"/>
            <a:ext cx="91440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gtEl>
                                        <p:attrNameLst>
                                          <p:attrName>style.visibility</p:attrName>
                                        </p:attrNameLst>
                                      </p:cBhvr>
                                      <p:to>
                                        <p:strVal val="visible"/>
                                      </p:to>
                                    </p:set>
                                    <p:animEffect filter="fade" transition="in">
                                      <p:cBhvr>
                                        <p:cTn dur="1000"/>
                                        <p:tgtEl>
                                          <p:spTgt spid="1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pic>
        <p:nvPicPr>
          <p:cNvPr id="190" name="Google Shape;190;p41"/>
          <p:cNvPicPr preferRelativeResize="0"/>
          <p:nvPr/>
        </p:nvPicPr>
        <p:blipFill rotWithShape="1">
          <a:blip r:embed="rId3">
            <a:alphaModFix/>
          </a:blip>
          <a:srcRect b="0" l="10058" r="13395" t="0"/>
          <a:stretch/>
        </p:blipFill>
        <p:spPr>
          <a:xfrm>
            <a:off x="0" y="2025"/>
            <a:ext cx="3049925" cy="5143500"/>
          </a:xfrm>
          <a:prstGeom prst="rect">
            <a:avLst/>
          </a:prstGeom>
          <a:noFill/>
          <a:ln>
            <a:noFill/>
          </a:ln>
        </p:spPr>
      </p:pic>
      <p:sp>
        <p:nvSpPr>
          <p:cNvPr id="191" name="Google Shape;191;p41"/>
          <p:cNvSpPr/>
          <p:nvPr/>
        </p:nvSpPr>
        <p:spPr>
          <a:xfrm>
            <a:off x="6164449" y="-2025"/>
            <a:ext cx="3616256" cy="5147550"/>
          </a:xfrm>
          <a:custGeom>
            <a:rect b="b" l="l" r="r" t="t"/>
            <a:pathLst>
              <a:path extrusionOk="0" h="3959654" w="2875750">
                <a:moveTo>
                  <a:pt x="0" y="0"/>
                </a:moveTo>
                <a:lnTo>
                  <a:pt x="2875750" y="0"/>
                </a:lnTo>
                <a:lnTo>
                  <a:pt x="2875750" y="3959654"/>
                </a:lnTo>
                <a:lnTo>
                  <a:pt x="0" y="3959654"/>
                </a:lnTo>
                <a:lnTo>
                  <a:pt x="0" y="0"/>
                </a:lnTo>
                <a:close/>
              </a:path>
            </a:pathLst>
          </a:custGeom>
          <a:blipFill rotWithShape="1">
            <a:blip r:embed="rId4">
              <a:alphaModFix/>
            </a:blip>
            <a:stretch>
              <a:fillRect b="-13159" l="-8428" r="-8428"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92" name="Google Shape;192;p41"/>
          <p:cNvPicPr preferRelativeResize="0"/>
          <p:nvPr/>
        </p:nvPicPr>
        <p:blipFill rotWithShape="1">
          <a:blip r:embed="rId5">
            <a:alphaModFix/>
          </a:blip>
          <a:srcRect b="0" l="-9130" r="9130" t="0"/>
          <a:stretch/>
        </p:blipFill>
        <p:spPr>
          <a:xfrm>
            <a:off x="3049925" y="10"/>
            <a:ext cx="2889993" cy="51435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pic>
        <p:nvPicPr>
          <p:cNvPr id="197" name="Google Shape;197;p42"/>
          <p:cNvPicPr preferRelativeResize="0"/>
          <p:nvPr/>
        </p:nvPicPr>
        <p:blipFill rotWithShape="1">
          <a:blip r:embed="rId3">
            <a:alphaModFix/>
          </a:blip>
          <a:srcRect b="20334" l="15763" r="6470" t="19467"/>
          <a:stretch/>
        </p:blipFill>
        <p:spPr>
          <a:xfrm rot="9">
            <a:off x="0" y="6"/>
            <a:ext cx="4407300" cy="3180439"/>
          </a:xfrm>
          <a:prstGeom prst="rect">
            <a:avLst/>
          </a:prstGeom>
          <a:noFill/>
          <a:ln>
            <a:noFill/>
          </a:ln>
        </p:spPr>
      </p:pic>
      <p:pic>
        <p:nvPicPr>
          <p:cNvPr id="198" name="Google Shape;198;p42"/>
          <p:cNvPicPr preferRelativeResize="0"/>
          <p:nvPr/>
        </p:nvPicPr>
        <p:blipFill rotWithShape="1">
          <a:blip r:embed="rId4">
            <a:alphaModFix/>
          </a:blip>
          <a:srcRect b="9250" l="0" r="12018" t="9250"/>
          <a:stretch/>
        </p:blipFill>
        <p:spPr>
          <a:xfrm rot="7">
            <a:off x="4666455" y="1844167"/>
            <a:ext cx="4477545" cy="329931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43"/>
          <p:cNvSpPr txBox="1"/>
          <p:nvPr>
            <p:ph type="ctrTitle"/>
          </p:nvPr>
        </p:nvSpPr>
        <p:spPr>
          <a:xfrm>
            <a:off x="311700" y="414141"/>
            <a:ext cx="8520600" cy="1037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latin typeface="Century Gothic"/>
                <a:ea typeface="Century Gothic"/>
                <a:cs typeface="Century Gothic"/>
                <a:sym typeface="Century Gothic"/>
              </a:rPr>
              <a:t>Bluehead Chub Have…</a:t>
            </a:r>
            <a:endParaRPr>
              <a:latin typeface="Century Gothic"/>
              <a:ea typeface="Century Gothic"/>
              <a:cs typeface="Century Gothic"/>
              <a:sym typeface="Century Gothic"/>
            </a:endParaRPr>
          </a:p>
        </p:txBody>
      </p:sp>
      <p:sp>
        <p:nvSpPr>
          <p:cNvPr id="205" name="Google Shape;205;p43"/>
          <p:cNvSpPr txBox="1"/>
          <p:nvPr>
            <p:ph idx="1" type="subTitle"/>
          </p:nvPr>
        </p:nvSpPr>
        <p:spPr>
          <a:xfrm>
            <a:off x="1580400" y="1508926"/>
            <a:ext cx="5983200" cy="1555800"/>
          </a:xfrm>
          <a:prstGeom prst="rect">
            <a:avLst/>
          </a:prstGeom>
        </p:spPr>
        <p:txBody>
          <a:bodyPr anchorCtr="0" anchor="t" bIns="91425" lIns="91425" spcFirstLastPara="1" rIns="91425" wrap="square" tIns="91425">
            <a:noAutofit/>
          </a:bodyPr>
          <a:lstStyle/>
          <a:p>
            <a:pPr indent="-419100" lvl="0" marL="457200" rtl="0" algn="l">
              <a:spcBef>
                <a:spcPts val="0"/>
              </a:spcBef>
              <a:spcAft>
                <a:spcPts val="0"/>
              </a:spcAft>
              <a:buSzPts val="3000"/>
              <a:buFont typeface="Century Gothic"/>
              <a:buChar char="●"/>
            </a:pPr>
            <a:r>
              <a:rPr lang="en" sz="3000">
                <a:latin typeface="Century Gothic"/>
                <a:ea typeface="Century Gothic"/>
                <a:cs typeface="Century Gothic"/>
                <a:sym typeface="Century Gothic"/>
              </a:rPr>
              <a:t>a blue head with white spots </a:t>
            </a:r>
            <a:endParaRPr sz="3000">
              <a:latin typeface="Century Gothic"/>
              <a:ea typeface="Century Gothic"/>
              <a:cs typeface="Century Gothic"/>
              <a:sym typeface="Century Gothic"/>
            </a:endParaRPr>
          </a:p>
          <a:p>
            <a:pPr indent="-419100" lvl="0" marL="457200" rtl="0" algn="l">
              <a:spcBef>
                <a:spcPts val="0"/>
              </a:spcBef>
              <a:spcAft>
                <a:spcPts val="0"/>
              </a:spcAft>
              <a:buSzPts val="3000"/>
              <a:buFont typeface="Century Gothic"/>
              <a:buChar char="●"/>
            </a:pPr>
            <a:r>
              <a:rPr lang="en" sz="3000">
                <a:latin typeface="Century Gothic"/>
                <a:ea typeface="Century Gothic"/>
                <a:cs typeface="Century Gothic"/>
                <a:sym typeface="Century Gothic"/>
              </a:rPr>
              <a:t>a green and orange body </a:t>
            </a:r>
            <a:endParaRPr sz="3000">
              <a:latin typeface="Century Gothic"/>
              <a:ea typeface="Century Gothic"/>
              <a:cs typeface="Century Gothic"/>
              <a:sym typeface="Century Gothic"/>
            </a:endParaRPr>
          </a:p>
          <a:p>
            <a:pPr indent="-419100" lvl="0" marL="457200" rtl="0" algn="l">
              <a:spcBef>
                <a:spcPts val="0"/>
              </a:spcBef>
              <a:spcAft>
                <a:spcPts val="0"/>
              </a:spcAft>
              <a:buSzPts val="3000"/>
              <a:buFont typeface="Century Gothic"/>
              <a:buChar char="●"/>
            </a:pPr>
            <a:r>
              <a:rPr lang="en" sz="3000">
                <a:latin typeface="Century Gothic"/>
                <a:ea typeface="Century Gothic"/>
                <a:cs typeface="Century Gothic"/>
                <a:sym typeface="Century Gothic"/>
              </a:rPr>
              <a:t>big lips to help carry rocks</a:t>
            </a:r>
            <a:endParaRPr sz="3000">
              <a:latin typeface="Century Gothic"/>
              <a:ea typeface="Century Gothic"/>
              <a:cs typeface="Century Gothic"/>
              <a:sym typeface="Century Gothic"/>
            </a:endParaRPr>
          </a:p>
          <a:p>
            <a:pPr indent="0" lvl="0" marL="0" rtl="0" algn="l">
              <a:spcBef>
                <a:spcPts val="0"/>
              </a:spcBef>
              <a:spcAft>
                <a:spcPts val="0"/>
              </a:spcAft>
              <a:buNone/>
            </a:pPr>
            <a:r>
              <a:t/>
            </a:r>
            <a:endParaRPr sz="4600">
              <a:latin typeface="Century Gothic"/>
              <a:ea typeface="Century Gothic"/>
              <a:cs typeface="Century Gothic"/>
              <a:sym typeface="Century Gothic"/>
            </a:endParaRPr>
          </a:p>
        </p:txBody>
      </p:sp>
      <p:pic>
        <p:nvPicPr>
          <p:cNvPr id="206" name="Google Shape;206;p43"/>
          <p:cNvPicPr preferRelativeResize="0"/>
          <p:nvPr/>
        </p:nvPicPr>
        <p:blipFill rotWithShape="1">
          <a:blip r:embed="rId3">
            <a:alphaModFix/>
          </a:blip>
          <a:srcRect b="33285" l="18986" r="12270" t="40204"/>
          <a:stretch/>
        </p:blipFill>
        <p:spPr>
          <a:xfrm rot="8">
            <a:off x="286133" y="3371368"/>
            <a:ext cx="3895675" cy="1400590"/>
          </a:xfrm>
          <a:prstGeom prst="rect">
            <a:avLst/>
          </a:prstGeom>
          <a:noFill/>
          <a:ln>
            <a:noFill/>
          </a:ln>
        </p:spPr>
      </p:pic>
      <p:pic>
        <p:nvPicPr>
          <p:cNvPr id="207" name="Google Shape;207;p43"/>
          <p:cNvPicPr preferRelativeResize="0"/>
          <p:nvPr/>
        </p:nvPicPr>
        <p:blipFill>
          <a:blip r:embed="rId4">
            <a:alphaModFix/>
          </a:blip>
          <a:stretch>
            <a:fillRect/>
          </a:stretch>
        </p:blipFill>
        <p:spPr>
          <a:xfrm>
            <a:off x="4772943" y="3371375"/>
            <a:ext cx="4105481" cy="14005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pic>
        <p:nvPicPr>
          <p:cNvPr id="212" name="Google Shape;212;p44"/>
          <p:cNvPicPr preferRelativeResize="0"/>
          <p:nvPr/>
        </p:nvPicPr>
        <p:blipFill>
          <a:blip r:embed="rId3">
            <a:alphaModFix/>
          </a:blip>
          <a:stretch>
            <a:fillRect/>
          </a:stretch>
        </p:blipFill>
        <p:spPr>
          <a:xfrm>
            <a:off x="43962" y="-800117"/>
            <a:ext cx="9144001" cy="727363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pic>
        <p:nvPicPr>
          <p:cNvPr id="217" name="Google Shape;217;p45"/>
          <p:cNvPicPr preferRelativeResize="0"/>
          <p:nvPr/>
        </p:nvPicPr>
        <p:blipFill>
          <a:blip r:embed="rId3">
            <a:alphaModFix/>
          </a:blip>
          <a:stretch>
            <a:fillRect/>
          </a:stretch>
        </p:blipFill>
        <p:spPr>
          <a:xfrm>
            <a:off x="622786" y="197827"/>
            <a:ext cx="7898425" cy="4896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pic>
        <p:nvPicPr>
          <p:cNvPr id="118" name="Google Shape;118;p28" title="animal-superpowers.jpg"/>
          <p:cNvPicPr preferRelativeResize="0"/>
          <p:nvPr/>
        </p:nvPicPr>
        <p:blipFill rotWithShape="1">
          <a:blip r:embed="rId3">
            <a:alphaModFix/>
          </a:blip>
          <a:srcRect b="0" l="0" r="33155" t="0"/>
          <a:stretch/>
        </p:blipFill>
        <p:spPr>
          <a:xfrm>
            <a:off x="1028088" y="147625"/>
            <a:ext cx="7087824" cy="4848250"/>
          </a:xfrm>
          <a:prstGeom prst="rect">
            <a:avLst/>
          </a:prstGeom>
          <a:noFill/>
          <a:ln>
            <a:noFill/>
          </a:ln>
        </p:spPr>
      </p:pic>
      <p:sp>
        <p:nvSpPr>
          <p:cNvPr id="119" name="Google Shape;119;p28"/>
          <p:cNvSpPr txBox="1"/>
          <p:nvPr/>
        </p:nvSpPr>
        <p:spPr>
          <a:xfrm>
            <a:off x="1389625" y="3112300"/>
            <a:ext cx="2779500" cy="1190400"/>
          </a:xfrm>
          <a:prstGeom prst="rect">
            <a:avLst/>
          </a:prstGeom>
          <a:solidFill>
            <a:srgbClr val="FFF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Bangers"/>
                <a:ea typeface="Bangers"/>
                <a:cs typeface="Bangers"/>
                <a:sym typeface="Bangers"/>
              </a:rPr>
              <a:t>Ecological Angels?</a:t>
            </a:r>
            <a:endParaRPr sz="2400">
              <a:solidFill>
                <a:schemeClr val="dk1"/>
              </a:solidFill>
              <a:latin typeface="Bangers"/>
              <a:ea typeface="Bangers"/>
              <a:cs typeface="Bangers"/>
              <a:sym typeface="Bangers"/>
            </a:endParaRPr>
          </a:p>
        </p:txBody>
      </p:sp>
      <p:sp>
        <p:nvSpPr>
          <p:cNvPr id="120" name="Google Shape;120;p28"/>
          <p:cNvSpPr txBox="1"/>
          <p:nvPr/>
        </p:nvSpPr>
        <p:spPr>
          <a:xfrm>
            <a:off x="4953875" y="3112300"/>
            <a:ext cx="2730000" cy="1190400"/>
          </a:xfrm>
          <a:prstGeom prst="rect">
            <a:avLst/>
          </a:prstGeom>
          <a:solidFill>
            <a:srgbClr val="00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Bangers"/>
                <a:ea typeface="Bangers"/>
                <a:cs typeface="Bangers"/>
                <a:sym typeface="Bangers"/>
              </a:rPr>
              <a:t>Ecological VillAINS?</a:t>
            </a:r>
            <a:endParaRPr sz="2400">
              <a:solidFill>
                <a:schemeClr val="dk1"/>
              </a:solidFill>
              <a:latin typeface="Bangers"/>
              <a:ea typeface="Bangers"/>
              <a:cs typeface="Bangers"/>
              <a:sym typeface="Banger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46"/>
          <p:cNvSpPr txBox="1"/>
          <p:nvPr>
            <p:ph type="ctrTitle"/>
          </p:nvPr>
        </p:nvSpPr>
        <p:spPr>
          <a:xfrm>
            <a:off x="311700" y="1799850"/>
            <a:ext cx="8520600" cy="15438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latin typeface="Century Gothic"/>
                <a:ea typeface="Century Gothic"/>
                <a:cs typeface="Century Gothic"/>
                <a:sym typeface="Century Gothic"/>
              </a:rPr>
              <a:t>Do bluehead chub affect other fish populations?</a:t>
            </a:r>
            <a:endParaRPr>
              <a:latin typeface="Century Gothic"/>
              <a:ea typeface="Century Gothic"/>
              <a:cs typeface="Century Gothic"/>
              <a:sym typeface="Century Gothic"/>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47"/>
          <p:cNvSpPr txBox="1"/>
          <p:nvPr>
            <p:ph type="ctrTitle"/>
          </p:nvPr>
        </p:nvSpPr>
        <p:spPr>
          <a:xfrm>
            <a:off x="311708" y="1545450"/>
            <a:ext cx="8520600" cy="2052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latin typeface="Century Gothic"/>
                <a:ea typeface="Century Gothic"/>
                <a:cs typeface="Century Gothic"/>
                <a:sym typeface="Century Gothic"/>
              </a:rPr>
              <a:t>Will the number of supported species change as the nest size changes?</a:t>
            </a:r>
            <a:endParaRPr>
              <a:latin typeface="Century Gothic"/>
              <a:ea typeface="Century Gothic"/>
              <a:cs typeface="Century Gothic"/>
              <a:sym typeface="Century Gothic"/>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pic>
        <p:nvPicPr>
          <p:cNvPr id="234" name="Google Shape;234;p48"/>
          <p:cNvPicPr preferRelativeResize="0"/>
          <p:nvPr/>
        </p:nvPicPr>
        <p:blipFill>
          <a:blip r:embed="rId3">
            <a:alphaModFix/>
          </a:blip>
          <a:stretch>
            <a:fillRect/>
          </a:stretch>
        </p:blipFill>
        <p:spPr>
          <a:xfrm>
            <a:off x="240375" y="623800"/>
            <a:ext cx="8663250" cy="38959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9"/>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latin typeface="Century Gothic"/>
                <a:ea typeface="Century Gothic"/>
                <a:cs typeface="Century Gothic"/>
                <a:sym typeface="Century Gothic"/>
              </a:rPr>
              <a:t>Are bluehead chubs keystone species?</a:t>
            </a:r>
            <a:endParaRPr>
              <a:latin typeface="Century Gothic"/>
              <a:ea typeface="Century Gothic"/>
              <a:cs typeface="Century Gothic"/>
              <a:sym typeface="Century Gothic"/>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50"/>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latin typeface="Century Gothic"/>
                <a:ea typeface="Century Gothic"/>
                <a:cs typeface="Century Gothic"/>
                <a:sym typeface="Century Gothic"/>
              </a:rPr>
              <a:t>What is the benefit to bluehead chub</a:t>
            </a:r>
            <a:r>
              <a:rPr lang="en">
                <a:latin typeface="Century Gothic"/>
                <a:ea typeface="Century Gothic"/>
                <a:cs typeface="Century Gothic"/>
                <a:sym typeface="Century Gothic"/>
              </a:rPr>
              <a:t>?</a:t>
            </a:r>
            <a:endParaRPr>
              <a:latin typeface="Century Gothic"/>
              <a:ea typeface="Century Gothic"/>
              <a:cs typeface="Century Gothic"/>
              <a:sym typeface="Century Gothic"/>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pic>
        <p:nvPicPr>
          <p:cNvPr id="251" name="Google Shape;251;p51"/>
          <p:cNvPicPr preferRelativeResize="0"/>
          <p:nvPr/>
        </p:nvPicPr>
        <p:blipFill>
          <a:blip r:embed="rId3">
            <a:alphaModFix/>
          </a:blip>
          <a:stretch>
            <a:fillRect/>
          </a:stretch>
        </p:blipFill>
        <p:spPr>
          <a:xfrm>
            <a:off x="-7" y="1"/>
            <a:ext cx="9772716" cy="51435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pic>
        <p:nvPicPr>
          <p:cNvPr id="256" name="Google Shape;256;p52" title="animal-superpowers.jpg"/>
          <p:cNvPicPr preferRelativeResize="0"/>
          <p:nvPr/>
        </p:nvPicPr>
        <p:blipFill rotWithShape="1">
          <a:blip r:embed="rId3">
            <a:alphaModFix/>
          </a:blip>
          <a:srcRect b="0" l="0" r="33155" t="0"/>
          <a:stretch/>
        </p:blipFill>
        <p:spPr>
          <a:xfrm>
            <a:off x="1028088" y="147625"/>
            <a:ext cx="7087824" cy="4848250"/>
          </a:xfrm>
          <a:prstGeom prst="rect">
            <a:avLst/>
          </a:prstGeom>
          <a:noFill/>
          <a:ln>
            <a:noFill/>
          </a:ln>
        </p:spPr>
      </p:pic>
      <p:sp>
        <p:nvSpPr>
          <p:cNvPr id="257" name="Google Shape;257;p52"/>
          <p:cNvSpPr txBox="1"/>
          <p:nvPr/>
        </p:nvSpPr>
        <p:spPr>
          <a:xfrm>
            <a:off x="1389625" y="3112300"/>
            <a:ext cx="2779500" cy="1190400"/>
          </a:xfrm>
          <a:prstGeom prst="rect">
            <a:avLst/>
          </a:prstGeom>
          <a:solidFill>
            <a:srgbClr val="FFF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Bangers"/>
                <a:ea typeface="Bangers"/>
                <a:cs typeface="Bangers"/>
                <a:sym typeface="Bangers"/>
              </a:rPr>
              <a:t>Ecological Angels?</a:t>
            </a:r>
            <a:endParaRPr sz="2400">
              <a:solidFill>
                <a:schemeClr val="dk1"/>
              </a:solidFill>
              <a:latin typeface="Bangers"/>
              <a:ea typeface="Bangers"/>
              <a:cs typeface="Bangers"/>
              <a:sym typeface="Bangers"/>
            </a:endParaRPr>
          </a:p>
        </p:txBody>
      </p:sp>
      <p:sp>
        <p:nvSpPr>
          <p:cNvPr id="258" name="Google Shape;258;p52"/>
          <p:cNvSpPr txBox="1"/>
          <p:nvPr/>
        </p:nvSpPr>
        <p:spPr>
          <a:xfrm>
            <a:off x="4953875" y="3112300"/>
            <a:ext cx="2730000" cy="1190400"/>
          </a:xfrm>
          <a:prstGeom prst="rect">
            <a:avLst/>
          </a:prstGeom>
          <a:solidFill>
            <a:srgbClr val="00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Bangers"/>
                <a:ea typeface="Bangers"/>
                <a:cs typeface="Bangers"/>
                <a:sym typeface="Bangers"/>
              </a:rPr>
              <a:t>Ecological VillAINS?</a:t>
            </a:r>
            <a:endParaRPr sz="2400">
              <a:solidFill>
                <a:schemeClr val="dk1"/>
              </a:solidFill>
              <a:latin typeface="Bangers"/>
              <a:ea typeface="Bangers"/>
              <a:cs typeface="Bangers"/>
              <a:sym typeface="Banger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pic>
        <p:nvPicPr>
          <p:cNvPr descr="Conservation efforts have brought the gray wolf back from the edge of extinction. The focus is shifting now from saving the species to managing it -- and the threat it poses to livestock. Carter Evans reports.&#10;&#10;&quot;CBS Evening News&quot; delivers the day's most important stories, delivering context and depth to bring greater understanding to your world. Check local listings for &quot;CBS Evening News&quot; broadcast times.&#10;&#10;Subscribe to the &quot;CBS Evening News&quot; YouTube channel: https://youtube.com/CBSEveningNews&#10;Watch full episodes of &quot;CBS Evening News&quot;: https://cbsnews.com/evening-news/full-episodes/&#10;Follow &quot;CBS Evening News&quot; on Instagram: https://instagram.com/cbseveningnews/&#10;Like &quot;CBS Evening News&quot; on Facebook: https://facebook.com/CBSEveningNews&#10;Follow &quot;CBS Evening News&quot; on X: https://x.com/CBSEveningNews&#10;Download the CBS News app: https://cbsnews.com/mobile/&#10;Try Paramount+ free: https://paramountplus.com/?ftag=PPM-05-10aeh8h&#10;&#10;For video licensing inquiries, contact: licensing@veritone.com" id="263" name="Google Shape;263;p53" title="California ranchers say protected wolves are killing their livestock">
            <a:hlinkClick r:id="rId3"/>
          </p:cNvPr>
          <p:cNvPicPr preferRelativeResize="0"/>
          <p:nvPr/>
        </p:nvPicPr>
        <p:blipFill>
          <a:blip r:embed="rId4">
            <a:alphaModFix/>
          </a:blip>
          <a:stretch>
            <a:fillRect/>
          </a:stretch>
        </p:blipFill>
        <p:spPr>
          <a:xfrm>
            <a:off x="0" y="0"/>
            <a:ext cx="91440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gtEl>
                                        <p:attrNameLst>
                                          <p:attrName>style.visibility</p:attrName>
                                        </p:attrNameLst>
                                      </p:cBhvr>
                                      <p:to>
                                        <p:strVal val="visible"/>
                                      </p:to>
                                    </p:set>
                                    <p:animEffect filter="fade" transition="in">
                                      <p:cBhvr>
                                        <p:cTn dur="1000"/>
                                        <p:tgtEl>
                                          <p:spTgt spid="26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id="268" name="Google Shape;268;p54"/>
          <p:cNvPicPr preferRelativeResize="0"/>
          <p:nvPr/>
        </p:nvPicPr>
        <p:blipFill rotWithShape="1">
          <a:blip r:embed="rId3">
            <a:alphaModFix/>
          </a:blip>
          <a:srcRect b="0" l="66967" r="0" t="0"/>
          <a:stretch/>
        </p:blipFill>
        <p:spPr>
          <a:xfrm>
            <a:off x="2713995" y="0"/>
            <a:ext cx="3716009" cy="514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pic>
        <p:nvPicPr>
          <p:cNvPr descr="Gray wolves were reintroduced into Yellowstone National Park in 1995, which have since resulted in a trophic cascade through the entire ecosystem. After the wolves were driven extinct in the region nearly 100 years ago, scientists began to fully understand their role in the food web as a keystone species.&#10;&#10;Credit: PBS Learning Media" id="125" name="Google Shape;125;p29" title="Wolves of Yellowstone">
            <a:hlinkClick r:id="rId3"/>
          </p:cNvPr>
          <p:cNvPicPr preferRelativeResize="0"/>
          <p:nvPr/>
        </p:nvPicPr>
        <p:blipFill>
          <a:blip r:embed="rId4">
            <a:alphaModFix/>
          </a:blip>
          <a:stretch>
            <a:fillRect/>
          </a:stretch>
        </p:blipFill>
        <p:spPr>
          <a:xfrm>
            <a:off x="-7" y="0"/>
            <a:ext cx="9144014"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gtEl>
                                        <p:attrNameLst>
                                          <p:attrName>style.visibility</p:attrName>
                                        </p:attrNameLst>
                                      </p:cBhvr>
                                      <p:to>
                                        <p:strVal val="visible"/>
                                      </p:to>
                                    </p:set>
                                    <p:animEffect filter="fade" transition="in">
                                      <p:cBhvr>
                                        <p:cTn dur="1000"/>
                                        <p:tgtEl>
                                          <p:spTgt spid="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pic>
        <p:nvPicPr>
          <p:cNvPr id="130" name="Google Shape;130;p30" title="animal-superpowers.jpg"/>
          <p:cNvPicPr preferRelativeResize="0"/>
          <p:nvPr/>
        </p:nvPicPr>
        <p:blipFill rotWithShape="1">
          <a:blip r:embed="rId3">
            <a:alphaModFix/>
          </a:blip>
          <a:srcRect b="0" l="0" r="33155" t="0"/>
          <a:stretch/>
        </p:blipFill>
        <p:spPr>
          <a:xfrm>
            <a:off x="1028088" y="147625"/>
            <a:ext cx="7087824" cy="4848250"/>
          </a:xfrm>
          <a:prstGeom prst="rect">
            <a:avLst/>
          </a:prstGeom>
          <a:noFill/>
          <a:ln>
            <a:noFill/>
          </a:ln>
        </p:spPr>
      </p:pic>
      <p:sp>
        <p:nvSpPr>
          <p:cNvPr id="131" name="Google Shape;131;p30"/>
          <p:cNvSpPr txBox="1"/>
          <p:nvPr/>
        </p:nvSpPr>
        <p:spPr>
          <a:xfrm>
            <a:off x="1389625" y="3112300"/>
            <a:ext cx="2779500" cy="1190400"/>
          </a:xfrm>
          <a:prstGeom prst="rect">
            <a:avLst/>
          </a:prstGeom>
          <a:solidFill>
            <a:srgbClr val="FFF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Bangers"/>
                <a:ea typeface="Bangers"/>
                <a:cs typeface="Bangers"/>
                <a:sym typeface="Bangers"/>
              </a:rPr>
              <a:t>Ecological Angels?</a:t>
            </a:r>
            <a:endParaRPr sz="2400">
              <a:solidFill>
                <a:schemeClr val="dk1"/>
              </a:solidFill>
              <a:latin typeface="Bangers"/>
              <a:ea typeface="Bangers"/>
              <a:cs typeface="Bangers"/>
              <a:sym typeface="Bangers"/>
            </a:endParaRPr>
          </a:p>
        </p:txBody>
      </p:sp>
      <p:sp>
        <p:nvSpPr>
          <p:cNvPr id="132" name="Google Shape;132;p30"/>
          <p:cNvSpPr txBox="1"/>
          <p:nvPr/>
        </p:nvSpPr>
        <p:spPr>
          <a:xfrm>
            <a:off x="4953875" y="3112300"/>
            <a:ext cx="2730000" cy="1190400"/>
          </a:xfrm>
          <a:prstGeom prst="rect">
            <a:avLst/>
          </a:prstGeom>
          <a:solidFill>
            <a:srgbClr val="00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Bangers"/>
                <a:ea typeface="Bangers"/>
                <a:cs typeface="Bangers"/>
                <a:sym typeface="Bangers"/>
              </a:rPr>
              <a:t>Ecological VillAINS?</a:t>
            </a:r>
            <a:endParaRPr sz="2400">
              <a:solidFill>
                <a:schemeClr val="dk1"/>
              </a:solidFill>
              <a:latin typeface="Bangers"/>
              <a:ea typeface="Bangers"/>
              <a:cs typeface="Bangers"/>
              <a:sym typeface="Banger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pic>
        <p:nvPicPr>
          <p:cNvPr id="137" name="Google Shape;137;p31"/>
          <p:cNvPicPr preferRelativeResize="0"/>
          <p:nvPr/>
        </p:nvPicPr>
        <p:blipFill rotWithShape="1">
          <a:blip r:embed="rId3">
            <a:alphaModFix/>
          </a:blip>
          <a:srcRect b="23025" l="4045" r="4017" t="2459"/>
          <a:stretch/>
        </p:blipFill>
        <p:spPr>
          <a:xfrm>
            <a:off x="0" y="0"/>
            <a:ext cx="9144000" cy="555809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B1353"/>
        </a:solidFill>
      </p:bgPr>
    </p:bg>
    <p:spTree>
      <p:nvGrpSpPr>
        <p:cNvPr id="141" name="Shape 141"/>
        <p:cNvGrpSpPr/>
        <p:nvPr/>
      </p:nvGrpSpPr>
      <p:grpSpPr>
        <a:xfrm>
          <a:off x="0" y="0"/>
          <a:ext cx="0" cy="0"/>
          <a:chOff x="0" y="0"/>
          <a:chExt cx="0" cy="0"/>
        </a:xfrm>
      </p:grpSpPr>
      <p:pic>
        <p:nvPicPr>
          <p:cNvPr id="142" name="Google Shape;142;p32"/>
          <p:cNvPicPr preferRelativeResize="0"/>
          <p:nvPr/>
        </p:nvPicPr>
        <p:blipFill>
          <a:blip r:embed="rId3">
            <a:alphaModFix/>
          </a:blip>
          <a:stretch>
            <a:fillRect/>
          </a:stretch>
        </p:blipFill>
        <p:spPr>
          <a:xfrm>
            <a:off x="835478" y="0"/>
            <a:ext cx="7473047" cy="51434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pic>
        <p:nvPicPr>
          <p:cNvPr id="148" name="Google Shape;148;p33"/>
          <p:cNvPicPr preferRelativeResize="0"/>
          <p:nvPr/>
        </p:nvPicPr>
        <p:blipFill>
          <a:blip r:embed="rId3">
            <a:alphaModFix/>
          </a:blip>
          <a:stretch>
            <a:fillRect/>
          </a:stretch>
        </p:blipFill>
        <p:spPr>
          <a:xfrm>
            <a:off x="0" y="3900"/>
            <a:ext cx="9144000" cy="519313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34"/>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latin typeface="Century Gothic"/>
                <a:ea typeface="Century Gothic"/>
                <a:cs typeface="Century Gothic"/>
                <a:sym typeface="Century Gothic"/>
              </a:rPr>
              <a:t>Are there keystone species in Virginia</a:t>
            </a:r>
            <a:r>
              <a:rPr lang="en">
                <a:latin typeface="Raleway"/>
                <a:ea typeface="Raleway"/>
                <a:cs typeface="Raleway"/>
                <a:sym typeface="Raleway"/>
              </a:rPr>
              <a:t>?</a:t>
            </a:r>
            <a:endParaRPr>
              <a:latin typeface="Century Gothic"/>
              <a:ea typeface="Century Gothic"/>
              <a:cs typeface="Century Gothic"/>
              <a:sym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pic>
        <p:nvPicPr>
          <p:cNvPr id="159" name="Google Shape;159;p35"/>
          <p:cNvPicPr preferRelativeResize="0"/>
          <p:nvPr/>
        </p:nvPicPr>
        <p:blipFill>
          <a:blip r:embed="rId3">
            <a:alphaModFix/>
          </a:blip>
          <a:stretch>
            <a:fillRect/>
          </a:stretch>
        </p:blipFill>
        <p:spPr>
          <a:xfrm>
            <a:off x="0" y="-512796"/>
            <a:ext cx="9144000" cy="688658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