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8"/>
  </p:notesMasterIdLst>
  <p:handoutMasterIdLst>
    <p:handoutMasterId r:id="rId9"/>
  </p:handoutMasterIdLst>
  <p:sldIdLst>
    <p:sldId id="257" r:id="rId2"/>
    <p:sldId id="380" r:id="rId3"/>
    <p:sldId id="318" r:id="rId4"/>
    <p:sldId id="377" r:id="rId5"/>
    <p:sldId id="379" r:id="rId6"/>
    <p:sldId id="263" r:id="rId7"/>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B8A"/>
    <a:srgbClr val="9FD3FA"/>
    <a:srgbClr val="FFC2DA"/>
    <a:srgbClr val="A4E3D0"/>
    <a:srgbClr val="FFAE89"/>
    <a:srgbClr val="77B6FD"/>
    <a:srgbClr val="C9C4FA"/>
    <a:srgbClr val="FFD5FF"/>
    <a:srgbClr val="FFD1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467" autoAdjust="0"/>
    <p:restoredTop sz="78315" autoAdjust="0"/>
  </p:normalViewPr>
  <p:slideViewPr>
    <p:cSldViewPr>
      <p:cViewPr varScale="1">
        <p:scale>
          <a:sx n="113" d="100"/>
          <a:sy n="113" d="100"/>
        </p:scale>
        <p:origin x="1664" y="192"/>
      </p:cViewPr>
      <p:guideLst>
        <p:guide orient="horz" pos="2160"/>
        <p:guide pos="2880"/>
      </p:guideLst>
    </p:cSldViewPr>
  </p:slideViewPr>
  <p:outlineViewPr>
    <p:cViewPr>
      <p:scale>
        <a:sx n="33" d="100"/>
        <a:sy n="33" d="100"/>
      </p:scale>
      <p:origin x="0" y="0"/>
    </p:cViewPr>
  </p:outlineViewPr>
  <p:notesTextViewPr>
    <p:cViewPr>
      <p:scale>
        <a:sx n="1" d="1"/>
        <a:sy n="1" d="1"/>
      </p:scale>
      <p:origin x="0" y="-1216"/>
    </p:cViewPr>
  </p:notesTextViewPr>
  <p:sorterViewPr>
    <p:cViewPr>
      <p:scale>
        <a:sx n="100" d="100"/>
        <a:sy n="100" d="100"/>
      </p:scale>
      <p:origin x="0" y="0"/>
    </p:cViewPr>
  </p:sorterViewPr>
  <p:notesViewPr>
    <p:cSldViewPr>
      <p:cViewPr varScale="1">
        <p:scale>
          <a:sx n="109" d="100"/>
          <a:sy n="109" d="100"/>
        </p:scale>
        <p:origin x="384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C41BE4-C9CA-74A9-FE78-A7E3F2C1B408}"/>
              </a:ext>
            </a:extLst>
          </p:cNvPr>
          <p:cNvSpPr>
            <a:spLocks noGrp="1"/>
          </p:cNvSpPr>
          <p:nvPr>
            <p:ph type="hdr" sz="quarter"/>
          </p:nvPr>
        </p:nvSpPr>
        <p:spPr>
          <a:xfrm>
            <a:off x="0" y="0"/>
            <a:ext cx="3038475" cy="46672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34F826D1-AB9C-8E9C-1A17-4A0FCDB76E05}"/>
              </a:ext>
            </a:extLst>
          </p:cNvPr>
          <p:cNvSpPr>
            <a:spLocks noGrp="1"/>
          </p:cNvSpPr>
          <p:nvPr>
            <p:ph type="dt" sz="quarter" idx="1"/>
          </p:nvPr>
        </p:nvSpPr>
        <p:spPr>
          <a:xfrm>
            <a:off x="3970338" y="0"/>
            <a:ext cx="3038475" cy="4667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7FC9805E-B67B-B44A-B56C-8E974DDAE044}" type="datetimeFigureOut">
              <a:rPr lang="en-US" altLang="en-US"/>
              <a:pPr/>
              <a:t>4/1/25</a:t>
            </a:fld>
            <a:endParaRPr lang="en-US" altLang="en-US"/>
          </a:p>
        </p:txBody>
      </p:sp>
      <p:sp>
        <p:nvSpPr>
          <p:cNvPr id="4" name="Footer Placeholder 3">
            <a:extLst>
              <a:ext uri="{FF2B5EF4-FFF2-40B4-BE49-F238E27FC236}">
                <a16:creationId xmlns:a16="http://schemas.microsoft.com/office/drawing/2014/main" id="{BCE39E6F-8227-9EA0-3046-381D5E304E81}"/>
              </a:ext>
            </a:extLst>
          </p:cNvPr>
          <p:cNvSpPr>
            <a:spLocks noGrp="1"/>
          </p:cNvSpPr>
          <p:nvPr>
            <p:ph type="ftr" sz="quarter" idx="2"/>
          </p:nvPr>
        </p:nvSpPr>
        <p:spPr>
          <a:xfrm>
            <a:off x="0" y="8829675"/>
            <a:ext cx="3038475"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 name="Slide Number Placeholder 4">
            <a:extLst>
              <a:ext uri="{FF2B5EF4-FFF2-40B4-BE49-F238E27FC236}">
                <a16:creationId xmlns:a16="http://schemas.microsoft.com/office/drawing/2014/main" id="{F932381B-2BF7-0E83-52D4-F08D62FC7405}"/>
              </a:ext>
            </a:extLst>
          </p:cNvPr>
          <p:cNvSpPr>
            <a:spLocks noGrp="1"/>
          </p:cNvSpPr>
          <p:nvPr>
            <p:ph type="sldNum" sz="quarter" idx="3"/>
          </p:nvPr>
        </p:nvSpPr>
        <p:spPr>
          <a:xfrm>
            <a:off x="3970338" y="8829675"/>
            <a:ext cx="3038475"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A1B2710-2C7D-0147-94C2-848B367A368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CF0FF35-1F6A-BB97-32C4-B31BA39C8E28}"/>
              </a:ext>
            </a:extLst>
          </p:cNvPr>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D23FBEE9-1F0E-474A-8020-CB8B5F4B4398}"/>
              </a:ext>
            </a:extLst>
          </p:cNvPr>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vl1pPr>
          </a:lstStyle>
          <a:p>
            <a:fld id="{509659EA-52A4-9049-8E31-A93650CC2A50}" type="datetimeFigureOut">
              <a:rPr lang="en-US" altLang="en-US"/>
              <a:pPr/>
              <a:t>4/1/25</a:t>
            </a:fld>
            <a:endParaRPr lang="en-US" altLang="en-US"/>
          </a:p>
        </p:txBody>
      </p:sp>
      <p:sp>
        <p:nvSpPr>
          <p:cNvPr id="4" name="Slide Image Placeholder 3">
            <a:extLst>
              <a:ext uri="{FF2B5EF4-FFF2-40B4-BE49-F238E27FC236}">
                <a16:creationId xmlns:a16="http://schemas.microsoft.com/office/drawing/2014/main" id="{1253C55B-7BFE-3E18-FEBB-7C10CF0AD28A}"/>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a:extLst>
              <a:ext uri="{FF2B5EF4-FFF2-40B4-BE49-F238E27FC236}">
                <a16:creationId xmlns:a16="http://schemas.microsoft.com/office/drawing/2014/main" id="{D249D125-B730-7EC1-EA22-E28665E3CE27}"/>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76ECF34-4C52-5683-AAF7-CAF3CD6D3893}"/>
              </a:ext>
            </a:extLst>
          </p:cNvPr>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eaLnBrk="1" hangingPunct="1">
              <a:defRPr sz="1200"/>
            </a:lvl1pPr>
          </a:lstStyle>
          <a:p>
            <a:endParaRPr lang="en-US" altLang="en-US"/>
          </a:p>
        </p:txBody>
      </p:sp>
      <p:sp>
        <p:nvSpPr>
          <p:cNvPr id="7" name="Slide Number Placeholder 6">
            <a:extLst>
              <a:ext uri="{FF2B5EF4-FFF2-40B4-BE49-F238E27FC236}">
                <a16:creationId xmlns:a16="http://schemas.microsoft.com/office/drawing/2014/main" id="{2E12E881-3C5C-4D02-0799-2F0AD7FE05C0}"/>
              </a:ext>
            </a:extLst>
          </p:cNvPr>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fld id="{05C5F287-C5E6-7144-BC61-78519E981EF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a:extLst>
              <a:ext uri="{FF2B5EF4-FFF2-40B4-BE49-F238E27FC236}">
                <a16:creationId xmlns:a16="http://schemas.microsoft.com/office/drawing/2014/main" id="{57700257-BBDE-62C8-CA94-9282F4E87B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158C5A5-7104-DAFC-2BD0-476988DC9313}"/>
              </a:ext>
            </a:extLst>
          </p:cNvPr>
          <p:cNvSpPr>
            <a:spLocks noGrp="1"/>
          </p:cNvSpPr>
          <p:nvPr>
            <p:ph type="body" idx="1"/>
          </p:nvPr>
        </p:nvSpPr>
        <p:spPr/>
        <p:txBody>
          <a:bodyPr/>
          <a:lstStyle/>
          <a:p>
            <a:pPr algn="l"/>
            <a:r>
              <a:rPr lang="en-US" sz="1200" b="0" i="1" dirty="0">
                <a:latin typeface="+mn-lt"/>
                <a:cs typeface="Calibri" panose="020F0502020204030204" pitchFamily="34" charset="0"/>
              </a:rPr>
              <a:t>Self-Portrait with Grey, Felt Hat</a:t>
            </a:r>
            <a:r>
              <a:rPr lang="en-US" sz="1200" b="0" dirty="0">
                <a:latin typeface="+mn-lt"/>
                <a:cs typeface="Calibri" panose="020F0502020204030204" pitchFamily="34" charset="0"/>
              </a:rPr>
              <a:t>, 1887-88</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0" i="1" u="none" dirty="0">
                <a:latin typeface="+mn-lt"/>
                <a:ea typeface="ＭＳ Ｐゴシック" panose="020B0600070205080204" pitchFamily="34" charset="-128"/>
                <a:cs typeface="Calibri" panose="020F0502020204030204" pitchFamily="34" charset="0"/>
              </a:rPr>
              <a:t>Fritillaries in a Copper Vase, 1887</a:t>
            </a:r>
          </a:p>
          <a:p>
            <a:pPr algn="l"/>
            <a:r>
              <a:rPr lang="en-US" sz="1200" b="0" dirty="0">
                <a:latin typeface="+mn-lt"/>
                <a:cs typeface="Calibri" panose="020F0502020204030204" pitchFamily="34" charset="0"/>
              </a:rPr>
              <a:t>Info: https://</a:t>
            </a:r>
            <a:r>
              <a:rPr lang="en-US" sz="1200" b="0" dirty="0" err="1">
                <a:latin typeface="+mn-lt"/>
                <a:cs typeface="Calibri" panose="020F0502020204030204" pitchFamily="34" charset="0"/>
              </a:rPr>
              <a:t>www.tate.org.uk</a:t>
            </a:r>
            <a:r>
              <a:rPr lang="en-US" sz="1200" b="0" dirty="0">
                <a:latin typeface="+mn-lt"/>
                <a:cs typeface="Calibri" panose="020F0502020204030204" pitchFamily="34" charset="0"/>
              </a:rPr>
              <a:t>/kids/explore/who-is/who-</a:t>
            </a:r>
            <a:r>
              <a:rPr lang="en-US" sz="1200" b="0" dirty="0" err="1">
                <a:latin typeface="+mn-lt"/>
                <a:cs typeface="Calibri" panose="020F0502020204030204" pitchFamily="34" charset="0"/>
              </a:rPr>
              <a:t>vincent</a:t>
            </a:r>
            <a:r>
              <a:rPr lang="en-US" sz="1200" b="0" dirty="0">
                <a:latin typeface="+mn-lt"/>
                <a:cs typeface="Calibri" panose="020F0502020204030204" pitchFamily="34" charset="0"/>
              </a:rPr>
              <a:t>-van-</a:t>
            </a:r>
            <a:r>
              <a:rPr lang="en-US" sz="1200" b="0" dirty="0" err="1">
                <a:latin typeface="+mn-lt"/>
                <a:cs typeface="Calibri" panose="020F0502020204030204" pitchFamily="34" charset="0"/>
              </a:rPr>
              <a:t>gogh</a:t>
            </a:r>
            <a:endParaRPr lang="en-US" sz="1200" b="0" dirty="0">
              <a:latin typeface="+mn-lt"/>
              <a:cs typeface="Calibri" panose="020F0502020204030204" pitchFamily="34" charset="0"/>
            </a:endParaRPr>
          </a:p>
          <a:p>
            <a:pPr algn="l"/>
            <a:endParaRPr lang="en-US" sz="1200" b="1" dirty="0">
              <a:latin typeface="+mn-lt"/>
              <a:cs typeface="Calibri" panose="020F0502020204030204" pitchFamily="34" charset="0"/>
            </a:endParaRPr>
          </a:p>
          <a:p>
            <a:pPr algn="l"/>
            <a:r>
              <a:rPr lang="en-US" sz="1200" b="1" dirty="0">
                <a:latin typeface="+mn-lt"/>
                <a:cs typeface="Calibri" panose="020F0502020204030204" pitchFamily="34" charset="0"/>
              </a:rPr>
              <a:t>PRESENTER NOTES</a:t>
            </a:r>
            <a:r>
              <a:rPr lang="en-US" sz="1200" dirty="0">
                <a:latin typeface="+mn-lt"/>
                <a:cs typeface="Calibri" panose="020F0502020204030204" pitchFamily="34" charset="0"/>
              </a:rPr>
              <a:t>: </a:t>
            </a:r>
          </a:p>
          <a:p>
            <a:pPr marL="0" lvl="0" indent="0" algn="l" rtl="0">
              <a:spcBef>
                <a:spcPts val="0"/>
              </a:spcBef>
              <a:spcAft>
                <a:spcPts val="0"/>
              </a:spcAft>
              <a:buClr>
                <a:schemeClr val="dk1"/>
              </a:buClr>
              <a:buSzPts val="1200"/>
              <a:buFont typeface="Arial"/>
              <a:buNone/>
            </a:pPr>
            <a:r>
              <a:rPr lang="en-US" sz="1200" dirty="0">
                <a:latin typeface="+mn-lt"/>
                <a:cs typeface="Calibri" panose="020F0502020204030204" pitchFamily="34" charset="0"/>
              </a:rPr>
              <a:t>Allow 10-15 minutes for presentation. Please feel free to cut and shorten where needed, focusing on the</a:t>
            </a:r>
            <a:r>
              <a:rPr lang="en-US" sz="1200" b="1" dirty="0">
                <a:latin typeface="+mn-lt"/>
                <a:cs typeface="Calibri" panose="020F0502020204030204" pitchFamily="34" charset="0"/>
              </a:rPr>
              <a:t> 3 BIG IDEAS.</a:t>
            </a:r>
            <a:endParaRPr lang="en-US" sz="1200" b="1" dirty="0">
              <a:latin typeface="+mn-lt"/>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#1:</a:t>
            </a:r>
            <a:r>
              <a:rPr lang="en-US" altLang="en-US" sz="1200" b="1" u="none" dirty="0">
                <a:latin typeface="+mn-lt"/>
                <a:ea typeface="ＭＳ Ｐゴシック" panose="020B0600070205080204" pitchFamily="34" charset="-128"/>
                <a:cs typeface="Calibri" panose="020F0502020204030204" pitchFamily="34" charset="0"/>
              </a:rPr>
              <a:t> Vincent van Gogh is one of most influential artists of the 20</a:t>
            </a:r>
            <a:r>
              <a:rPr lang="en-US" altLang="en-US" sz="1200" b="1" u="none" baseline="30000" dirty="0">
                <a:latin typeface="+mn-lt"/>
                <a:ea typeface="ＭＳ Ｐゴシック" panose="020B0600070205080204" pitchFamily="34" charset="-128"/>
                <a:cs typeface="Calibri" panose="020F0502020204030204" pitchFamily="34" charset="0"/>
              </a:rPr>
              <a:t>th</a:t>
            </a:r>
            <a:r>
              <a:rPr lang="en-US" altLang="en-US" sz="1200" b="1" u="none" dirty="0">
                <a:latin typeface="+mn-lt"/>
                <a:ea typeface="ＭＳ Ｐゴシック" panose="020B0600070205080204" pitchFamily="34" charset="-128"/>
                <a:cs typeface="Calibri" panose="020F0502020204030204" pitchFamily="34" charset="0"/>
              </a:rPr>
              <a:t> century.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u="none" dirty="0">
              <a:solidFill>
                <a:schemeClr val="bg1"/>
              </a:solidFill>
              <a:highlight>
                <a:srgbClr val="FFFF00"/>
              </a:highlight>
              <a:latin typeface="+mn-lt"/>
              <a:ea typeface="Times New Roman"/>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A1A1A"/>
                </a:solidFill>
                <a:effectLst/>
                <a:latin typeface="+mn-lt"/>
              </a:rPr>
              <a:t>Today, most people know the name Vincent van Gogh. However, when he was alive, he was not very famous at all.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i="0" dirty="0">
              <a:solidFill>
                <a:srgbClr val="1A1A1A"/>
              </a:solidFill>
              <a:effectLst/>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A1A1A"/>
                </a:solidFill>
                <a:effectLst/>
                <a:latin typeface="+mn-lt"/>
              </a:rPr>
              <a:t>Since his death, he has become one of the most successful painters in history. People across the world have admired his unique style.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i="0" dirty="0">
              <a:solidFill>
                <a:srgbClr val="1A1A1A"/>
              </a:solidFill>
              <a:effectLst/>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A1A1A"/>
                </a:solidFill>
                <a:effectLst/>
                <a:latin typeface="+mn-lt"/>
              </a:rPr>
              <a:t>In total, Van Gogh made around 2,100 artworks.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i="0" dirty="0">
              <a:solidFill>
                <a:srgbClr val="1A1A1A"/>
              </a:solidFill>
              <a:effectLst/>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i="0" dirty="0">
              <a:solidFill>
                <a:srgbClr val="1A1A1A"/>
              </a:solidFill>
              <a:effectLst/>
              <a:latin typeface="+mn-lt"/>
            </a:endParaRPr>
          </a:p>
          <a:p>
            <a:pPr eaLnBrk="1" fontAlgn="auto" hangingPunct="1">
              <a:spcBef>
                <a:spcPts val="0"/>
              </a:spcBef>
              <a:spcAft>
                <a:spcPts val="0"/>
              </a:spcAf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u="sng" dirty="0">
                <a:latin typeface="+mn-lt"/>
                <a:cs typeface="Calibri" panose="020F0502020204030204" pitchFamily="34" charset="0"/>
              </a:rPr>
              <a:t>Do you know the artist Van Gogh? If so, what do you </a:t>
            </a:r>
            <a:r>
              <a:rPr lang="en-US" i="1" u="sng">
                <a:latin typeface="+mn-lt"/>
                <a:cs typeface="Calibri" panose="020F0502020204030204" pitchFamily="34" charset="0"/>
              </a:rPr>
              <a:t>know about </a:t>
            </a:r>
            <a:r>
              <a:rPr lang="en-US" i="1" u="sng" dirty="0">
                <a:latin typeface="+mn-lt"/>
                <a:cs typeface="Calibri" panose="020F0502020204030204" pitchFamily="34" charset="0"/>
              </a:rPr>
              <a:t>him? Do you recognize any of these paintings?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latin typeface="+mn-lt"/>
            </a:endParaRPr>
          </a:p>
          <a:p>
            <a:pPr eaLnBrk="1" fontAlgn="auto" hangingPunct="1">
              <a:spcBef>
                <a:spcPts val="0"/>
              </a:spcBef>
              <a:spcAft>
                <a:spcPts val="0"/>
              </a:spcAft>
              <a:defRPr/>
            </a:pPr>
            <a:endParaRPr lang="en-US" dirty="0">
              <a:latin typeface="+mn-lt"/>
            </a:endParaRPr>
          </a:p>
        </p:txBody>
      </p:sp>
      <p:sp>
        <p:nvSpPr>
          <p:cNvPr id="8195" name="Slide Number Placeholder 3">
            <a:extLst>
              <a:ext uri="{FF2B5EF4-FFF2-40B4-BE49-F238E27FC236}">
                <a16:creationId xmlns:a16="http://schemas.microsoft.com/office/drawing/2014/main" id="{26F818CC-7A63-1C0D-FDAA-C0127E89D5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EF93C3C-AF62-2C4D-9296-929A9589D624}" type="slidenum">
              <a:rPr lang="en-US" altLang="en-US"/>
              <a:pPr>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12D30-1A1F-DF22-736D-12A4501F4381}"/>
            </a:ext>
          </a:extLst>
        </p:cNvPr>
        <p:cNvGrpSpPr/>
        <p:nvPr/>
      </p:nvGrpSpPr>
      <p:grpSpPr>
        <a:xfrm>
          <a:off x="0" y="0"/>
          <a:ext cx="0" cy="0"/>
          <a:chOff x="0" y="0"/>
          <a:chExt cx="0" cy="0"/>
        </a:xfrm>
      </p:grpSpPr>
      <p:sp>
        <p:nvSpPr>
          <p:cNvPr id="10241" name="Slide Image Placeholder 1">
            <a:extLst>
              <a:ext uri="{FF2B5EF4-FFF2-40B4-BE49-F238E27FC236}">
                <a16:creationId xmlns:a16="http://schemas.microsoft.com/office/drawing/2014/main" id="{906D731D-0908-3392-DBBE-16E320E063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es Placeholder 2">
            <a:extLst>
              <a:ext uri="{FF2B5EF4-FFF2-40B4-BE49-F238E27FC236}">
                <a16:creationId xmlns:a16="http://schemas.microsoft.com/office/drawing/2014/main" id="{FCD05290-052C-95B2-7991-613E0FD3B3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r>
              <a:rPr lang="en-US" altLang="en-US" sz="1200" b="0" u="none" dirty="0">
                <a:latin typeface="+mn-lt"/>
                <a:cs typeface="Arial" panose="020B0604020202020204" pitchFamily="34" charset="0"/>
              </a:rPr>
              <a:t>Images left to right:</a:t>
            </a:r>
          </a:p>
          <a:p>
            <a:pPr marL="0" indent="0" eaLnBrk="1" hangingPunct="1">
              <a:spcBef>
                <a:spcPct val="0"/>
              </a:spcBef>
              <a:buFont typeface="Arial" panose="020B0604020202020204" pitchFamily="34" charset="0"/>
              <a:buNone/>
            </a:pPr>
            <a:r>
              <a:rPr lang="en-US" altLang="en-US" sz="1200" b="0" i="1" u="none" dirty="0">
                <a:latin typeface="+mn-lt"/>
                <a:cs typeface="Arial" panose="020B0604020202020204" pitchFamily="34" charset="0"/>
              </a:rPr>
              <a:t>Self-Portrait</a:t>
            </a:r>
            <a:r>
              <a:rPr lang="en-US" altLang="en-US" sz="1200" b="0" u="none" dirty="0">
                <a:latin typeface="+mn-lt"/>
                <a:cs typeface="Arial" panose="020B0604020202020204" pitchFamily="34" charset="0"/>
              </a:rPr>
              <a:t>, 1889</a:t>
            </a:r>
          </a:p>
          <a:p>
            <a:pPr marL="0" indent="0" eaLnBrk="1" hangingPunct="1">
              <a:spcBef>
                <a:spcPct val="0"/>
              </a:spcBef>
              <a:buFont typeface="Arial" panose="020B0604020202020204" pitchFamily="34" charset="0"/>
              <a:buNone/>
            </a:pPr>
            <a:r>
              <a:rPr lang="en-US" altLang="en-US" sz="1200" b="0" i="1" u="none" dirty="0">
                <a:latin typeface="+mn-lt"/>
                <a:cs typeface="Arial" panose="020B0604020202020204" pitchFamily="34" charset="0"/>
              </a:rPr>
              <a:t>Self-Portrait with Bandaged Ear and Pipe</a:t>
            </a:r>
            <a:r>
              <a:rPr lang="en-US" altLang="en-US" sz="1200" b="0" u="none" dirty="0">
                <a:latin typeface="+mn-lt"/>
                <a:cs typeface="Arial" panose="020B0604020202020204" pitchFamily="34" charset="0"/>
              </a:rPr>
              <a:t>, 1889</a:t>
            </a:r>
          </a:p>
          <a:p>
            <a:pPr marL="0" indent="0" eaLnBrk="1" hangingPunct="1">
              <a:spcBef>
                <a:spcPct val="0"/>
              </a:spcBef>
              <a:buFont typeface="Arial" panose="020B0604020202020204" pitchFamily="34" charset="0"/>
              <a:buNone/>
            </a:pPr>
            <a:r>
              <a:rPr lang="en-US" altLang="en-US" sz="1200" b="0" i="1" u="none" dirty="0">
                <a:latin typeface="+mn-lt"/>
                <a:cs typeface="Arial" panose="020B0604020202020204" pitchFamily="34" charset="0"/>
              </a:rPr>
              <a:t>Self-Portrait</a:t>
            </a:r>
            <a:r>
              <a:rPr lang="en-US" altLang="en-US" sz="1200" b="0" u="none" dirty="0">
                <a:latin typeface="+mn-lt"/>
                <a:cs typeface="Arial" panose="020B0604020202020204" pitchFamily="34" charset="0"/>
              </a:rPr>
              <a:t>, 1889</a:t>
            </a:r>
          </a:p>
          <a:p>
            <a:pPr marL="0" indent="0" eaLnBrk="1" hangingPunct="1">
              <a:spcBef>
                <a:spcPct val="0"/>
              </a:spcBef>
              <a:buFont typeface="Arial" panose="020B0604020202020204" pitchFamily="34" charset="0"/>
              <a:buNone/>
            </a:pPr>
            <a:r>
              <a:rPr lang="en-US" altLang="en-US" sz="1200" b="0" i="1" u="none" dirty="0">
                <a:latin typeface="+mn-lt"/>
                <a:cs typeface="Arial" panose="020B0604020202020204" pitchFamily="34" charset="0"/>
              </a:rPr>
              <a:t>Self-Portrait</a:t>
            </a:r>
            <a:r>
              <a:rPr lang="en-US" altLang="en-US" sz="1200" b="0" u="none" dirty="0">
                <a:latin typeface="+mn-lt"/>
                <a:cs typeface="Arial" panose="020B0604020202020204" pitchFamily="34" charset="0"/>
              </a:rPr>
              <a:t>, 1889</a:t>
            </a:r>
          </a:p>
          <a:p>
            <a:pPr marL="0" indent="0" eaLnBrk="1" hangingPunct="1">
              <a:spcBef>
                <a:spcPct val="0"/>
              </a:spcBef>
              <a:buFont typeface="Arial" panose="020B0604020202020204" pitchFamily="34" charset="0"/>
              <a:buNone/>
            </a:pPr>
            <a:endParaRPr lang="en-US" altLang="en-US" sz="1200" b="0" u="none" dirty="0">
              <a:latin typeface="+mn-lt"/>
              <a:cs typeface="Arial" panose="020B0604020202020204" pitchFamily="34" charset="0"/>
            </a:endParaRPr>
          </a:p>
          <a:p>
            <a:pPr marL="0" indent="0" eaLnBrk="1" hangingPunct="1">
              <a:spcBef>
                <a:spcPct val="0"/>
              </a:spcBef>
              <a:buFont typeface="Arial" panose="020B0604020202020204" pitchFamily="34" charset="0"/>
              <a:buNone/>
            </a:pPr>
            <a:endParaRPr lang="en-US" altLang="en-US" sz="1200" b="0" u="sng" dirty="0">
              <a:latin typeface="+mn-lt"/>
              <a:cs typeface="Arial" panose="020B0604020202020204" pitchFamily="34" charset="0"/>
            </a:endParaRPr>
          </a:p>
          <a:p>
            <a:pPr marL="0" indent="0" eaLnBrk="1" hangingPunct="1">
              <a:spcBef>
                <a:spcPct val="0"/>
              </a:spcBef>
              <a:buFont typeface="Arial" panose="020B0604020202020204" pitchFamily="34" charset="0"/>
              <a:buNone/>
            </a:pPr>
            <a:r>
              <a:rPr lang="en-US" altLang="en-US" sz="1200" b="0" u="sng" dirty="0">
                <a:latin typeface="+mn-lt"/>
                <a:cs typeface="Arial" panose="020B0604020202020204" pitchFamily="34" charset="0"/>
              </a:rPr>
              <a:t>Early Training, work, and inspiration:</a:t>
            </a:r>
          </a:p>
          <a:p>
            <a:pPr marL="0" indent="0" eaLnBrk="1" hangingPunct="1">
              <a:spcBef>
                <a:spcPct val="0"/>
              </a:spcBef>
              <a:buFont typeface="Arial" panose="020B0604020202020204" pitchFamily="34" charset="0"/>
              <a:buNone/>
            </a:pPr>
            <a:endParaRPr lang="en-US" altLang="en-US" sz="1200" b="0" dirty="0">
              <a:latin typeface="+mn-lt"/>
              <a:cs typeface="Arial" panose="020B0604020202020204" pitchFamily="34" charset="0"/>
            </a:endParaRPr>
          </a:p>
          <a:p>
            <a:pPr marL="171450" indent="-171450" algn="l">
              <a:buFont typeface="Arial" panose="020B0604020202020204" pitchFamily="34" charset="0"/>
              <a:buChar char="•"/>
            </a:pPr>
            <a:r>
              <a:rPr lang="en-US" b="0" i="0" dirty="0">
                <a:solidFill>
                  <a:srgbClr val="1A1A1A"/>
                </a:solidFill>
                <a:effectLst/>
                <a:latin typeface="+mn-lt"/>
              </a:rPr>
              <a:t>Van Gogh was born in the Netherlands. However, he travelled across much of Europe (France, Belgium and England). </a:t>
            </a:r>
          </a:p>
          <a:p>
            <a:pPr marL="171450" indent="-171450" algn="l">
              <a:buFont typeface="Arial" panose="020B0604020202020204" pitchFamily="34" charset="0"/>
              <a:buChar char="•"/>
            </a:pPr>
            <a:endParaRPr lang="en-US" b="0" i="0" dirty="0">
              <a:solidFill>
                <a:srgbClr val="1A1A1A"/>
              </a:solidFill>
              <a:effectLst/>
              <a:latin typeface="+mn-lt"/>
            </a:endParaRPr>
          </a:p>
          <a:p>
            <a:pPr marL="171450" indent="-171450" algn="l">
              <a:buFont typeface="Arial" panose="020B0604020202020204" pitchFamily="34" charset="0"/>
              <a:buChar char="•"/>
            </a:pPr>
            <a:r>
              <a:rPr lang="en-US" b="0" i="0" dirty="0">
                <a:solidFill>
                  <a:srgbClr val="1A1A1A"/>
                </a:solidFill>
                <a:effectLst/>
                <a:latin typeface="+mn-lt"/>
              </a:rPr>
              <a:t>When he was in London, he was inspired by all the art he saw in galleries. </a:t>
            </a:r>
          </a:p>
          <a:p>
            <a:pPr marL="171450" indent="-171450" algn="l">
              <a:buFont typeface="Arial" panose="020B0604020202020204" pitchFamily="34" charset="0"/>
              <a:buChar char="•"/>
            </a:pPr>
            <a:endParaRPr lang="en-US" b="0" i="0" dirty="0">
              <a:solidFill>
                <a:srgbClr val="1A1A1A"/>
              </a:solidFill>
              <a:effectLst/>
              <a:latin typeface="+mn-lt"/>
            </a:endParaRPr>
          </a:p>
          <a:p>
            <a:pPr marL="171450" indent="-171450" algn="l">
              <a:buFont typeface="Arial" panose="020B0604020202020204" pitchFamily="34" charset="0"/>
              <a:buChar char="•"/>
            </a:pPr>
            <a:r>
              <a:rPr lang="en-US" b="0" i="0" dirty="0">
                <a:solidFill>
                  <a:srgbClr val="1A1A1A"/>
                </a:solidFill>
                <a:effectLst/>
                <a:latin typeface="+mn-lt"/>
              </a:rPr>
              <a:t>Van Gogh’s brother, Theo, worked in an art gallery and introduced Van Gogh to many artworks. </a:t>
            </a:r>
            <a:r>
              <a:rPr lang="en-US" b="1" i="0" dirty="0">
                <a:solidFill>
                  <a:srgbClr val="1A1A1A"/>
                </a:solidFill>
                <a:effectLst/>
                <a:latin typeface="+mn-lt"/>
              </a:rPr>
              <a:t>Van Gogh was interested in painters who were painting everyday life.</a:t>
            </a:r>
          </a:p>
          <a:p>
            <a:pPr algn="l"/>
            <a:endParaRPr lang="en-US" b="0" i="0" dirty="0">
              <a:solidFill>
                <a:srgbClr val="1A1A1A"/>
              </a:solidFill>
              <a:effectLst/>
              <a:latin typeface="+mn-lt"/>
            </a:endParaRPr>
          </a:p>
          <a:p>
            <a:pPr marL="171450" indent="-171450" algn="l">
              <a:buFont typeface="Arial" panose="020B0604020202020204" pitchFamily="34" charset="0"/>
              <a:buChar char="•"/>
            </a:pPr>
            <a:r>
              <a:rPr lang="en-US" b="1" i="0" dirty="0">
                <a:solidFill>
                  <a:srgbClr val="1A1A1A"/>
                </a:solidFill>
                <a:effectLst/>
                <a:latin typeface="+mn-lt"/>
              </a:rPr>
              <a:t>It wasn’t until he was 27 years old that he decided to become an artist. </a:t>
            </a:r>
            <a:r>
              <a:rPr lang="en-US" b="0" i="0" dirty="0">
                <a:solidFill>
                  <a:srgbClr val="1A1A1A"/>
                </a:solidFill>
                <a:effectLst/>
                <a:latin typeface="+mn-lt"/>
              </a:rPr>
              <a:t>Up until then, he had been a teacher, a shop assistant and had dreams of working for the Church. </a:t>
            </a:r>
          </a:p>
          <a:p>
            <a:pPr marL="171450" indent="-171450" algn="l">
              <a:buFont typeface="Arial" panose="020B0604020202020204" pitchFamily="34" charset="0"/>
              <a:buChar char="•"/>
            </a:pPr>
            <a:endParaRPr lang="en-US" b="0" i="0" dirty="0">
              <a:solidFill>
                <a:srgbClr val="1A1A1A"/>
              </a:solidFill>
              <a:effectLst/>
              <a:latin typeface="+mn-lt"/>
            </a:endParaRPr>
          </a:p>
          <a:p>
            <a:pPr marL="171450" indent="-171450" algn="l">
              <a:buFont typeface="Arial" panose="020B0604020202020204" pitchFamily="34" charset="0"/>
              <a:buChar char="•"/>
            </a:pPr>
            <a:r>
              <a:rPr lang="en-US" b="1" i="0" dirty="0">
                <a:solidFill>
                  <a:srgbClr val="1A1A1A"/>
                </a:solidFill>
                <a:effectLst/>
                <a:latin typeface="+mn-lt"/>
              </a:rPr>
              <a:t>Van Gogh’s many experiences inspired his work. </a:t>
            </a:r>
            <a:endParaRPr lang="en-US" b="1" i="0" dirty="0">
              <a:solidFill>
                <a:srgbClr val="222222"/>
              </a:solidFill>
              <a:effectLst/>
              <a:latin typeface="+mn-lt"/>
            </a:endParaRPr>
          </a:p>
          <a:p>
            <a:pPr marL="457200" lvl="1" indent="0" eaLnBrk="1" hangingPunct="1">
              <a:spcBef>
                <a:spcPct val="0"/>
              </a:spcBef>
              <a:buFont typeface="Arial" panose="020B0604020202020204" pitchFamily="34" charset="0"/>
              <a:buNone/>
            </a:pPr>
            <a:endParaRPr lang="en-US" b="0" i="0" dirty="0">
              <a:solidFill>
                <a:srgbClr val="1A1A1A"/>
              </a:solidFill>
              <a:effectLst/>
              <a:latin typeface="+mn-lt"/>
            </a:endParaRPr>
          </a:p>
        </p:txBody>
      </p:sp>
      <p:sp>
        <p:nvSpPr>
          <p:cNvPr id="10243" name="Slide Number Placeholder 3">
            <a:extLst>
              <a:ext uri="{FF2B5EF4-FFF2-40B4-BE49-F238E27FC236}">
                <a16:creationId xmlns:a16="http://schemas.microsoft.com/office/drawing/2014/main" id="{43C5569B-DDEA-DFC3-31F7-94B8207179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86E5EA8-181C-5748-8BD1-4A85503303BD}" type="slidenum">
              <a:rPr lang="en-US" altLang="en-US"/>
              <a:pPr>
                <a:spcBef>
                  <a:spcPct val="0"/>
                </a:spcBef>
              </a:pPr>
              <a:t>2</a:t>
            </a:fld>
            <a:endParaRPr lang="en-US" altLang="en-US"/>
          </a:p>
        </p:txBody>
      </p:sp>
    </p:spTree>
    <p:extLst>
      <p:ext uri="{BB962C8B-B14F-4D97-AF65-F5344CB8AC3E}">
        <p14:creationId xmlns:p14="http://schemas.microsoft.com/office/powerpoint/2010/main" val="1737167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a:extLst>
              <a:ext uri="{FF2B5EF4-FFF2-40B4-BE49-F238E27FC236}">
                <a16:creationId xmlns:a16="http://schemas.microsoft.com/office/drawing/2014/main" id="{283309D1-9803-7FB6-0D79-B508A8CD67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es Placeholder 2">
            <a:extLst>
              <a:ext uri="{FF2B5EF4-FFF2-40B4-BE49-F238E27FC236}">
                <a16:creationId xmlns:a16="http://schemas.microsoft.com/office/drawing/2014/main" id="{D82F2A02-8CCE-2FC6-852C-6C90B99447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auto" hangingPunct="1">
              <a:spcBef>
                <a:spcPts val="0"/>
              </a:spcBef>
              <a:spcAft>
                <a:spcPts val="0"/>
              </a:spcAft>
              <a:defRPr/>
            </a:pPr>
            <a:r>
              <a:rPr lang="en-US" b="0" i="0" dirty="0">
                <a:solidFill>
                  <a:srgbClr val="1A1A1A"/>
                </a:solidFill>
                <a:effectLst/>
                <a:latin typeface="+mn-lt"/>
                <a:cs typeface="+mn-cs"/>
              </a:rPr>
              <a:t>Jean-Francois Millet, </a:t>
            </a:r>
            <a:r>
              <a:rPr lang="en-US" b="0" i="1" dirty="0">
                <a:solidFill>
                  <a:srgbClr val="1A1A1A"/>
                </a:solidFill>
                <a:effectLst/>
                <a:latin typeface="+mn-lt"/>
                <a:cs typeface="+mn-cs"/>
              </a:rPr>
              <a:t>First Steps</a:t>
            </a:r>
            <a:r>
              <a:rPr lang="en-US" b="0" i="0" dirty="0">
                <a:solidFill>
                  <a:srgbClr val="1A1A1A"/>
                </a:solidFill>
                <a:effectLst/>
                <a:latin typeface="+mn-lt"/>
                <a:cs typeface="+mn-cs"/>
              </a:rPr>
              <a:t>, ~1873</a:t>
            </a:r>
          </a:p>
          <a:p>
            <a:pPr eaLnBrk="1" fontAlgn="auto" hangingPunct="1">
              <a:spcBef>
                <a:spcPts val="0"/>
              </a:spcBef>
              <a:spcAft>
                <a:spcPts val="0"/>
              </a:spcAft>
              <a:defRPr/>
            </a:pPr>
            <a:r>
              <a:rPr lang="en-US" b="0" i="1" dirty="0">
                <a:solidFill>
                  <a:srgbClr val="1A1A1A"/>
                </a:solidFill>
                <a:effectLst/>
                <a:latin typeface="+mn-lt"/>
                <a:cs typeface="+mn-cs"/>
              </a:rPr>
              <a:t>First Steps</a:t>
            </a:r>
            <a:r>
              <a:rPr lang="en-US" b="0" i="0" dirty="0">
                <a:solidFill>
                  <a:srgbClr val="1A1A1A"/>
                </a:solidFill>
                <a:effectLst/>
                <a:latin typeface="+mn-lt"/>
                <a:cs typeface="+mn-cs"/>
              </a:rPr>
              <a:t>, after Millet, 1890</a:t>
            </a:r>
          </a:p>
          <a:p>
            <a:pPr eaLnBrk="1" fontAlgn="auto" hangingPunct="1">
              <a:spcBef>
                <a:spcPts val="0"/>
              </a:spcBef>
              <a:spcAft>
                <a:spcPts val="0"/>
              </a:spcAft>
              <a:defRPr/>
            </a:pPr>
            <a:endParaRPr lang="en-US" b="0" i="0" dirty="0">
              <a:solidFill>
                <a:srgbClr val="1A1A1A"/>
              </a:solidFill>
              <a:effectLst/>
              <a:latin typeface="+mn-lt"/>
              <a:cs typeface="+mn-cs"/>
            </a:endParaRPr>
          </a:p>
          <a:p>
            <a:pPr marL="171450" indent="-171450" eaLnBrk="1" fontAlgn="auto" hangingPunct="1">
              <a:spcBef>
                <a:spcPts val="0"/>
              </a:spcBef>
              <a:spcAft>
                <a:spcPts val="0"/>
              </a:spcAft>
              <a:buFont typeface="Arial" panose="020B0604020202020204" pitchFamily="34" charset="0"/>
              <a:buChar char="•"/>
              <a:defRPr/>
            </a:pPr>
            <a:r>
              <a:rPr lang="en-US" b="0" i="0" dirty="0">
                <a:solidFill>
                  <a:srgbClr val="1A1A1A"/>
                </a:solidFill>
                <a:effectLst/>
                <a:latin typeface="+mn-lt"/>
                <a:cs typeface="+mn-cs"/>
              </a:rPr>
              <a:t>Great artist often will repeat the same themes and study each others work. This way of working was critical to Van Gogh’s development as an artist.</a:t>
            </a:r>
          </a:p>
          <a:p>
            <a:pPr eaLnBrk="1" fontAlgn="auto" hangingPunct="1">
              <a:spcBef>
                <a:spcPts val="0"/>
              </a:spcBef>
              <a:spcAft>
                <a:spcPts val="0"/>
              </a:spcAft>
              <a:defRPr/>
            </a:pPr>
            <a:endParaRPr lang="en-US" b="0" i="0" dirty="0">
              <a:solidFill>
                <a:srgbClr val="1A1A1A"/>
              </a:solidFill>
              <a:effectLst/>
              <a:latin typeface="+mn-lt"/>
              <a:cs typeface="+mn-cs"/>
            </a:endParaRPr>
          </a:p>
          <a:p>
            <a:pPr marL="171450" indent="-171450" eaLnBrk="1" fontAlgn="auto" hangingPunct="1">
              <a:spcBef>
                <a:spcPts val="0"/>
              </a:spcBef>
              <a:spcAft>
                <a:spcPts val="0"/>
              </a:spcAft>
              <a:buFont typeface="Arial" panose="020B0604020202020204" pitchFamily="34" charset="0"/>
              <a:buChar char="•"/>
              <a:defRPr/>
            </a:pPr>
            <a:r>
              <a:rPr lang="en-US" b="0" i="0" dirty="0">
                <a:solidFill>
                  <a:srgbClr val="1A1A1A"/>
                </a:solidFill>
                <a:effectLst/>
                <a:latin typeface="+mn-lt"/>
                <a:cs typeface="+mn-cs"/>
              </a:rPr>
              <a:t>This painting was for his brother and his wife when their first child was born. The child in the painting was named Vincent after his uncle.</a:t>
            </a:r>
          </a:p>
          <a:p>
            <a:pPr eaLnBrk="1" fontAlgn="auto" hangingPunct="1">
              <a:spcBef>
                <a:spcPts val="0"/>
              </a:spcBef>
              <a:spcAft>
                <a:spcPts val="0"/>
              </a:spcAft>
              <a:defRPr/>
            </a:pPr>
            <a:endParaRPr lang="en-US" b="0" i="0" dirty="0">
              <a:solidFill>
                <a:srgbClr val="1A1A1A"/>
              </a:solidFill>
              <a:effectLst/>
              <a:latin typeface="+mn-lt"/>
              <a:cs typeface="+mn-cs"/>
            </a:endParaRPr>
          </a:p>
          <a:p>
            <a:pPr eaLnBrk="1" fontAlgn="auto" hangingPunct="1">
              <a:spcBef>
                <a:spcPts val="0"/>
              </a:spcBef>
              <a:spcAft>
                <a:spcPts val="0"/>
              </a:spcAf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u="sng" dirty="0">
                <a:latin typeface="+mn-lt"/>
                <a:cs typeface="Calibri" panose="020F0502020204030204" pitchFamily="34" charset="0"/>
              </a:rPr>
              <a:t>What inspires your artwork? Do you have themes that you often use in art or writing?</a:t>
            </a:r>
          </a:p>
          <a:p>
            <a:pPr marL="628650" lvl="1" indent="-171450" eaLnBrk="1" hangingPunct="1">
              <a:spcBef>
                <a:spcPct val="0"/>
              </a:spcBef>
              <a:buFont typeface="Arial" panose="020B0604020202020204" pitchFamily="34" charset="0"/>
              <a:buChar char="•"/>
            </a:pPr>
            <a:endParaRPr lang="en-US" sz="1200" b="0" i="0" dirty="0">
              <a:solidFill>
                <a:srgbClr val="1A1A1A"/>
              </a:solidFill>
              <a:effectLst/>
              <a:latin typeface="Georgia" panose="02040502050405020303" pitchFamily="18" charset="0"/>
              <a:cs typeface="Arial" panose="020B0604020202020204" pitchFamily="34" charset="0"/>
            </a:endParaRPr>
          </a:p>
        </p:txBody>
      </p:sp>
      <p:sp>
        <p:nvSpPr>
          <p:cNvPr id="10243" name="Slide Number Placeholder 3">
            <a:extLst>
              <a:ext uri="{FF2B5EF4-FFF2-40B4-BE49-F238E27FC236}">
                <a16:creationId xmlns:a16="http://schemas.microsoft.com/office/drawing/2014/main" id="{7AF537C6-60DA-7751-FBD9-B5A6E48D67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86E5EA8-181C-5748-8BD1-4A85503303BD}" type="slidenum">
              <a:rPr lang="en-US" altLang="en-US"/>
              <a:pPr>
                <a:spcBef>
                  <a:spcPct val="0"/>
                </a:spcBef>
              </a:pPr>
              <a:t>3</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a:extLst>
              <a:ext uri="{FF2B5EF4-FFF2-40B4-BE49-F238E27FC236}">
                <a16:creationId xmlns:a16="http://schemas.microsoft.com/office/drawing/2014/main" id="{6F766640-A5DA-C35B-1659-3D817738A7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es Placeholder 2">
            <a:extLst>
              <a:ext uri="{FF2B5EF4-FFF2-40B4-BE49-F238E27FC236}">
                <a16:creationId xmlns:a16="http://schemas.microsoft.com/office/drawing/2014/main" id="{0F39955A-4873-C2F6-7AF5-A82A932A37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0" u="none" dirty="0">
                <a:latin typeface="+mn-lt"/>
                <a:ea typeface="ＭＳ Ｐゴシック" panose="020B0600070205080204" pitchFamily="34" charset="-128"/>
                <a:cs typeface="Calibri" panose="020F0502020204030204" pitchFamily="34" charset="0"/>
              </a:rPr>
              <a:t>Images left to right:</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none" dirty="0">
                <a:latin typeface="+mn-lt"/>
                <a:ea typeface="ＭＳ Ｐゴシック" panose="020B0600070205080204" pitchFamily="34" charset="-128"/>
                <a:cs typeface="Calibri" panose="020F0502020204030204" pitchFamily="34" charset="0"/>
              </a:rPr>
              <a:t>Still-Life: Irises</a:t>
            </a:r>
            <a:r>
              <a:rPr lang="en-US" altLang="en-US" sz="1200" b="0" i="0" u="none" dirty="0">
                <a:latin typeface="+mn-lt"/>
                <a:ea typeface="ＭＳ Ｐゴシック" panose="020B0600070205080204" pitchFamily="34" charset="-128"/>
                <a:cs typeface="Calibri" panose="020F0502020204030204" pitchFamily="34" charset="0"/>
              </a:rPr>
              <a:t>, 1890</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none" dirty="0">
                <a:latin typeface="+mn-lt"/>
                <a:ea typeface="ＭＳ Ｐゴシック" panose="020B0600070205080204" pitchFamily="34" charset="-128"/>
                <a:cs typeface="Calibri" panose="020F0502020204030204" pitchFamily="34" charset="0"/>
              </a:rPr>
              <a:t>Noon: Rest from Work (After Millet), 1890</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none" dirty="0">
                <a:latin typeface="+mn-lt"/>
                <a:ea typeface="ＭＳ Ｐゴシック" panose="020B0600070205080204" pitchFamily="34" charset="-128"/>
                <a:cs typeface="Calibri" panose="020F0502020204030204" pitchFamily="34" charset="0"/>
              </a:rPr>
              <a:t>Cypresses</a:t>
            </a:r>
            <a:r>
              <a:rPr lang="en-US" altLang="en-US" sz="1200" b="0" i="0" u="none" dirty="0">
                <a:latin typeface="+mn-lt"/>
                <a:ea typeface="ＭＳ Ｐゴシック" panose="020B0600070205080204" pitchFamily="34" charset="-128"/>
                <a:cs typeface="Calibri" panose="020F0502020204030204" pitchFamily="34" charset="0"/>
              </a:rPr>
              <a:t>, 1889</a:t>
            </a:r>
            <a:endParaRPr lang="en-US" altLang="en-US" sz="1200" b="0" i="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1" dirty="0">
                <a:solidFill>
                  <a:srgbClr val="1A1A1A"/>
                </a:solidFill>
                <a:effectLst/>
                <a:latin typeface="+mn-lt"/>
              </a:rPr>
              <a:t>Farms near Auvers</a:t>
            </a:r>
            <a:r>
              <a:rPr lang="en-US" sz="1200" b="0" i="0" dirty="0">
                <a:solidFill>
                  <a:srgbClr val="1A1A1A"/>
                </a:solidFill>
                <a:effectLst/>
                <a:latin typeface="+mn-lt"/>
              </a:rPr>
              <a:t>, 1890</a:t>
            </a:r>
            <a:endParaRPr lang="en-US" altLang="en-US" sz="1200" b="0" i="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#2:</a:t>
            </a:r>
            <a:r>
              <a:rPr lang="en-US" altLang="en-US" sz="1200" b="1" u="none" dirty="0">
                <a:latin typeface="+mn-lt"/>
                <a:ea typeface="ＭＳ Ｐゴシック" panose="020B0600070205080204" pitchFamily="34" charset="-128"/>
                <a:cs typeface="Calibri" panose="020F0502020204030204" pitchFamily="34" charset="0"/>
              </a:rPr>
              <a:t> Many of his paintings reflect his love of nature.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none" dirty="0">
                <a:latin typeface="+mn-lt"/>
                <a:ea typeface="ＭＳ Ｐゴシック" panose="020B0600070205080204" pitchFamily="34" charset="-128"/>
                <a:cs typeface="Calibri" panose="020F0502020204030204" pitchFamily="34" charset="0"/>
              </a:rPr>
              <a:t>He painted the sun and moon, sky, people, animals, tree, flowers, stars.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171450" indent="-171450" algn="l">
              <a:buFont typeface="Arial" panose="020B0604020202020204" pitchFamily="34" charset="0"/>
              <a:buChar char="•"/>
            </a:pPr>
            <a:r>
              <a:rPr lang="en-US" sz="1200" b="0" i="0" dirty="0">
                <a:solidFill>
                  <a:srgbClr val="1A1A1A"/>
                </a:solidFill>
                <a:effectLst/>
                <a:latin typeface="+mn-lt"/>
              </a:rPr>
              <a:t>Van Gogh liked to paint the places he visited. When you look at his paintings, you can almost imagine you are there with him.</a:t>
            </a:r>
          </a:p>
          <a:p>
            <a:pPr marL="171450" indent="-171450" algn="l">
              <a:buFont typeface="Arial" panose="020B0604020202020204" pitchFamily="34" charset="0"/>
              <a:buChar char="•"/>
            </a:pPr>
            <a:endParaRPr lang="en-US" sz="1200" b="0" i="0" dirty="0">
              <a:solidFill>
                <a:srgbClr val="1A1A1A"/>
              </a:solidFill>
              <a:effectLst/>
              <a:latin typeface="+mn-lt"/>
            </a:endParaRPr>
          </a:p>
          <a:p>
            <a:pPr marL="171450" indent="-171450" algn="l">
              <a:buFont typeface="Arial" panose="020B0604020202020204" pitchFamily="34" charset="0"/>
              <a:buChar char="•"/>
            </a:pPr>
            <a:r>
              <a:rPr lang="en-US" sz="1200" b="0" i="0" dirty="0">
                <a:solidFill>
                  <a:srgbClr val="1A1A1A"/>
                </a:solidFill>
                <a:effectLst/>
                <a:latin typeface="+mn-lt"/>
              </a:rPr>
              <a:t>In </a:t>
            </a:r>
            <a:r>
              <a:rPr lang="en-US" sz="1200" b="0" i="1" dirty="0">
                <a:solidFill>
                  <a:srgbClr val="1A1A1A"/>
                </a:solidFill>
                <a:effectLst/>
                <a:latin typeface="+mn-lt"/>
              </a:rPr>
              <a:t>Farms near Auvers</a:t>
            </a:r>
            <a:r>
              <a:rPr lang="en-US" sz="1200" b="0" i="0" dirty="0">
                <a:solidFill>
                  <a:srgbClr val="1A1A1A"/>
                </a:solidFill>
                <a:effectLst/>
                <a:latin typeface="+mn-lt"/>
              </a:rPr>
              <a:t> Van Gogh used bright colors. This painting was made towards the end of Van Gogh’s career. Earlier, he had used darker colors. As he grew older, he liked using lighter colors.</a:t>
            </a:r>
          </a:p>
          <a:p>
            <a:pPr marL="171450" indent="-171450" algn="l">
              <a:buFont typeface="Arial" panose="020B0604020202020204" pitchFamily="34" charset="0"/>
              <a:buChar char="•"/>
            </a:pPr>
            <a:endParaRPr lang="en-US" altLang="en-US" sz="1200" b="0" i="0" u="none" dirty="0">
              <a:solidFill>
                <a:srgbClr val="1A1A1A"/>
              </a:solidFill>
              <a:effectLst/>
              <a:highlight>
                <a:srgbClr val="FFFF00"/>
              </a:highlight>
              <a:latin typeface="+mn-lt"/>
              <a:ea typeface="ＭＳ Ｐゴシック" panose="020B0600070205080204" pitchFamily="34" charset="-128"/>
              <a:cs typeface="Calibri" panose="020F0502020204030204" pitchFamily="34" charset="0"/>
            </a:endParaRPr>
          </a:p>
          <a:p>
            <a:pPr marL="171450" indent="-171450" algn="l">
              <a:buFont typeface="Arial" panose="020B0604020202020204" pitchFamily="34" charset="0"/>
              <a:buChar char="•"/>
            </a:pPr>
            <a:r>
              <a:rPr lang="en-US" sz="1200" b="0" i="0" u="none" strike="noStrike" dirty="0">
                <a:solidFill>
                  <a:srgbClr val="000000"/>
                </a:solidFill>
                <a:effectLst/>
                <a:latin typeface="+mn-lt"/>
              </a:rPr>
              <a:t>Van Gogh suffered from mental illness and was a very sensitive person; he identified very strongly with the pain and suffering of the poor.</a:t>
            </a: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endParaRPr lang="en-US" altLang="en-US" sz="1200" b="1" dirty="0">
              <a:latin typeface="+mn-lt"/>
              <a:cs typeface="Calibri" panose="020F0502020204030204" pitchFamily="34" charset="0"/>
            </a:endParaRPr>
          </a:p>
          <a:p>
            <a:pPr>
              <a:buFontTx/>
              <a:buChar char="•"/>
            </a:pPr>
            <a:endParaRPr lang="en-US" altLang="en-US" sz="1000" i="1" dirty="0">
              <a:latin typeface="Arial" panose="020B0604020202020204" pitchFamily="34" charset="0"/>
              <a:cs typeface="Arial" panose="020B0604020202020204" pitchFamily="34" charset="0"/>
            </a:endParaRPr>
          </a:p>
        </p:txBody>
      </p:sp>
      <p:sp>
        <p:nvSpPr>
          <p:cNvPr id="12291" name="Slide Number Placeholder 3">
            <a:extLst>
              <a:ext uri="{FF2B5EF4-FFF2-40B4-BE49-F238E27FC236}">
                <a16:creationId xmlns:a16="http://schemas.microsoft.com/office/drawing/2014/main" id="{348384BC-2EE9-6583-2776-8D5228079D3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96583F-D7EB-804A-954D-8C7587B5A3F0}" type="slidenum">
              <a:rPr lang="en-US" altLang="en-US"/>
              <a:pPr>
                <a:spcBef>
                  <a:spcPct val="0"/>
                </a:spcBef>
              </a:pPr>
              <a:t>4</a:t>
            </a:fld>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2D5BBC71-40F3-5092-99BE-E64DA19A36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55CC30BD-59CE-C99A-B7A7-3235940186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1" dirty="0">
                <a:solidFill>
                  <a:srgbClr val="6C757D"/>
                </a:solidFill>
                <a:effectLst/>
                <a:latin typeface="+mn-lt"/>
              </a:rPr>
              <a:t>Still-Life: Sunflowers, 1888</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1" dirty="0">
                <a:solidFill>
                  <a:srgbClr val="6C757D"/>
                </a:solidFill>
                <a:effectLst/>
                <a:latin typeface="+mn-lt"/>
              </a:rPr>
              <a:t>Starry Night, 1889</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highlight>
                <a:srgbClr val="FFFF00"/>
              </a:highlight>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#3:</a:t>
            </a:r>
            <a:r>
              <a:rPr lang="en-US" altLang="en-US" sz="1200" b="1" u="none" dirty="0">
                <a:latin typeface="+mn-lt"/>
                <a:ea typeface="ＭＳ Ｐゴシック" panose="020B0600070205080204" pitchFamily="34" charset="-128"/>
                <a:cs typeface="Calibri" panose="020F0502020204030204" pitchFamily="34" charset="0"/>
              </a:rPr>
              <a:t> </a:t>
            </a:r>
            <a:r>
              <a:rPr lang="en-US" altLang="en-US" sz="1200" b="1" i="0" u="none" strike="noStrike" dirty="0">
                <a:solidFill>
                  <a:srgbClr val="000000"/>
                </a:solidFill>
                <a:effectLst/>
                <a:latin typeface="+mn-lt"/>
                <a:ea typeface="ＭＳ Ｐゴシック" panose="020B0600070205080204" pitchFamily="34" charset="-128"/>
                <a:cs typeface="Calibri" panose="020F0502020204030204" pitchFamily="34" charset="0"/>
              </a:rPr>
              <a:t>Van Gogh used</a:t>
            </a:r>
            <a:r>
              <a:rPr lang="en-US" sz="1200" b="1" i="0" u="none" strike="noStrike" dirty="0">
                <a:solidFill>
                  <a:srgbClr val="000000"/>
                </a:solidFill>
                <a:effectLst/>
                <a:latin typeface="+mn-lt"/>
              </a:rPr>
              <a:t> bright and bold colors, and his short brushstrokes were expressive. </a:t>
            </a:r>
            <a:r>
              <a:rPr lang="en-US" altLang="en-US" sz="1200" b="1" i="0" u="none" strike="noStrike" dirty="0">
                <a:solidFill>
                  <a:srgbClr val="000000"/>
                </a:solidFill>
                <a:effectLst/>
                <a:latin typeface="+mn-lt"/>
                <a:ea typeface="ＭＳ Ｐゴシック" panose="020B0600070205080204" pitchFamily="34" charset="-128"/>
                <a:cs typeface="Calibri" panose="020F0502020204030204" pitchFamily="34" charset="0"/>
              </a:rPr>
              <a:t>Van Gogh’s brushstrokes were heavy—thick with paint</a:t>
            </a:r>
            <a:r>
              <a:rPr lang="en-US" sz="1200" b="1" i="0" u="none" strike="noStrike" dirty="0">
                <a:solidFill>
                  <a:srgbClr val="000000"/>
                </a:solidFill>
                <a:effectLst/>
                <a:latin typeface="+mn-lt"/>
              </a:rPr>
              <a:t> (IMPASTO). He strived to capture emotions and thoughts, instead of making everything realistic. </a:t>
            </a:r>
            <a:endParaRPr lang="en-US" altLang="en-US" sz="1200" b="1" i="0"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i="1"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1" i="0" dirty="0">
                <a:latin typeface="+mn-lt"/>
                <a:cs typeface="Calibri" panose="020F0502020204030204" pitchFamily="34" charset="0"/>
              </a:rPr>
              <a:t>IMPASTO technique </a:t>
            </a:r>
            <a:r>
              <a:rPr lang="en-US" sz="1200" i="0" dirty="0">
                <a:latin typeface="+mn-lt"/>
                <a:cs typeface="Calibri" panose="020F0502020204030204" pitchFamily="34" charset="0"/>
              </a:rPr>
              <a:t>– thick paint application. A painting technique where paint is applied thickly to create texture and depth (create a three-dimensional effect).</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i="1" dirty="0">
              <a:latin typeface="+mn-lt"/>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dirty="0">
                <a:solidFill>
                  <a:srgbClr val="1A1A1A"/>
                </a:solidFill>
                <a:effectLst/>
                <a:latin typeface="+mn-lt"/>
              </a:rPr>
              <a:t>Van Gogh’s </a:t>
            </a:r>
            <a:r>
              <a:rPr lang="en-US" sz="1200" b="0" i="1" dirty="0">
                <a:solidFill>
                  <a:srgbClr val="1A1A1A"/>
                </a:solidFill>
                <a:effectLst/>
                <a:latin typeface="+mn-lt"/>
              </a:rPr>
              <a:t>Sunflowers And Starry Night </a:t>
            </a:r>
            <a:r>
              <a:rPr lang="en-US" sz="1200" b="0" i="0" dirty="0">
                <a:solidFill>
                  <a:srgbClr val="1A1A1A"/>
                </a:solidFill>
                <a:effectLst/>
                <a:latin typeface="+mn-lt"/>
              </a:rPr>
              <a:t>are very famous.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0" i="0" dirty="0">
              <a:solidFill>
                <a:srgbClr val="1A1A1A"/>
              </a:solidFill>
              <a:effectLst/>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i="1" dirty="0">
                <a:latin typeface="+mn-lt"/>
                <a:cs typeface="Calibri" panose="020F0502020204030204" pitchFamily="34" charset="0"/>
              </a:rPr>
              <a:t>OBSERVATIONS/QUESTIONS</a:t>
            </a:r>
            <a:r>
              <a:rPr lang="en-US" sz="1200" dirty="0">
                <a:latin typeface="+mn-lt"/>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i="1" u="sng" dirty="0">
                <a:latin typeface="+mn-lt"/>
                <a:cs typeface="Calibri" panose="020F0502020204030204" pitchFamily="34" charset="0"/>
              </a:rPr>
              <a:t>Look closely at these two paintings, what do you notice?</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i="0" u="none" dirty="0">
                <a:latin typeface="+mn-lt"/>
                <a:cs typeface="Calibri" panose="020F0502020204030204" pitchFamily="34" charset="0"/>
              </a:rPr>
              <a:t>Bright and bold colors. Contrasting colors. Use of yellows, blues, oranges. Vibrant. Sense of movement with small brushstrokes. Texture, thick brush marks.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i="1" u="sng"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i="1" u="sng" dirty="0">
                <a:latin typeface="+mn-lt"/>
                <a:cs typeface="Calibri" panose="020F0502020204030204" pitchFamily="34" charset="0"/>
              </a:rPr>
              <a:t>What do you notice specifically about the brushstrokes?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dirty="0">
                <a:latin typeface="+mn-lt"/>
                <a:cs typeface="Calibri" panose="020F0502020204030204" pitchFamily="34" charset="0"/>
              </a:rPr>
              <a:t>The brushstrokes are broken up. It is as if you can imagine each time Van Gogh brought the brush to the canvas. Single, individual brushstrokes. Small, swirling strokes. Expressive. Texture, thick strokes. Circular motions.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i="1" u="sng" dirty="0">
                <a:latin typeface="+mn-lt"/>
                <a:cs typeface="Calibri" panose="020F0502020204030204" pitchFamily="34" charset="0"/>
              </a:rPr>
              <a:t>Look at the bright yellows. What do you notice? Can you see that all 14 sunflowers are painted differently?</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US" altLang="en-US" dirty="0"/>
          </a:p>
        </p:txBody>
      </p:sp>
      <p:sp>
        <p:nvSpPr>
          <p:cNvPr id="14339" name="Slide Number Placeholder 3">
            <a:extLst>
              <a:ext uri="{FF2B5EF4-FFF2-40B4-BE49-F238E27FC236}">
                <a16:creationId xmlns:a16="http://schemas.microsoft.com/office/drawing/2014/main" id="{80BA4E94-F46E-1A21-505E-80E02F2974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5</a:t>
            </a:fld>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7D72CDD5-3B14-1C70-E86B-429B1FFDAF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FF811429-6C46-0A05-CA1F-CBA58F3373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algn="ctr">
              <a:lnSpc>
                <a:spcPct val="115000"/>
              </a:lnSpc>
              <a:buNone/>
            </a:pPr>
            <a:r>
              <a:rPr lang="en-US" sz="1200" b="1" u="sng" dirty="0">
                <a:effectLst/>
                <a:latin typeface="+mn-lt"/>
                <a:ea typeface="Calibri" panose="020F0502020204030204" pitchFamily="34" charset="0"/>
              </a:rPr>
              <a:t>Great Art Project Instructions – Van Gogh</a:t>
            </a:r>
            <a:endParaRPr lang="en-US" sz="1200" dirty="0">
              <a:effectLst/>
              <a:latin typeface="+mn-lt"/>
              <a:ea typeface="Arial" panose="020B0604020202020204" pitchFamily="34" charset="0"/>
            </a:endParaRPr>
          </a:p>
          <a:p>
            <a:pPr marL="0" marR="0" algn="ctr">
              <a:lnSpc>
                <a:spcPct val="115000"/>
              </a:lnSpc>
              <a:buNone/>
            </a:pPr>
            <a:r>
              <a:rPr lang="en-US" sz="1200" b="1" u="none" strike="noStrike" dirty="0">
                <a:effectLst/>
                <a:latin typeface="+mn-lt"/>
                <a:ea typeface="Calibri" panose="020F0502020204030204" pitchFamily="34" charset="0"/>
              </a:rPr>
              <a:t> </a:t>
            </a:r>
            <a:endParaRPr lang="en-US" sz="1200" dirty="0">
              <a:effectLst/>
              <a:latin typeface="+mn-lt"/>
              <a:ea typeface="Arial" panose="020B0604020202020204" pitchFamily="34" charset="0"/>
            </a:endParaRPr>
          </a:p>
          <a:p>
            <a:pPr marL="0" marR="0">
              <a:lnSpc>
                <a:spcPct val="115000"/>
              </a:lnSpc>
              <a:buNone/>
            </a:pPr>
            <a:r>
              <a:rPr lang="en-US" sz="1200" b="1" dirty="0">
                <a:effectLst/>
                <a:latin typeface="+mn-lt"/>
                <a:ea typeface="Calibri" panose="020F0502020204030204" pitchFamily="34" charset="0"/>
              </a:rPr>
              <a:t> </a:t>
            </a:r>
            <a:endParaRPr lang="en-US" sz="1200" dirty="0">
              <a:effectLst/>
              <a:latin typeface="+mn-lt"/>
              <a:ea typeface="Arial" panose="020B0604020202020204" pitchFamily="34" charset="0"/>
            </a:endParaRPr>
          </a:p>
          <a:p>
            <a:pPr marL="0" marR="0">
              <a:lnSpc>
                <a:spcPct val="115000"/>
              </a:lnSpc>
              <a:buNone/>
            </a:pPr>
            <a:r>
              <a:rPr lang="en-US" sz="1200" b="1" dirty="0">
                <a:effectLst/>
                <a:latin typeface="+mn-lt"/>
                <a:ea typeface="Calibri" panose="020F0502020204030204" pitchFamily="34" charset="0"/>
              </a:rPr>
              <a:t>Project Description:</a:t>
            </a:r>
            <a:endParaRPr lang="en-US" sz="1200" dirty="0">
              <a:effectLst/>
              <a:latin typeface="+mn-lt"/>
              <a:ea typeface="Arial" panose="020B0604020202020204" pitchFamily="34" charset="0"/>
            </a:endParaRPr>
          </a:p>
          <a:p>
            <a:pPr marL="342900" marR="0" lvl="0" indent="-342900">
              <a:lnSpc>
                <a:spcPct val="115000"/>
              </a:lnSpc>
              <a:buFont typeface="Arial" panose="020B0604020202020204" pitchFamily="34" charset="0"/>
              <a:buChar char="●"/>
            </a:pPr>
            <a:r>
              <a:rPr lang="en-US" sz="1200" u="none" strike="noStrike" dirty="0">
                <a:effectLst/>
                <a:latin typeface="+mn-lt"/>
                <a:ea typeface="Arial" panose="020B0604020202020204" pitchFamily="34" charset="0"/>
              </a:rPr>
              <a:t>Students will learn about </a:t>
            </a:r>
            <a:r>
              <a:rPr lang="en-US" sz="1200" u="sng" strike="noStrike" dirty="0">
                <a:effectLst/>
                <a:latin typeface="+mn-lt"/>
                <a:ea typeface="Arial" panose="020B0604020202020204" pitchFamily="34" charset="0"/>
              </a:rPr>
              <a:t>Vincent van Gogh</a:t>
            </a:r>
            <a:r>
              <a:rPr lang="en-US" sz="1200" u="none" strike="noStrike" dirty="0">
                <a:effectLst/>
                <a:latin typeface="+mn-lt"/>
                <a:ea typeface="Arial" panose="020B0604020202020204" pitchFamily="34" charset="0"/>
              </a:rPr>
              <a:t> and create </a:t>
            </a:r>
            <a:r>
              <a:rPr lang="en-US" sz="1200" u="none" strike="noStrike">
                <a:effectLst/>
                <a:latin typeface="+mn-lt"/>
                <a:ea typeface="Arial" panose="020B0604020202020204" pitchFamily="34" charset="0"/>
              </a:rPr>
              <a:t>their own painting </a:t>
            </a:r>
            <a:r>
              <a:rPr lang="en-US" sz="1200" u="none" strike="noStrike" dirty="0">
                <a:effectLst/>
                <a:latin typeface="+mn-lt"/>
                <a:ea typeface="Arial" panose="020B0604020202020204" pitchFamily="34" charset="0"/>
              </a:rPr>
              <a:t>inspired by the famous artist. Van Gogh is one of most influential artists of the 20</a:t>
            </a:r>
            <a:r>
              <a:rPr lang="en-US" sz="1200" u="none" strike="noStrike" baseline="30000" dirty="0">
                <a:effectLst/>
                <a:latin typeface="+mn-lt"/>
                <a:ea typeface="Arial" panose="020B0604020202020204" pitchFamily="34" charset="0"/>
              </a:rPr>
              <a:t>th</a:t>
            </a:r>
            <a:r>
              <a:rPr lang="en-US" sz="1200" u="none" strike="noStrike" dirty="0">
                <a:effectLst/>
                <a:latin typeface="+mn-lt"/>
                <a:ea typeface="Arial" panose="020B0604020202020204" pitchFamily="34" charset="0"/>
              </a:rPr>
              <a:t> century.</a:t>
            </a:r>
          </a:p>
          <a:p>
            <a:pPr marL="0" marR="0">
              <a:lnSpc>
                <a:spcPct val="115000"/>
              </a:lnSpc>
              <a:buNone/>
            </a:pPr>
            <a:r>
              <a:rPr lang="en-US" sz="1200" dirty="0">
                <a:effectLst/>
                <a:latin typeface="+mn-lt"/>
                <a:ea typeface="Calibri" panose="020F0502020204030204" pitchFamily="34" charset="0"/>
              </a:rPr>
              <a:t> </a:t>
            </a:r>
            <a:endParaRPr lang="en-US" sz="1200" dirty="0">
              <a:effectLst/>
              <a:latin typeface="+mn-lt"/>
              <a:ea typeface="Arial" panose="020B0604020202020204" pitchFamily="34" charset="0"/>
            </a:endParaRPr>
          </a:p>
          <a:p>
            <a:pPr marL="0" marR="0">
              <a:lnSpc>
                <a:spcPct val="115000"/>
              </a:lnSpc>
              <a:buNone/>
            </a:pPr>
            <a:r>
              <a:rPr lang="en-US" sz="1200" dirty="0">
                <a:effectLst/>
                <a:latin typeface="+mn-lt"/>
                <a:ea typeface="Arial" panose="020B0604020202020204" pitchFamily="34" charset="0"/>
              </a:rPr>
              <a:t> </a:t>
            </a:r>
          </a:p>
          <a:p>
            <a:pPr marL="0" marR="0">
              <a:lnSpc>
                <a:spcPct val="115000"/>
              </a:lnSpc>
              <a:buNone/>
            </a:pPr>
            <a:r>
              <a:rPr lang="en-US" sz="1200" b="1" dirty="0">
                <a:effectLst/>
                <a:latin typeface="+mn-lt"/>
                <a:ea typeface="Arial" panose="020B0604020202020204" pitchFamily="34" charset="0"/>
              </a:rPr>
              <a:t>Grades: K - 6</a:t>
            </a:r>
            <a:endParaRPr lang="en-US" sz="1200" dirty="0">
              <a:effectLst/>
              <a:latin typeface="+mn-lt"/>
              <a:ea typeface="Arial" panose="020B0604020202020204" pitchFamily="34" charset="0"/>
            </a:endParaRPr>
          </a:p>
          <a:p>
            <a:pPr marL="0" marR="0">
              <a:lnSpc>
                <a:spcPct val="115000"/>
              </a:lnSpc>
              <a:buNone/>
            </a:pPr>
            <a:r>
              <a:rPr lang="en-US" sz="1200" dirty="0">
                <a:effectLst/>
                <a:latin typeface="+mn-lt"/>
                <a:ea typeface="Arial" panose="020B0604020202020204" pitchFamily="34" charset="0"/>
              </a:rPr>
              <a:t> </a:t>
            </a:r>
          </a:p>
          <a:p>
            <a:pPr marL="0" marR="0">
              <a:lnSpc>
                <a:spcPct val="115000"/>
              </a:lnSpc>
              <a:buNone/>
            </a:pPr>
            <a:r>
              <a:rPr lang="en-US" sz="1200" b="1" dirty="0">
                <a:effectLst/>
                <a:latin typeface="+mn-lt"/>
                <a:ea typeface="Arial" panose="020B0604020202020204" pitchFamily="34" charset="0"/>
              </a:rPr>
              <a:t>Art Project: </a:t>
            </a:r>
            <a:r>
              <a:rPr lang="en-US" sz="1200" b="1" dirty="0">
                <a:effectLst/>
                <a:latin typeface="+mn-lt"/>
                <a:ea typeface="Calibri" panose="020F0502020204030204" pitchFamily="34" charset="0"/>
              </a:rPr>
              <a:t>using tempera paint and oil pastels, create your own Van Gogh inspired painting. </a:t>
            </a:r>
            <a:endParaRPr lang="en-US" sz="1200" dirty="0">
              <a:effectLst/>
              <a:latin typeface="+mn-lt"/>
              <a:ea typeface="Arial" panose="020B0604020202020204" pitchFamily="34" charset="0"/>
            </a:endParaRP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Optional: the art may be collected and displayed (dependent on the teacher’s approval) at the end of the session.  </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Reminders: remind students to sign their artwork.</a:t>
            </a:r>
          </a:p>
          <a:p>
            <a:pPr marL="0" marR="0">
              <a:lnSpc>
                <a:spcPct val="115000"/>
              </a:lnSpc>
              <a:buNone/>
            </a:pPr>
            <a:r>
              <a:rPr lang="en-US" sz="1200" dirty="0">
                <a:effectLst/>
                <a:latin typeface="+mn-lt"/>
                <a:ea typeface="Arial" panose="020B0604020202020204" pitchFamily="34" charset="0"/>
              </a:rPr>
              <a:t> </a:t>
            </a:r>
            <a:r>
              <a:rPr lang="en-US" sz="1200" b="1" dirty="0">
                <a:effectLst/>
                <a:latin typeface="+mn-lt"/>
                <a:ea typeface="Arial" panose="020B0604020202020204" pitchFamily="34" charset="0"/>
              </a:rPr>
              <a:t> </a:t>
            </a:r>
            <a:endParaRPr lang="en-US" sz="1200" dirty="0">
              <a:effectLst/>
              <a:latin typeface="+mn-lt"/>
              <a:ea typeface="Arial" panose="020B0604020202020204" pitchFamily="34" charset="0"/>
            </a:endParaRPr>
          </a:p>
          <a:p>
            <a:pPr marL="0" marR="0">
              <a:lnSpc>
                <a:spcPct val="115000"/>
              </a:lnSpc>
              <a:buNone/>
            </a:pPr>
            <a:r>
              <a:rPr lang="en-US" sz="1200" b="1" dirty="0">
                <a:effectLst/>
                <a:latin typeface="+mn-lt"/>
                <a:ea typeface="Arial" panose="020B0604020202020204" pitchFamily="34" charset="0"/>
              </a:rPr>
              <a:t>Materials: </a:t>
            </a:r>
            <a:r>
              <a:rPr lang="en-US" sz="1200" dirty="0">
                <a:effectLst/>
                <a:latin typeface="+mn-lt"/>
                <a:ea typeface="Arial" panose="020B0604020202020204" pitchFamily="34" charset="0"/>
              </a:rPr>
              <a:t>all grades will use the same project materials. </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Per student: one sheet of watercolor paper</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Shared by students: </a:t>
            </a:r>
            <a:r>
              <a:rPr lang="en-US" sz="1200" dirty="0">
                <a:effectLst/>
                <a:latin typeface="+mn-lt"/>
                <a:ea typeface="Calibri" panose="020F0502020204030204" pitchFamily="34" charset="0"/>
                <a:cs typeface="Times New Roman" panose="02020603050405020304" pitchFamily="18" charset="0"/>
              </a:rPr>
              <a:t>tempera cakes, paintbrushes, oil pastels</a:t>
            </a:r>
            <a:endParaRPr lang="en-US" sz="1200" dirty="0">
              <a:effectLst/>
              <a:latin typeface="+mn-lt"/>
              <a:ea typeface="Arial" panose="020B0604020202020204" pitchFamily="34" charset="0"/>
              <a:cs typeface="Times New Roman" panose="02020603050405020304" pitchFamily="18" charset="0"/>
            </a:endParaRP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Calibri" panose="020F0502020204030204" pitchFamily="34" charset="0"/>
                <a:cs typeface="Times New Roman" panose="02020603050405020304" pitchFamily="18" charset="0"/>
              </a:rPr>
              <a:t>Cup for water, per student/or can share</a:t>
            </a:r>
            <a:endParaRPr lang="en-US" sz="1200" dirty="0">
              <a:effectLst/>
              <a:latin typeface="+mn-lt"/>
              <a:ea typeface="Arial" panose="020B0604020202020204" pitchFamily="34" charset="0"/>
              <a:cs typeface="Times New Roman" panose="02020603050405020304" pitchFamily="18" charset="0"/>
            </a:endParaRPr>
          </a:p>
          <a:p>
            <a:pPr marL="0" marR="0">
              <a:lnSpc>
                <a:spcPct val="115000"/>
              </a:lnSpc>
              <a:buNone/>
            </a:pPr>
            <a:r>
              <a:rPr lang="en-US" sz="1200" dirty="0">
                <a:effectLst/>
                <a:latin typeface="+mn-lt"/>
                <a:ea typeface="Calibri" panose="020F0502020204030204" pitchFamily="34" charset="0"/>
              </a:rPr>
              <a:t> </a:t>
            </a:r>
            <a:endParaRPr lang="en-US" sz="1200" dirty="0">
              <a:effectLst/>
              <a:latin typeface="+mn-lt"/>
              <a:ea typeface="Arial" panose="020B0604020202020204" pitchFamily="34" charset="0"/>
            </a:endParaRPr>
          </a:p>
          <a:p>
            <a:pPr marL="0" marR="0">
              <a:lnSpc>
                <a:spcPct val="115000"/>
              </a:lnSpc>
              <a:buNone/>
            </a:pPr>
            <a:r>
              <a:rPr lang="en-US" sz="1200" b="1" dirty="0">
                <a:effectLst/>
                <a:latin typeface="+mn-lt"/>
                <a:ea typeface="Calibri" panose="020F0502020204030204" pitchFamily="34" charset="0"/>
              </a:rPr>
              <a:t>Clean up: </a:t>
            </a:r>
            <a:r>
              <a:rPr lang="en-US" sz="1200" dirty="0">
                <a:effectLst/>
                <a:latin typeface="+mn-lt"/>
                <a:ea typeface="Calibri" panose="020F0502020204030204" pitchFamily="34" charset="0"/>
              </a:rPr>
              <a:t>rinse off tempera cakes, clean brushes, rinse out and return cups (we reuse cups for water). Thank you!</a:t>
            </a:r>
            <a:endParaRPr lang="en-US" sz="1200" dirty="0">
              <a:effectLst/>
              <a:latin typeface="+mn-lt"/>
              <a:ea typeface="Arial" panose="020B0604020202020204" pitchFamily="34" charset="0"/>
            </a:endParaRPr>
          </a:p>
          <a:p>
            <a:pPr marL="0" marR="0">
              <a:lnSpc>
                <a:spcPct val="115000"/>
              </a:lnSpc>
              <a:buNone/>
            </a:pPr>
            <a:r>
              <a:rPr lang="en-US" sz="1200" dirty="0">
                <a:effectLst/>
                <a:latin typeface="+mn-lt"/>
                <a:ea typeface="Arial" panose="020B0604020202020204" pitchFamily="34" charset="0"/>
              </a:rPr>
              <a:t> </a:t>
            </a:r>
          </a:p>
          <a:p>
            <a:pPr marL="0" marR="0">
              <a:lnSpc>
                <a:spcPct val="115000"/>
              </a:lnSpc>
              <a:buNone/>
            </a:pPr>
            <a:r>
              <a:rPr lang="en-US" sz="1200" b="1" dirty="0">
                <a:effectLst/>
                <a:latin typeface="+mn-lt"/>
                <a:ea typeface="Arial" panose="020B0604020202020204" pitchFamily="34" charset="0"/>
              </a:rPr>
              <a:t>Considerations/ideas:</a:t>
            </a:r>
            <a:endParaRPr lang="en-US" sz="1200" dirty="0">
              <a:effectLst/>
              <a:latin typeface="+mn-lt"/>
              <a:ea typeface="Arial" panose="020B0604020202020204" pitchFamily="34" charset="0"/>
            </a:endParaRP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Use these supplies to create your painting? What inspires you? Van Gogh was inspired by nature, and used bright colors, and short brushstrokes.</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You can start with oil pastels to sketch out your image or use paint first. Move back and forth between using oil pastels and paint. Think about adding details. </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Experiment and have fun!</a:t>
            </a:r>
          </a:p>
          <a:p>
            <a:pPr marL="0" marR="0">
              <a:lnSpc>
                <a:spcPct val="115000"/>
              </a:lnSpc>
              <a:spcBef>
                <a:spcPts val="0"/>
              </a:spcBef>
              <a:spcAft>
                <a:spcPts val="0"/>
              </a:spcAft>
            </a:pPr>
            <a:endParaRPr lang="en-US" altLang="en-US" dirty="0"/>
          </a:p>
        </p:txBody>
      </p:sp>
      <p:sp>
        <p:nvSpPr>
          <p:cNvPr id="26627" name="Slide Number Placeholder 3">
            <a:extLst>
              <a:ext uri="{FF2B5EF4-FFF2-40B4-BE49-F238E27FC236}">
                <a16:creationId xmlns:a16="http://schemas.microsoft.com/office/drawing/2014/main" id="{FBEA279C-6560-7D2C-C2C5-A9EA67E49C8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D0C2564-C234-DD4E-A372-C9891E5BCF96}" type="slidenum">
              <a:rPr lang="en-US" altLang="en-US"/>
              <a:pPr>
                <a:spcBef>
                  <a:spcPct val="0"/>
                </a:spcBef>
              </a:pPr>
              <a:t>6</a:t>
            </a:fld>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IS photo">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512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S photo blank title">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158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AIS">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latin typeface="Franklin Gothic Book"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28600" y="457200"/>
            <a:ext cx="8686800" cy="59436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61360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ject front page">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2E0C796-F290-6AFF-1E1E-75B69068FFFC}"/>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2012</a:t>
            </a:r>
          </a:p>
        </p:txBody>
      </p:sp>
      <p:sp>
        <p:nvSpPr>
          <p:cNvPr id="2" name="Title 1"/>
          <p:cNvSpPr>
            <a:spLocks noGrp="1"/>
          </p:cNvSpPr>
          <p:nvPr>
            <p:ph type="title"/>
          </p:nvPr>
        </p:nvSpPr>
        <p:spPr>
          <a:xfrm>
            <a:off x="365760" y="685800"/>
            <a:ext cx="4572000" cy="685800"/>
          </a:xfrm>
          <a:prstGeom prst="rect">
            <a:avLst/>
          </a:prstGeom>
        </p:spPr>
        <p:txBody>
          <a:bodyPr anchor="b">
            <a:noAutofit/>
          </a:bodyPr>
          <a:lstStyle>
            <a:lvl1pPr algn="l">
              <a:defRPr sz="4800" b="1">
                <a:solidFill>
                  <a:schemeClr val="tx1"/>
                </a:solidFill>
                <a:latin typeface="Franklin Gothic Book" pitchFamily="34" charset="0"/>
              </a:defRPr>
            </a:lvl1pPr>
          </a:lstStyle>
          <a:p>
            <a:r>
              <a:rPr lang="en-US"/>
              <a:t>Click to edit Master title style</a:t>
            </a:r>
            <a:endParaRPr lang="en-US" dirty="0"/>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78769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rtist front pag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4DE328AC-CED8-301C-BE30-CF71569842DB}"/>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2015</a:t>
            </a:r>
          </a:p>
        </p:txBody>
      </p:sp>
      <p:sp>
        <p:nvSpPr>
          <p:cNvPr id="3" name="Picture Placeholder 2"/>
          <p:cNvSpPr>
            <a:spLocks noGrp="1"/>
          </p:cNvSpPr>
          <p:nvPr>
            <p:ph type="pic" idx="1"/>
          </p:nvPr>
        </p:nvSpPr>
        <p:spPr>
          <a:xfrm>
            <a:off x="457200" y="2286000"/>
            <a:ext cx="2971800" cy="36576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14" name="Title 1"/>
          <p:cNvSpPr>
            <a:spLocks noGrp="1"/>
          </p:cNvSpPr>
          <p:nvPr>
            <p:ph type="title"/>
          </p:nvPr>
        </p:nvSpPr>
        <p:spPr>
          <a:xfrm>
            <a:off x="365760" y="685800"/>
            <a:ext cx="4587240" cy="685800"/>
          </a:xfrm>
          <a:prstGeom prst="rect">
            <a:avLst/>
          </a:prstGeom>
        </p:spPr>
        <p:txBody>
          <a:bodyPr anchor="b">
            <a:noAutofit/>
          </a:bodyPr>
          <a:lstStyle>
            <a:lvl1pPr algn="l">
              <a:defRPr sz="4800" b="1" baseline="0">
                <a:solidFill>
                  <a:schemeClr val="tx1"/>
                </a:solidFill>
                <a:latin typeface="Franklin Gothic Book" pitchFamily="34" charset="0"/>
              </a:defRPr>
            </a:lvl1pPr>
          </a:lstStyle>
          <a:p>
            <a:r>
              <a:rPr lang="en-US"/>
              <a:t>Click to edit Master title style</a:t>
            </a:r>
            <a:endParaRPr lang="en-US" dirty="0"/>
          </a:p>
        </p:txBody>
      </p:sp>
      <p:sp>
        <p:nvSpPr>
          <p:cNvPr id="6" name="Text Placeholder 5"/>
          <p:cNvSpPr>
            <a:spLocks noGrp="1"/>
          </p:cNvSpPr>
          <p:nvPr>
            <p:ph type="body" sz="quarter" idx="12"/>
          </p:nvPr>
        </p:nvSpPr>
        <p:spPr>
          <a:xfrm>
            <a:off x="365760" y="1371600"/>
            <a:ext cx="4587240" cy="609600"/>
          </a:xfrm>
          <a:prstGeom prst="rect">
            <a:avLst/>
          </a:prstGeom>
        </p:spPr>
        <p:txBody>
          <a:bodyPr/>
          <a:lstStyle>
            <a:lvl1pPr marL="0" indent="0">
              <a:buNone/>
              <a:defRPr sz="3600">
                <a:latin typeface="Franklin Gothic Book" pitchFamily="34" charset="0"/>
              </a:defRPr>
            </a:lvl1pPr>
          </a:lstStyle>
          <a:p>
            <a:pPr lvl="0"/>
            <a:r>
              <a:rPr lang="en-US"/>
              <a:t>Click to edit Master text styles</a:t>
            </a:r>
          </a:p>
        </p:txBody>
      </p:sp>
    </p:spTree>
    <p:extLst>
      <p:ext uri="{BB962C8B-B14F-4D97-AF65-F5344CB8AC3E}">
        <p14:creationId xmlns:p14="http://schemas.microsoft.com/office/powerpoint/2010/main" val="83108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FC8916-D9D3-4664-6FCD-1B56ACB02A93}"/>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FB9E89CE-A30F-C94A-B66F-399CB2666F2D}" type="datetimeFigureOut">
              <a:rPr lang="en-US" altLang="en-US"/>
              <a:pPr/>
              <a:t>4/1/25</a:t>
            </a:fld>
            <a:endParaRPr lang="en-US" altLang="en-US"/>
          </a:p>
        </p:txBody>
      </p:sp>
      <p:sp>
        <p:nvSpPr>
          <p:cNvPr id="3" name="Footer Placeholder 2">
            <a:extLst>
              <a:ext uri="{FF2B5EF4-FFF2-40B4-BE49-F238E27FC236}">
                <a16:creationId xmlns:a16="http://schemas.microsoft.com/office/drawing/2014/main" id="{28747FDC-1E46-AC63-5ECC-F9127A855156}"/>
              </a:ext>
            </a:extLst>
          </p:cNvPr>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ltLang="en-US"/>
          </a:p>
        </p:txBody>
      </p:sp>
      <p:sp>
        <p:nvSpPr>
          <p:cNvPr id="4" name="Slide Number Placeholder 3">
            <a:extLst>
              <a:ext uri="{FF2B5EF4-FFF2-40B4-BE49-F238E27FC236}">
                <a16:creationId xmlns:a16="http://schemas.microsoft.com/office/drawing/2014/main" id="{6E0E604A-3248-760C-8114-BF4CAB07CCCF}"/>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E8AB3D13-737C-1C4C-8729-E473BB6EAFD0}" type="slidenum">
              <a:rPr lang="en-US" altLang="en-US"/>
              <a:pPr/>
              <a:t>‹#›</a:t>
            </a:fld>
            <a:endParaRPr lang="en-US" altLang="en-US"/>
          </a:p>
        </p:txBody>
      </p:sp>
    </p:spTree>
    <p:extLst>
      <p:ext uri="{BB962C8B-B14F-4D97-AF65-F5344CB8AC3E}">
        <p14:creationId xmlns:p14="http://schemas.microsoft.com/office/powerpoint/2010/main" val="41433129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5B9E863-1F6A-5C42-507F-9AA4D23BA233}"/>
              </a:ext>
            </a:extLst>
          </p:cNvPr>
          <p:cNvSpPr txBox="1">
            <a:spLocks/>
          </p:cNvSpPr>
          <p:nvPr userDrawn="1"/>
        </p:nvSpPr>
        <p:spPr>
          <a:xfrm>
            <a:off x="0" y="4763"/>
            <a:ext cx="2514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solidFill>
                  <a:schemeClr val="tx1">
                    <a:lumMod val="75000"/>
                  </a:schemeClr>
                </a:solidFill>
              </a:rPr>
              <a:t>GreaterReston</a:t>
            </a:r>
            <a:r>
              <a:rPr lang="en-US" b="1">
                <a:solidFill>
                  <a:schemeClr val="tx1">
                    <a:lumMod val="75000"/>
                  </a:schemeClr>
                </a:solidFill>
              </a:rPr>
              <a:t>ArtsCenter</a:t>
            </a:r>
          </a:p>
        </p:txBody>
      </p:sp>
      <p:sp>
        <p:nvSpPr>
          <p:cNvPr id="4" name="Date Placeholder 4">
            <a:extLst>
              <a:ext uri="{FF2B5EF4-FFF2-40B4-BE49-F238E27FC236}">
                <a16:creationId xmlns:a16="http://schemas.microsoft.com/office/drawing/2014/main" id="{5ACB1C9B-F883-9254-E227-3B69E153B72A}"/>
              </a:ext>
            </a:extLst>
          </p:cNvPr>
          <p:cNvSpPr txBox="1">
            <a:spLocks/>
          </p:cNvSpPr>
          <p:nvPr userDrawn="1"/>
        </p:nvSpPr>
        <p:spPr>
          <a:xfrm>
            <a:off x="7315200" y="0"/>
            <a:ext cx="18288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US">
                <a:solidFill>
                  <a:schemeClr val="tx1">
                    <a:lumMod val="75000"/>
                  </a:schemeClr>
                </a:solidFill>
              </a:rPr>
              <a:t>GRACE Art</a:t>
            </a:r>
          </a:p>
        </p:txBody>
      </p:sp>
    </p:spTree>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Lst>
  <p:txStyles>
    <p:titleStyle>
      <a:lvl1pPr algn="l" rtl="0" eaLnBrk="0" fontAlgn="base" hangingPunct="0">
        <a:spcBef>
          <a:spcPct val="0"/>
        </a:spcBef>
        <a:spcAft>
          <a:spcPct val="0"/>
        </a:spcAft>
        <a:defRPr kern="1200">
          <a:solidFill>
            <a:srgbClr val="A6A6A6"/>
          </a:solidFill>
          <a:latin typeface="Franklin Gothic Book" pitchFamily="34" charset="0"/>
          <a:ea typeface="+mj-ea"/>
          <a:cs typeface="+mj-cs"/>
        </a:defRPr>
      </a:lvl1pPr>
      <a:lvl2pPr algn="l" rtl="0" eaLnBrk="0" fontAlgn="base" hangingPunct="0">
        <a:spcBef>
          <a:spcPct val="0"/>
        </a:spcBef>
        <a:spcAft>
          <a:spcPct val="0"/>
        </a:spcAft>
        <a:defRPr>
          <a:solidFill>
            <a:srgbClr val="A6A6A6"/>
          </a:solidFill>
          <a:latin typeface="Franklin Gothic Book" pitchFamily="34" charset="0"/>
        </a:defRPr>
      </a:lvl2pPr>
      <a:lvl3pPr algn="l" rtl="0" eaLnBrk="0" fontAlgn="base" hangingPunct="0">
        <a:spcBef>
          <a:spcPct val="0"/>
        </a:spcBef>
        <a:spcAft>
          <a:spcPct val="0"/>
        </a:spcAft>
        <a:defRPr>
          <a:solidFill>
            <a:srgbClr val="A6A6A6"/>
          </a:solidFill>
          <a:latin typeface="Franklin Gothic Book" pitchFamily="34" charset="0"/>
        </a:defRPr>
      </a:lvl3pPr>
      <a:lvl4pPr algn="l" rtl="0" eaLnBrk="0" fontAlgn="base" hangingPunct="0">
        <a:spcBef>
          <a:spcPct val="0"/>
        </a:spcBef>
        <a:spcAft>
          <a:spcPct val="0"/>
        </a:spcAft>
        <a:defRPr>
          <a:solidFill>
            <a:srgbClr val="A6A6A6"/>
          </a:solidFill>
          <a:latin typeface="Franklin Gothic Book" pitchFamily="34" charset="0"/>
        </a:defRPr>
      </a:lvl4pPr>
      <a:lvl5pPr algn="l" rtl="0" eaLnBrk="0" fontAlgn="base" hangingPunct="0">
        <a:spcBef>
          <a:spcPct val="0"/>
        </a:spcBef>
        <a:spcAft>
          <a:spcPct val="0"/>
        </a:spcAft>
        <a:defRPr>
          <a:solidFill>
            <a:srgbClr val="A6A6A6"/>
          </a:solidFill>
          <a:latin typeface="Franklin Gothic Book" pitchFamily="34" charset="0"/>
        </a:defRPr>
      </a:lvl5pPr>
      <a:lvl6pPr marL="457200" algn="l" rtl="0" fontAlgn="base">
        <a:spcBef>
          <a:spcPct val="0"/>
        </a:spcBef>
        <a:spcAft>
          <a:spcPct val="0"/>
        </a:spcAft>
        <a:defRPr>
          <a:solidFill>
            <a:srgbClr val="A6A6A6"/>
          </a:solidFill>
          <a:latin typeface="Franklin Gothic Book" pitchFamily="34" charset="0"/>
        </a:defRPr>
      </a:lvl6pPr>
      <a:lvl7pPr marL="914400" algn="l" rtl="0" fontAlgn="base">
        <a:spcBef>
          <a:spcPct val="0"/>
        </a:spcBef>
        <a:spcAft>
          <a:spcPct val="0"/>
        </a:spcAft>
        <a:defRPr>
          <a:solidFill>
            <a:srgbClr val="A6A6A6"/>
          </a:solidFill>
          <a:latin typeface="Franklin Gothic Book" pitchFamily="34" charset="0"/>
        </a:defRPr>
      </a:lvl7pPr>
      <a:lvl8pPr marL="1371600" algn="l" rtl="0" fontAlgn="base">
        <a:spcBef>
          <a:spcPct val="0"/>
        </a:spcBef>
        <a:spcAft>
          <a:spcPct val="0"/>
        </a:spcAft>
        <a:defRPr>
          <a:solidFill>
            <a:srgbClr val="A6A6A6"/>
          </a:solidFill>
          <a:latin typeface="Franklin Gothic Book" pitchFamily="34" charset="0"/>
        </a:defRPr>
      </a:lvl8pPr>
      <a:lvl9pPr marL="1828800" algn="l" rtl="0" fontAlgn="base">
        <a:spcBef>
          <a:spcPct val="0"/>
        </a:spcBef>
        <a:spcAft>
          <a:spcPct val="0"/>
        </a:spcAft>
        <a:defRPr>
          <a:solidFill>
            <a:srgbClr val="A6A6A6"/>
          </a:solidFill>
          <a:latin typeface="Franklin Gothic Book"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themeOverride" Target="../theme/themeOverride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5"/>
        </a:solidFill>
        <a:effectLst/>
      </p:bgPr>
    </p:bg>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DF0C525B-CBA5-D892-2148-024B91C6FDFB}"/>
              </a:ext>
            </a:extLst>
          </p:cNvPr>
          <p:cNvSpPr>
            <a:spLocks noGrp="1"/>
          </p:cNvSpPr>
          <p:nvPr>
            <p:ph type="title"/>
          </p:nvPr>
        </p:nvSpPr>
        <p:spPr bwMode="auto">
          <a:xfrm>
            <a:off x="104789" y="45077"/>
            <a:ext cx="6781800" cy="89457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ctr" eaLnBrk="1" hangingPunct="1"/>
            <a:br>
              <a:rPr lang="en-US" altLang="en-US" dirty="0"/>
            </a:br>
            <a:r>
              <a:rPr lang="en-US" altLang="en-US" sz="5800" dirty="0">
                <a:latin typeface="+mj-lt"/>
                <a:cs typeface="Arial" panose="020B0604020202020204" pitchFamily="34" charset="0"/>
              </a:rPr>
              <a:t>VINCENT VAN GOGH</a:t>
            </a:r>
          </a:p>
        </p:txBody>
      </p:sp>
      <p:sp>
        <p:nvSpPr>
          <p:cNvPr id="4" name="TextBox 3">
            <a:extLst>
              <a:ext uri="{FF2B5EF4-FFF2-40B4-BE49-F238E27FC236}">
                <a16:creationId xmlns:a16="http://schemas.microsoft.com/office/drawing/2014/main" id="{864B465B-3F8D-4C56-E5DF-E569ED27B9BB}"/>
              </a:ext>
            </a:extLst>
          </p:cNvPr>
          <p:cNvSpPr txBox="1"/>
          <p:nvPr/>
        </p:nvSpPr>
        <p:spPr>
          <a:xfrm>
            <a:off x="6886589" y="201954"/>
            <a:ext cx="2028827" cy="584775"/>
          </a:xfrm>
          <a:prstGeom prst="rect">
            <a:avLst/>
          </a:prstGeom>
          <a:noFill/>
          <a:ln w="38100">
            <a:solidFill>
              <a:schemeClr val="tx1"/>
            </a:solidFill>
          </a:ln>
        </p:spPr>
        <p:txBody>
          <a:bodyPr wrap="square" rtlCol="0">
            <a:spAutoFit/>
          </a:bodyPr>
          <a:lstStyle/>
          <a:p>
            <a:pPr algn="ctr"/>
            <a:r>
              <a:rPr lang="en-US" sz="3200" b="1" dirty="0"/>
              <a:t>1853-1890</a:t>
            </a:r>
          </a:p>
        </p:txBody>
      </p:sp>
      <p:pic>
        <p:nvPicPr>
          <p:cNvPr id="1036" name="Picture 12">
            <a:extLst>
              <a:ext uri="{FF2B5EF4-FFF2-40B4-BE49-F238E27FC236}">
                <a16:creationId xmlns:a16="http://schemas.microsoft.com/office/drawing/2014/main" id="{C27A90B8-CB28-5859-648D-4F58AD6343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89" y="939650"/>
            <a:ext cx="4704456" cy="5759944"/>
          </a:xfrm>
          <a:prstGeom prst="rect">
            <a:avLst/>
          </a:prstGeom>
          <a:noFill/>
          <a:ln w="38100">
            <a:solidFill>
              <a:schemeClr val="accent5">
                <a:lumMod val="50000"/>
              </a:schemeClr>
            </a:solidFill>
          </a:ln>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C5EFD153-97EB-41D9-DFBB-7313889948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7911" y="1999768"/>
            <a:ext cx="4038600" cy="4038600"/>
          </a:xfrm>
          <a:prstGeom prst="rect">
            <a:avLst/>
          </a:prstGeom>
          <a:noFill/>
          <a:ln w="38100">
            <a:solidFill>
              <a:schemeClr val="accent5">
                <a:lumMod val="50000"/>
              </a:schemeClr>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F046A09-2A44-CCDE-32C3-77A5F304709F}"/>
              </a:ext>
            </a:extLst>
          </p:cNvPr>
          <p:cNvSpPr txBox="1"/>
          <p:nvPr/>
        </p:nvSpPr>
        <p:spPr>
          <a:xfrm>
            <a:off x="5940455" y="939650"/>
            <a:ext cx="1873222" cy="830997"/>
          </a:xfrm>
          <a:prstGeom prst="rect">
            <a:avLst/>
          </a:prstGeom>
          <a:noFill/>
          <a:ln w="38100">
            <a:solidFill>
              <a:schemeClr val="tx1"/>
            </a:solidFill>
          </a:ln>
        </p:spPr>
        <p:txBody>
          <a:bodyPr wrap="square" rtlCol="0">
            <a:spAutoFit/>
          </a:bodyPr>
          <a:lstStyle/>
          <a:p>
            <a:pPr algn="ctr"/>
            <a:r>
              <a:rPr lang="en-US" sz="2400" b="1" i="0" dirty="0">
                <a:effectLst/>
                <a:latin typeface="+mn-lt"/>
              </a:rPr>
              <a:t>born in the Netherlands</a:t>
            </a:r>
            <a:endParaRPr lang="en-US" sz="2400" b="1" dirty="0">
              <a:latin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6"/>
        </a:solidFill>
        <a:effectLst/>
      </p:bgPr>
    </p:bg>
    <p:spTree>
      <p:nvGrpSpPr>
        <p:cNvPr id="1" name="">
          <a:extLst>
            <a:ext uri="{FF2B5EF4-FFF2-40B4-BE49-F238E27FC236}">
              <a16:creationId xmlns:a16="http://schemas.microsoft.com/office/drawing/2014/main" id="{EA64F605-E94F-BFC5-1C4F-E228A241CF9E}"/>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71AA7880-C8BE-F7F6-F288-D87172E7C0C1}"/>
              </a:ext>
            </a:extLst>
          </p:cNvPr>
          <p:cNvSpPr txBox="1"/>
          <p:nvPr/>
        </p:nvSpPr>
        <p:spPr>
          <a:xfrm>
            <a:off x="2853156" y="4493819"/>
            <a:ext cx="5943600" cy="1200329"/>
          </a:xfrm>
          <a:prstGeom prst="rect">
            <a:avLst/>
          </a:prstGeom>
          <a:noFill/>
          <a:ln w="38100">
            <a:solidFill>
              <a:schemeClr val="tx1"/>
            </a:solidFill>
          </a:ln>
        </p:spPr>
        <p:txBody>
          <a:bodyPr wrap="square">
            <a:spAutoFit/>
          </a:bodyPr>
          <a:lstStyle/>
          <a:p>
            <a:pPr algn="ctr" eaLnBrk="1" hangingPunct="1"/>
            <a:r>
              <a:rPr lang="en-US" altLang="en-US" sz="3600" b="1" dirty="0">
                <a:latin typeface="+mj-lt"/>
              </a:rPr>
              <a:t>Van Gogh decided to become an artist at 27 years old</a:t>
            </a:r>
          </a:p>
        </p:txBody>
      </p:sp>
      <p:pic>
        <p:nvPicPr>
          <p:cNvPr id="2050" name="Picture 2">
            <a:extLst>
              <a:ext uri="{FF2B5EF4-FFF2-40B4-BE49-F238E27FC236}">
                <a16:creationId xmlns:a16="http://schemas.microsoft.com/office/drawing/2014/main" id="{1A2FE637-F709-5541-E698-511F43EC26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01600"/>
            <a:ext cx="2512500" cy="3175000"/>
          </a:xfrm>
          <a:prstGeom prst="rect">
            <a:avLst/>
          </a:prstGeom>
          <a:noFill/>
          <a:ln w="38100">
            <a:solidFill>
              <a:schemeClr val="accent5">
                <a:lumMod val="50000"/>
              </a:schemeClr>
            </a:solidFill>
          </a:ln>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DEC7521A-C600-F16D-F615-F14BBF0222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7200" y="848022"/>
            <a:ext cx="3044599" cy="3351514"/>
          </a:xfrm>
          <a:prstGeom prst="rect">
            <a:avLst/>
          </a:prstGeom>
          <a:noFill/>
          <a:ln w="38100">
            <a:solidFill>
              <a:schemeClr val="accent5">
                <a:lumMod val="50000"/>
              </a:schemeClr>
            </a:solidFill>
          </a:ln>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A2F5EAE6-6AFE-47DE-FE59-B752B011C0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4100" y="580036"/>
            <a:ext cx="2857500" cy="3517900"/>
          </a:xfrm>
          <a:prstGeom prst="rect">
            <a:avLst/>
          </a:prstGeom>
          <a:noFill/>
          <a:ln w="38100">
            <a:solidFill>
              <a:schemeClr val="accent5">
                <a:lumMod val="50000"/>
              </a:schemeClr>
            </a:solidFill>
          </a:ln>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4D64AA32-0161-0C1B-3B49-2B524195F58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451" y="3506484"/>
            <a:ext cx="2286400" cy="3175001"/>
          </a:xfrm>
          <a:prstGeom prst="rect">
            <a:avLst/>
          </a:prstGeom>
          <a:noFill/>
          <a:ln w="38100">
            <a:solidFill>
              <a:schemeClr val="accent5">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9330649"/>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accent5"/>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7A8A555-12F6-B288-4017-DC7629AE1EF0}"/>
              </a:ext>
            </a:extLst>
          </p:cNvPr>
          <p:cNvSpPr txBox="1"/>
          <p:nvPr/>
        </p:nvSpPr>
        <p:spPr>
          <a:xfrm>
            <a:off x="2933700" y="366878"/>
            <a:ext cx="6096000" cy="1754326"/>
          </a:xfrm>
          <a:prstGeom prst="rect">
            <a:avLst/>
          </a:prstGeom>
          <a:noFill/>
        </p:spPr>
        <p:txBody>
          <a:bodyPr wrap="square">
            <a:spAutoFit/>
          </a:bodyPr>
          <a:lstStyle/>
          <a:p>
            <a:pPr algn="ctr" eaLnBrk="1" hangingPunct="1"/>
            <a:r>
              <a:rPr lang="en-US" altLang="en-US" sz="3600" b="1" dirty="0">
                <a:latin typeface="+mj-lt"/>
              </a:rPr>
              <a:t>Van Gogh studied other artists’ work, and used their work as inspiration for his artwork</a:t>
            </a:r>
          </a:p>
        </p:txBody>
      </p:sp>
      <p:pic>
        <p:nvPicPr>
          <p:cNvPr id="3076" name="Picture 4">
            <a:extLst>
              <a:ext uri="{FF2B5EF4-FFF2-40B4-BE49-F238E27FC236}">
                <a16:creationId xmlns:a16="http://schemas.microsoft.com/office/drawing/2014/main" id="{4EFEAA71-A5E6-34C6-89C3-78E7EFA4AE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44695"/>
            <a:ext cx="2895600" cy="219869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04F644A9-BC9C-54BE-DB90-CF8DA9AFA1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49" y="2448787"/>
            <a:ext cx="6286502" cy="4175773"/>
          </a:xfrm>
          <a:prstGeom prst="rect">
            <a:avLst/>
          </a:prstGeom>
          <a:noFill/>
          <a:ln w="76200">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6"/>
        </a:solidFill>
        <a:effectLst/>
      </p:bgPr>
    </p:bg>
    <p:spTree>
      <p:nvGrpSpPr>
        <p:cNvPr id="1" name=""/>
        <p:cNvGrpSpPr/>
        <p:nvPr/>
      </p:nvGrpSpPr>
      <p:grpSpPr>
        <a:xfrm>
          <a:off x="0" y="0"/>
          <a:ext cx="0" cy="0"/>
          <a:chOff x="0" y="0"/>
          <a:chExt cx="0" cy="0"/>
        </a:xfrm>
      </p:grpSpPr>
      <p:pic>
        <p:nvPicPr>
          <p:cNvPr id="4100" name="Picture 4">
            <a:extLst>
              <a:ext uri="{FF2B5EF4-FFF2-40B4-BE49-F238E27FC236}">
                <a16:creationId xmlns:a16="http://schemas.microsoft.com/office/drawing/2014/main" id="{E88011A7-FD7A-697C-8711-A93D281D1A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057" y="234951"/>
            <a:ext cx="2293236" cy="2889250"/>
          </a:xfrm>
          <a:prstGeom prst="rect">
            <a:avLst/>
          </a:prstGeom>
          <a:noFill/>
          <a:ln w="38100">
            <a:solidFill>
              <a:schemeClr val="accent5">
                <a:lumMod val="50000"/>
              </a:schemeClr>
            </a:solidFill>
          </a:ln>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AF07496A-CAC1-D742-E3A5-ACA882DBA46C}"/>
              </a:ext>
            </a:extLst>
          </p:cNvPr>
          <p:cNvPicPr>
            <a:picLocks noChangeAspect="1"/>
          </p:cNvPicPr>
          <p:nvPr/>
        </p:nvPicPr>
        <p:blipFill>
          <a:blip r:embed="rId4"/>
          <a:stretch>
            <a:fillRect/>
          </a:stretch>
        </p:blipFill>
        <p:spPr>
          <a:xfrm>
            <a:off x="140601" y="3464526"/>
            <a:ext cx="6693157" cy="3244322"/>
          </a:xfrm>
          <a:prstGeom prst="rect">
            <a:avLst/>
          </a:prstGeom>
          <a:ln w="38100">
            <a:solidFill>
              <a:schemeClr val="accent5">
                <a:lumMod val="50000"/>
              </a:schemeClr>
            </a:solidFill>
          </a:ln>
        </p:spPr>
      </p:pic>
      <p:pic>
        <p:nvPicPr>
          <p:cNvPr id="7" name="Picture 6" descr="A painting of two men lying on the ground&#10;&#10;AI-generated content may be incorrect.">
            <a:extLst>
              <a:ext uri="{FF2B5EF4-FFF2-40B4-BE49-F238E27FC236}">
                <a16:creationId xmlns:a16="http://schemas.microsoft.com/office/drawing/2014/main" id="{26BB1F6A-C2A0-FF8C-2328-1161CFA3AF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13667" y="453195"/>
            <a:ext cx="3427750" cy="2693232"/>
          </a:xfrm>
          <a:prstGeom prst="rect">
            <a:avLst/>
          </a:prstGeom>
          <a:ln w="38100">
            <a:solidFill>
              <a:schemeClr val="accent5">
                <a:lumMod val="50000"/>
              </a:schemeClr>
            </a:solidFill>
          </a:ln>
        </p:spPr>
      </p:pic>
      <p:sp>
        <p:nvSpPr>
          <p:cNvPr id="10" name="TextBox 9">
            <a:extLst>
              <a:ext uri="{FF2B5EF4-FFF2-40B4-BE49-F238E27FC236}">
                <a16:creationId xmlns:a16="http://schemas.microsoft.com/office/drawing/2014/main" id="{D2A40D97-128A-D740-AD60-FF61CCDE2742}"/>
              </a:ext>
            </a:extLst>
          </p:cNvPr>
          <p:cNvSpPr txBox="1"/>
          <p:nvPr/>
        </p:nvSpPr>
        <p:spPr>
          <a:xfrm>
            <a:off x="7034366" y="3747859"/>
            <a:ext cx="1936566" cy="2677656"/>
          </a:xfrm>
          <a:prstGeom prst="rect">
            <a:avLst/>
          </a:prstGeom>
          <a:noFill/>
        </p:spPr>
        <p:txBody>
          <a:bodyPr wrap="square">
            <a:spAutoFit/>
          </a:bodyPr>
          <a:lstStyle/>
          <a:p>
            <a:pPr algn="ctr">
              <a:buNone/>
            </a:pPr>
            <a:r>
              <a:rPr lang="en-US" sz="2800" b="1" dirty="0">
                <a:latin typeface="+mn-lt"/>
              </a:rPr>
              <a:t>Many of </a:t>
            </a:r>
          </a:p>
          <a:p>
            <a:pPr algn="ctr">
              <a:buNone/>
            </a:pPr>
            <a:r>
              <a:rPr lang="en-US" sz="2800" b="1" dirty="0">
                <a:latin typeface="+mn-lt"/>
              </a:rPr>
              <a:t>Van Gogh’s paintings reflect his love of nature</a:t>
            </a:r>
          </a:p>
        </p:txBody>
      </p:sp>
      <p:pic>
        <p:nvPicPr>
          <p:cNvPr id="13" name="Picture 12" descr="A painting of a tree&#10;&#10;AI-generated content may be incorrect.">
            <a:extLst>
              <a:ext uri="{FF2B5EF4-FFF2-40B4-BE49-F238E27FC236}">
                <a16:creationId xmlns:a16="http://schemas.microsoft.com/office/drawing/2014/main" id="{0CABBC1A-B375-F73C-0182-6188DAF7A77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59191" y="48611"/>
            <a:ext cx="2582151" cy="3256866"/>
          </a:xfrm>
          <a:prstGeom prst="rect">
            <a:avLst/>
          </a:prstGeom>
          <a:ln w="38100">
            <a:solidFill>
              <a:schemeClr val="accent5">
                <a:lumMod val="50000"/>
              </a:schemeClr>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accent5"/>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24154042-DF7D-7317-AB51-B536239B4FEB}"/>
              </a:ext>
            </a:extLst>
          </p:cNvPr>
          <p:cNvSpPr txBox="1"/>
          <p:nvPr/>
        </p:nvSpPr>
        <p:spPr>
          <a:xfrm>
            <a:off x="165210" y="340668"/>
            <a:ext cx="8831353" cy="584775"/>
          </a:xfrm>
          <a:prstGeom prst="rect">
            <a:avLst/>
          </a:prstGeom>
          <a:noFill/>
        </p:spPr>
        <p:txBody>
          <a:bodyPr wrap="square">
            <a:spAutoFit/>
          </a:bodyPr>
          <a:lstStyle/>
          <a:p>
            <a:pPr algn="ctr" eaLnBrk="1" hangingPunct="1"/>
            <a:r>
              <a:rPr lang="en-US" altLang="en-US" sz="3200" b="1" dirty="0">
                <a:latin typeface="+mj-lt"/>
              </a:rPr>
              <a:t>Some of Van Gogh’s most famous paintings!</a:t>
            </a:r>
          </a:p>
        </p:txBody>
      </p:sp>
      <p:pic>
        <p:nvPicPr>
          <p:cNvPr id="4" name="Picture 3" descr="A painting of sunflowers in a vase&#10;&#10;AI-generated content may be incorrect.">
            <a:extLst>
              <a:ext uri="{FF2B5EF4-FFF2-40B4-BE49-F238E27FC236}">
                <a16:creationId xmlns:a16="http://schemas.microsoft.com/office/drawing/2014/main" id="{36F78BEB-A9D5-F24D-F438-06A3577502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210" y="1202718"/>
            <a:ext cx="3513477" cy="4452564"/>
          </a:xfrm>
          <a:prstGeom prst="rect">
            <a:avLst/>
          </a:prstGeom>
          <a:ln w="38100">
            <a:solidFill>
              <a:schemeClr val="tx1"/>
            </a:solidFill>
          </a:ln>
        </p:spPr>
      </p:pic>
      <p:pic>
        <p:nvPicPr>
          <p:cNvPr id="8" name="Picture 7" descr="A painting of a starry night&#10;&#10;AI-generated content may be incorrect.">
            <a:extLst>
              <a:ext uri="{FF2B5EF4-FFF2-40B4-BE49-F238E27FC236}">
                <a16:creationId xmlns:a16="http://schemas.microsoft.com/office/drawing/2014/main" id="{8A8BFBEB-850C-8D4C-4BD2-C48B445A19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72500" y="1414462"/>
            <a:ext cx="5089357" cy="4029075"/>
          </a:xfrm>
          <a:prstGeom prst="rect">
            <a:avLst/>
          </a:prstGeom>
          <a:ln w="38100">
            <a:solidFill>
              <a:schemeClr val="tx1"/>
            </a:solidFill>
          </a:ln>
        </p:spPr>
      </p:pic>
      <p:sp>
        <p:nvSpPr>
          <p:cNvPr id="9" name="TextBox 8">
            <a:extLst>
              <a:ext uri="{FF2B5EF4-FFF2-40B4-BE49-F238E27FC236}">
                <a16:creationId xmlns:a16="http://schemas.microsoft.com/office/drawing/2014/main" id="{A628A3A4-8DC4-E189-FF62-CFA553C4651B}"/>
              </a:ext>
            </a:extLst>
          </p:cNvPr>
          <p:cNvSpPr txBox="1"/>
          <p:nvPr/>
        </p:nvSpPr>
        <p:spPr>
          <a:xfrm>
            <a:off x="165210" y="5932557"/>
            <a:ext cx="8831353" cy="584775"/>
          </a:xfrm>
          <a:prstGeom prst="rect">
            <a:avLst/>
          </a:prstGeom>
          <a:noFill/>
        </p:spPr>
        <p:txBody>
          <a:bodyPr wrap="square">
            <a:spAutoFit/>
          </a:bodyPr>
          <a:lstStyle/>
          <a:p>
            <a:pPr algn="ctr" eaLnBrk="1" hangingPunct="1"/>
            <a:r>
              <a:rPr lang="en-US" altLang="en-US" sz="3200" b="1" dirty="0">
                <a:latin typeface="+mj-lt"/>
              </a:rPr>
              <a:t>What makes Van Gogh’s paintings so unique?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accent6"/>
        </a:solidFill>
        <a:effectLst/>
      </p:bgPr>
    </p:bg>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6E5941F-F0AB-3EB9-631E-7AF88C4F4A8C}"/>
              </a:ext>
            </a:extLst>
          </p:cNvPr>
          <p:cNvSpPr txBox="1"/>
          <p:nvPr/>
        </p:nvSpPr>
        <p:spPr>
          <a:xfrm>
            <a:off x="143865" y="2728996"/>
            <a:ext cx="1550171" cy="1631216"/>
          </a:xfrm>
          <a:prstGeom prst="rect">
            <a:avLst/>
          </a:prstGeom>
          <a:noFill/>
        </p:spPr>
        <p:txBody>
          <a:bodyPr wrap="square" rtlCol="0">
            <a:spAutoFit/>
          </a:bodyPr>
          <a:lstStyle/>
          <a:p>
            <a:r>
              <a:rPr lang="en-US" sz="2000" b="1" spc="50" dirty="0">
                <a:cs typeface="Calibri" panose="020F0502020204030204" pitchFamily="34" charset="0"/>
              </a:rPr>
              <a:t>Art Project: Create a painting inspired by Van Gogh. </a:t>
            </a:r>
          </a:p>
        </p:txBody>
      </p:sp>
      <p:pic>
        <p:nvPicPr>
          <p:cNvPr id="3" name="Picture 2" descr="A drawing of flowers in a vase&#10;&#10;AI-generated content may be incorrect.">
            <a:extLst>
              <a:ext uri="{FF2B5EF4-FFF2-40B4-BE49-F238E27FC236}">
                <a16:creationId xmlns:a16="http://schemas.microsoft.com/office/drawing/2014/main" id="{6946DC6E-6A73-7CC9-BDFC-A06CADC330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675" y="142762"/>
            <a:ext cx="1855873" cy="2439284"/>
          </a:xfrm>
          <a:prstGeom prst="rect">
            <a:avLst/>
          </a:prstGeom>
          <a:ln w="12700">
            <a:solidFill>
              <a:schemeClr val="tx1"/>
            </a:solidFill>
          </a:ln>
        </p:spPr>
      </p:pic>
      <p:pic>
        <p:nvPicPr>
          <p:cNvPr id="5" name="Picture 4" descr="A painting of flowers in a vase&#10;&#10;AI-generated content may be incorrect.">
            <a:extLst>
              <a:ext uri="{FF2B5EF4-FFF2-40B4-BE49-F238E27FC236}">
                <a16:creationId xmlns:a16="http://schemas.microsoft.com/office/drawing/2014/main" id="{550EDE7E-25ED-8BED-0505-C11BB6EED4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1280" y="142761"/>
            <a:ext cx="1876750" cy="2439284"/>
          </a:xfrm>
          <a:prstGeom prst="rect">
            <a:avLst/>
          </a:prstGeom>
          <a:ln w="12700">
            <a:solidFill>
              <a:schemeClr val="tx1"/>
            </a:solidFill>
          </a:ln>
        </p:spPr>
      </p:pic>
      <p:pic>
        <p:nvPicPr>
          <p:cNvPr id="7" name="Picture 6" descr="A drawing of a tree and circles&#10;&#10;AI-generated content may be incorrect.">
            <a:extLst>
              <a:ext uri="{FF2B5EF4-FFF2-40B4-BE49-F238E27FC236}">
                <a16:creationId xmlns:a16="http://schemas.microsoft.com/office/drawing/2014/main" id="{EC86E108-1F3F-0357-CDC6-4A40915D0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58" y="4605305"/>
            <a:ext cx="2667000" cy="2017059"/>
          </a:xfrm>
          <a:prstGeom prst="rect">
            <a:avLst/>
          </a:prstGeom>
          <a:ln w="12700">
            <a:solidFill>
              <a:schemeClr val="tx1"/>
            </a:solidFill>
          </a:ln>
        </p:spPr>
      </p:pic>
      <p:pic>
        <p:nvPicPr>
          <p:cNvPr id="9" name="Picture 8" descr="A drawing of trees and sun&#10;&#10;AI-generated content may be incorrect.">
            <a:extLst>
              <a:ext uri="{FF2B5EF4-FFF2-40B4-BE49-F238E27FC236}">
                <a16:creationId xmlns:a16="http://schemas.microsoft.com/office/drawing/2014/main" id="{311ED10B-1E54-F16D-A70C-73FC40D34B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61409" y="4605305"/>
            <a:ext cx="2667000" cy="2109934"/>
          </a:xfrm>
          <a:prstGeom prst="rect">
            <a:avLst/>
          </a:prstGeom>
          <a:ln w="12700">
            <a:solidFill>
              <a:schemeClr val="tx1"/>
            </a:solidFill>
          </a:ln>
        </p:spPr>
      </p:pic>
      <p:pic>
        <p:nvPicPr>
          <p:cNvPr id="11" name="Picture 10" descr="A painting of a house and trees&#10;&#10;AI-generated content may be incorrect.">
            <a:extLst>
              <a:ext uri="{FF2B5EF4-FFF2-40B4-BE49-F238E27FC236}">
                <a16:creationId xmlns:a16="http://schemas.microsoft.com/office/drawing/2014/main" id="{48FE7645-514D-4FA2-1C68-635B9E11D90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5760" y="4100376"/>
            <a:ext cx="3421182" cy="2606346"/>
          </a:xfrm>
          <a:prstGeom prst="rect">
            <a:avLst/>
          </a:prstGeom>
          <a:ln w="12700">
            <a:solidFill>
              <a:schemeClr val="tx1"/>
            </a:solidFill>
          </a:ln>
        </p:spPr>
      </p:pic>
      <p:pic>
        <p:nvPicPr>
          <p:cNvPr id="13" name="Picture 12" descr="A painting of flowers in a vase&#10;&#10;AI-generated content may be incorrect.">
            <a:extLst>
              <a:ext uri="{FF2B5EF4-FFF2-40B4-BE49-F238E27FC236}">
                <a16:creationId xmlns:a16="http://schemas.microsoft.com/office/drawing/2014/main" id="{A7A0E6B2-D17F-8769-C691-368A80F5E7A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00800" y="131096"/>
            <a:ext cx="2435226" cy="3272504"/>
          </a:xfrm>
          <a:prstGeom prst="rect">
            <a:avLst/>
          </a:prstGeom>
          <a:ln w="12700">
            <a:solidFill>
              <a:schemeClr val="tx1"/>
            </a:solidFill>
          </a:ln>
        </p:spPr>
      </p:pic>
      <p:pic>
        <p:nvPicPr>
          <p:cNvPr id="15" name="Picture 14" descr="A painting of flowers and plants&#10;&#10;AI-generated content may be incorrect.">
            <a:extLst>
              <a:ext uri="{FF2B5EF4-FFF2-40B4-BE49-F238E27FC236}">
                <a16:creationId xmlns:a16="http://schemas.microsoft.com/office/drawing/2014/main" id="{DE20BA97-2FF6-3368-5736-095AC739AF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104176" y="2728996"/>
            <a:ext cx="2361555" cy="1790644"/>
          </a:xfrm>
          <a:prstGeom prst="rect">
            <a:avLst/>
          </a:prstGeom>
          <a:ln w="12700">
            <a:solidFill>
              <a:schemeClr val="tx1"/>
            </a:solidFill>
          </a:ln>
        </p:spPr>
      </p:pic>
      <p:pic>
        <p:nvPicPr>
          <p:cNvPr id="18" name="Picture 17" descr="A painting of a vase with leaves&#10;&#10;AI-generated content may be incorrect.">
            <a:extLst>
              <a:ext uri="{FF2B5EF4-FFF2-40B4-BE49-F238E27FC236}">
                <a16:creationId xmlns:a16="http://schemas.microsoft.com/office/drawing/2014/main" id="{CE72C5C6-BE72-D7AD-20D0-D32F9A7D99E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82262" y="2768820"/>
            <a:ext cx="1242352" cy="1704091"/>
          </a:xfrm>
          <a:prstGeom prst="rect">
            <a:avLst/>
          </a:prstGeom>
          <a:ln w="12700">
            <a:solidFill>
              <a:schemeClr val="tx1"/>
            </a:solidFill>
          </a:ln>
        </p:spPr>
      </p:pic>
      <p:pic>
        <p:nvPicPr>
          <p:cNvPr id="20" name="Picture 19" descr="A child's drawing of flowers in a vase&#10;&#10;AI-generated content may be incorrect.">
            <a:extLst>
              <a:ext uri="{FF2B5EF4-FFF2-40B4-BE49-F238E27FC236}">
                <a16:creationId xmlns:a16="http://schemas.microsoft.com/office/drawing/2014/main" id="{5DE8961D-28C7-F600-4ECE-3FBD37DF2AB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284953" y="104746"/>
            <a:ext cx="1876750" cy="2537649"/>
          </a:xfrm>
          <a:prstGeom prst="rect">
            <a:avLst/>
          </a:prstGeom>
          <a:ln w="12700">
            <a:solidFill>
              <a:schemeClr val="tx1"/>
            </a:solidFill>
          </a:ln>
        </p:spPr>
      </p:pic>
      <p:sp>
        <p:nvSpPr>
          <p:cNvPr id="23" name="TextBox 22">
            <a:extLst>
              <a:ext uri="{FF2B5EF4-FFF2-40B4-BE49-F238E27FC236}">
                <a16:creationId xmlns:a16="http://schemas.microsoft.com/office/drawing/2014/main" id="{99A7A29A-31C8-EE87-1B87-45F0B0359D83}"/>
              </a:ext>
            </a:extLst>
          </p:cNvPr>
          <p:cNvSpPr txBox="1"/>
          <p:nvPr/>
        </p:nvSpPr>
        <p:spPr>
          <a:xfrm>
            <a:off x="5608869" y="3429000"/>
            <a:ext cx="3548533" cy="584775"/>
          </a:xfrm>
          <a:prstGeom prst="rect">
            <a:avLst/>
          </a:prstGeom>
          <a:noFill/>
        </p:spPr>
        <p:txBody>
          <a:bodyPr wrap="square">
            <a:spAutoFit/>
          </a:bodyPr>
          <a:lstStyle/>
          <a:p>
            <a:r>
              <a:rPr lang="en-US" sz="1600" b="1" spc="50" dirty="0">
                <a:cs typeface="Calibri" panose="020F0502020204030204" pitchFamily="34" charset="0"/>
              </a:rPr>
              <a:t>Use bright colors, thick and short brushstrokes, and expressive lines!</a:t>
            </a:r>
            <a:endParaRPr lang="en-US" sz="1600" dirty="0">
              <a:cs typeface="Calibri" panose="020F0502020204030204" pitchFamily="34" charset="0"/>
            </a:endParaRPr>
          </a:p>
        </p:txBody>
      </p:sp>
      <p:sp>
        <p:nvSpPr>
          <p:cNvPr id="24" name="Right Arrow 23">
            <a:extLst>
              <a:ext uri="{FF2B5EF4-FFF2-40B4-BE49-F238E27FC236}">
                <a16:creationId xmlns:a16="http://schemas.microsoft.com/office/drawing/2014/main" id="{111582A2-234C-88B7-7C1E-296C7967DF7A}"/>
              </a:ext>
            </a:extLst>
          </p:cNvPr>
          <p:cNvSpPr/>
          <p:nvPr/>
        </p:nvSpPr>
        <p:spPr>
          <a:xfrm>
            <a:off x="1892901" y="2143998"/>
            <a:ext cx="533400" cy="341015"/>
          </a:xfrm>
          <a:prstGeom prst="rightArrow">
            <a:avLst/>
          </a:prstGeom>
          <a:solidFill>
            <a:schemeClr val="accent5"/>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a:extLst>
              <a:ext uri="{FF2B5EF4-FFF2-40B4-BE49-F238E27FC236}">
                <a16:creationId xmlns:a16="http://schemas.microsoft.com/office/drawing/2014/main" id="{2AA6582D-838B-B69D-9200-27B7AE6846C7}"/>
              </a:ext>
            </a:extLst>
          </p:cNvPr>
          <p:cNvSpPr/>
          <p:nvPr/>
        </p:nvSpPr>
        <p:spPr>
          <a:xfrm>
            <a:off x="2531034" y="6056791"/>
            <a:ext cx="533400" cy="341015"/>
          </a:xfrm>
          <a:prstGeom prst="rightArrow">
            <a:avLst/>
          </a:prstGeom>
          <a:solidFill>
            <a:schemeClr val="accent5"/>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Elbow Connector 38">
            <a:extLst>
              <a:ext uri="{FF2B5EF4-FFF2-40B4-BE49-F238E27FC236}">
                <a16:creationId xmlns:a16="http://schemas.microsoft.com/office/drawing/2014/main" id="{CD0BDF3B-995B-7C51-E695-721BB06D5A59}"/>
              </a:ext>
            </a:extLst>
          </p:cNvPr>
          <p:cNvCxnSpPr>
            <a:cxnSpLocks/>
          </p:cNvCxnSpPr>
          <p:nvPr/>
        </p:nvCxnSpPr>
        <p:spPr>
          <a:xfrm rot="16200000" flipH="1">
            <a:off x="5578643" y="2845941"/>
            <a:ext cx="660178" cy="505940"/>
          </a:xfrm>
          <a:prstGeom prst="bent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A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21289</TotalTime>
  <Words>1109</Words>
  <Application>Microsoft Macintosh PowerPoint</Application>
  <PresentationFormat>On-screen Show (4:3)</PresentationFormat>
  <Paragraphs>126</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Franklin Gothic Book</vt:lpstr>
      <vt:lpstr>Georgia</vt:lpstr>
      <vt:lpstr>AIS</vt:lpstr>
      <vt:lpstr> VINCENT VAN GOGH</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Loveland</dc:creator>
  <cp:lastModifiedBy>Maggie Booth</cp:lastModifiedBy>
  <cp:revision>148</cp:revision>
  <cp:lastPrinted>2024-10-20T23:11:26Z</cp:lastPrinted>
  <dcterms:created xsi:type="dcterms:W3CDTF">2010-09-11T14:55:39Z</dcterms:created>
  <dcterms:modified xsi:type="dcterms:W3CDTF">2025-04-01T23:08:06Z</dcterms:modified>
</cp:coreProperties>
</file>