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8"/>
  </p:notesMasterIdLst>
  <p:handoutMasterIdLst>
    <p:handoutMasterId r:id="rId9"/>
  </p:handoutMasterIdLst>
  <p:sldIdLst>
    <p:sldId id="257" r:id="rId2"/>
    <p:sldId id="318" r:id="rId3"/>
    <p:sldId id="377" r:id="rId4"/>
    <p:sldId id="379" r:id="rId5"/>
    <p:sldId id="388" r:id="rId6"/>
    <p:sldId id="263" r:id="rId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D3FA"/>
    <a:srgbClr val="FFEB8A"/>
    <a:srgbClr val="FFC2DA"/>
    <a:srgbClr val="A4E3D0"/>
    <a:srgbClr val="FFAE89"/>
    <a:srgbClr val="77B6FD"/>
    <a:srgbClr val="C9C4FA"/>
    <a:srgbClr val="FFD5FF"/>
    <a:srgbClr val="FFD1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43" autoAdjust="0"/>
    <p:restoredTop sz="70166" autoAdjust="0"/>
  </p:normalViewPr>
  <p:slideViewPr>
    <p:cSldViewPr>
      <p:cViewPr varScale="1">
        <p:scale>
          <a:sx n="94" d="100"/>
          <a:sy n="94" d="100"/>
        </p:scale>
        <p:origin x="3712"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9" d="100"/>
          <a:sy n="109" d="100"/>
        </p:scale>
        <p:origin x="384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11/9/25</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11/9/25</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1</a:t>
            </a:r>
            <a:r>
              <a:rPr lang="en-US" sz="1200" baseline="30000" dirty="0">
                <a:latin typeface="+mn-lt"/>
                <a:cs typeface="Arial" panose="020B0604020202020204" pitchFamily="34" charset="0"/>
              </a:rPr>
              <a:t>st</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a:t>
            </a:r>
            <a:r>
              <a:rPr lang="en-US" sz="1200" dirty="0">
                <a:latin typeface="+mn-lt"/>
                <a:cs typeface="Arial" panose="020B0604020202020204" pitchFamily="34" charset="0"/>
              </a:rPr>
              <a:t> </a:t>
            </a:r>
            <a:r>
              <a:rPr lang="en-US" sz="1200" i="1" dirty="0">
                <a:latin typeface="+mn-lt"/>
                <a:cs typeface="Arial" panose="020B0604020202020204" pitchFamily="34" charset="0"/>
              </a:rPr>
              <a:t>Close Ties </a:t>
            </a:r>
            <a:r>
              <a:rPr lang="en-US" sz="1200" dirty="0">
                <a:latin typeface="+mn-lt"/>
                <a:cs typeface="Arial" panose="020B0604020202020204" pitchFamily="34" charset="0"/>
              </a:rPr>
              <a:t>(2006) Patrick Dougherty, Scottish Basketmakers Circle, Dingwall, Scotland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2</a:t>
            </a:r>
            <a:r>
              <a:rPr lang="en-US" sz="1200" baseline="30000" dirty="0">
                <a:latin typeface="+mn-lt"/>
                <a:cs typeface="Arial" panose="020B0604020202020204" pitchFamily="34" charset="0"/>
              </a:rPr>
              <a:t>nd</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 </a:t>
            </a:r>
            <a:r>
              <a:rPr lang="en-US" sz="1200" dirty="0">
                <a:latin typeface="+mn-lt"/>
                <a:cs typeface="Arial" panose="020B0604020202020204" pitchFamily="34" charset="0"/>
              </a:rPr>
              <a:t>Patrick Dougherty in his home studio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3</a:t>
            </a:r>
            <a:r>
              <a:rPr lang="en-US" sz="1200" baseline="30000" dirty="0">
                <a:latin typeface="+mn-lt"/>
                <a:cs typeface="Arial" panose="020B0604020202020204" pitchFamily="34" charset="0"/>
              </a:rPr>
              <a:t>rd</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a:t>
            </a:r>
            <a:r>
              <a:rPr lang="en-US" sz="1200" dirty="0">
                <a:latin typeface="+mn-lt"/>
                <a:cs typeface="Arial" panose="020B0604020202020204" pitchFamily="34" charset="0"/>
              </a:rPr>
              <a:t> Patrick Dougherty with his son, Sam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a:t>
            </a:r>
            <a:r>
              <a:rPr lang="en-US" sz="1200" b="1" u="sng" dirty="0">
                <a:latin typeface="+mn-lt"/>
                <a:cs typeface="Calibri" panose="020F0502020204030204" pitchFamily="34" charset="0"/>
              </a:rPr>
              <a:t>3 BIG IDEAS</a:t>
            </a:r>
            <a:r>
              <a:rPr lang="en-US" sz="1200" b="1" dirty="0">
                <a:latin typeface="+mn-lt"/>
                <a:cs typeface="Calibri" panose="020F0502020204030204" pitchFamily="34" charset="0"/>
              </a:rPr>
              <a:t>.</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highlight>
                  <a:srgbClr val="FFFF00"/>
                </a:highlight>
                <a:latin typeface="+mn-lt"/>
                <a:ea typeface="ＭＳ Ｐゴシック" panose="020B0600070205080204" pitchFamily="34" charset="-128"/>
                <a:cs typeface="Calibri" panose="020F0502020204030204" pitchFamily="34" charset="0"/>
              </a:rPr>
              <a:t>BIG IDEA #1:</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Patrick Dougherty is a famous American artist known for his large-scale, environmental sculptures built with sticks and saplings. He is known as the “Stickman.”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latin typeface="+mn-lt"/>
              <a:ea typeface="Times New Roman"/>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1" dirty="0">
                <a:latin typeface="+mn-lt"/>
                <a:ea typeface="Times New Roman"/>
                <a:cs typeface="Arial" panose="020B0604020202020204" pitchFamily="34" charset="0"/>
              </a:rPr>
              <a:t>Does anyone remember the artist we studied last fall for Great Art? </a:t>
            </a:r>
          </a:p>
          <a:p>
            <a:pPr marL="631908" lvl="1" indent="-174708" eaLnBrk="1" fontAlgn="auto" hangingPunct="1">
              <a:spcBef>
                <a:spcPts val="0"/>
              </a:spcBef>
              <a:spcAft>
                <a:spcPts val="0"/>
              </a:spcAft>
              <a:buFont typeface="Arial" panose="020B0604020202020204" pitchFamily="34" charset="0"/>
              <a:buChar char="•"/>
              <a:tabLst>
                <a:tab pos="232943" algn="l"/>
              </a:tabLst>
              <a:defRPr/>
            </a:pPr>
            <a:r>
              <a:rPr lang="en-US" sz="1200" b="0" dirty="0">
                <a:latin typeface="+mn-lt"/>
                <a:ea typeface="Times New Roman"/>
                <a:cs typeface="Arial" panose="020B0604020202020204" pitchFamily="34" charset="0"/>
              </a:rPr>
              <a:t>We studied Andy Goldsworthy last fall. Patrick Dougherty works in a similar way. Dougherty works </a:t>
            </a:r>
            <a:r>
              <a:rPr lang="en-US" sz="1200" b="0" i="1" dirty="0">
                <a:latin typeface="+mn-lt"/>
                <a:ea typeface="Times New Roman"/>
                <a:cs typeface="Arial" panose="020B0604020202020204" pitchFamily="34" charset="0"/>
              </a:rPr>
              <a:t>in </a:t>
            </a:r>
            <a:r>
              <a:rPr lang="en-US" sz="1200" b="0" dirty="0">
                <a:latin typeface="+mn-lt"/>
                <a:ea typeface="Times New Roman"/>
                <a:cs typeface="Arial" panose="020B0604020202020204" pitchFamily="34" charset="0"/>
              </a:rPr>
              <a:t>nature and </a:t>
            </a:r>
            <a:r>
              <a:rPr lang="en-US" sz="1200" b="0" i="1" dirty="0">
                <a:latin typeface="+mn-lt"/>
                <a:ea typeface="Times New Roman"/>
                <a:cs typeface="Arial" panose="020B0604020202020204" pitchFamily="34" charset="0"/>
              </a:rPr>
              <a:t>with</a:t>
            </a:r>
            <a:r>
              <a:rPr lang="en-US" sz="1200" b="0" dirty="0">
                <a:latin typeface="+mn-lt"/>
                <a:ea typeface="Times New Roman"/>
                <a:cs typeface="Arial" panose="020B0604020202020204" pitchFamily="34" charset="0"/>
              </a:rPr>
              <a:t> nature.  </a:t>
            </a: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ea typeface="Times New Roman"/>
              <a:cs typeface="Arial" panose="020B060402020202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r>
              <a:rPr lang="en-US" sz="1200" b="1" dirty="0">
                <a:latin typeface="+mn-lt"/>
                <a:ea typeface="Times New Roman"/>
                <a:cs typeface="Arial" panose="020B0604020202020204" pitchFamily="34" charset="0"/>
              </a:rPr>
              <a:t>Over the last 40 years, Dougherty has built over 330 large-scale works using natural materials. </a:t>
            </a: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cs typeface="Arial" panose="020B060402020202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r>
              <a:rPr lang="en-US" sz="1200" b="0" dirty="0">
                <a:latin typeface="+mn-lt"/>
                <a:cs typeface="Arial" panose="020B0604020202020204" pitchFamily="34" charset="0"/>
              </a:rPr>
              <a:t>He has built these installations all over the world, from Scotland to Japan to Brussels, and all over the United States.</a:t>
            </a:r>
            <a:endParaRPr lang="en-US" dirty="0">
              <a:latin typeface="+mn-lt"/>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eaLnBrk="1" fontAlgn="auto" hangingPunct="1">
              <a:spcBef>
                <a:spcPts val="0"/>
              </a:spcBef>
              <a:spcAft>
                <a:spcPts val="0"/>
              </a:spcAft>
              <a:defRPr/>
            </a:pPr>
            <a:endParaRPr lang="en-US" dirty="0">
              <a:latin typeface="+mn-lt"/>
              <a:cs typeface="Calibri" panose="020F0502020204030204" pitchFamily="34" charset="0"/>
            </a:endParaRPr>
          </a:p>
          <a:p>
            <a:pPr eaLnBrk="1" fontAlgn="auto" hangingPunct="1">
              <a:spcBef>
                <a:spcPts val="0"/>
              </a:spcBef>
              <a:spcAft>
                <a:spcPts val="0"/>
              </a:spcAft>
              <a:defRPr/>
            </a:pPr>
            <a:r>
              <a:rPr lang="en-US" i="1" u="sng" dirty="0">
                <a:latin typeface="+mn-lt"/>
              </a:rPr>
              <a:t>What is an environmentalist? What do you think an Environmentalist Artist means?</a:t>
            </a:r>
          </a:p>
          <a:p>
            <a:pPr marL="171450" indent="-171450" eaLnBrk="1" fontAlgn="auto" hangingPunct="1">
              <a:spcBef>
                <a:spcPts val="0"/>
              </a:spcBef>
              <a:spcAft>
                <a:spcPts val="0"/>
              </a:spcAft>
              <a:buFont typeface="Arial" panose="020B0604020202020204" pitchFamily="34" charset="0"/>
              <a:buChar char="•"/>
              <a:defRPr/>
            </a:pPr>
            <a:r>
              <a:rPr lang="en-US" dirty="0">
                <a:latin typeface="+mn-lt"/>
              </a:rPr>
              <a:t>A person who wants to protect and care for the environment around them.</a:t>
            </a:r>
          </a:p>
          <a:p>
            <a:pPr marL="171450" indent="-171450" eaLnBrk="1" fontAlgn="auto" hangingPunct="1">
              <a:spcBef>
                <a:spcPts val="0"/>
              </a:spcBef>
              <a:spcAft>
                <a:spcPts val="0"/>
              </a:spcAft>
              <a:buFont typeface="Arial" panose="020B0604020202020204" pitchFamily="34" charset="0"/>
              <a:buChar char="•"/>
              <a:defRPr/>
            </a:pPr>
            <a:r>
              <a:rPr lang="en-US" b="0" i="0" dirty="0">
                <a:solidFill>
                  <a:srgbClr val="1A202C"/>
                </a:solidFill>
                <a:effectLst/>
                <a:latin typeface="__Amiri_c3d92a"/>
              </a:rPr>
              <a:t>Dougherty uses saplings and sticks to build his sculptures/installations. He uses materials around him – for example, underbrush and woods are near his home in North Carolina.</a:t>
            </a:r>
          </a:p>
          <a:p>
            <a:pPr marL="171450" indent="-171450" eaLnBrk="1" fontAlgn="auto" hangingPunct="1">
              <a:spcBef>
                <a:spcPts val="0"/>
              </a:spcBef>
              <a:spcAft>
                <a:spcPts val="0"/>
              </a:spcAft>
              <a:buFont typeface="Arial" panose="020B0604020202020204" pitchFamily="34" charset="0"/>
              <a:buChar char="•"/>
              <a:defRPr/>
            </a:pPr>
            <a:r>
              <a:rPr lang="en-US" b="0" i="0" dirty="0">
                <a:solidFill>
                  <a:srgbClr val="1A202C"/>
                </a:solidFill>
                <a:effectLst/>
                <a:latin typeface="__Amiri_c3d92a"/>
              </a:rPr>
              <a:t>His works bring the viewer in direct contact with nature.</a:t>
            </a:r>
            <a:endParaRPr lang="en-US" dirty="0"/>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a:t>
            </a:r>
            <a:r>
              <a:rPr lang="en-US" altLang="en-US" sz="1200" i="0" dirty="0">
                <a:latin typeface="+mn-lt"/>
                <a:cs typeface="Arial" panose="020B0604020202020204" pitchFamily="34" charset="0"/>
              </a:rPr>
              <a:t> photo – Patrick Dougherty installing his work, </a:t>
            </a:r>
            <a:r>
              <a:rPr lang="en-US" altLang="en-US" sz="1200" i="1" dirty="0">
                <a:latin typeface="+mn-lt"/>
                <a:cs typeface="Arial" panose="020B0604020202020204" pitchFamily="34" charset="0"/>
              </a:rPr>
              <a:t>Shindig</a:t>
            </a:r>
            <a:r>
              <a:rPr lang="en-US" altLang="en-US" sz="1200" i="0" dirty="0">
                <a:latin typeface="+mn-lt"/>
                <a:cs typeface="Arial" panose="020B0604020202020204" pitchFamily="34" charset="0"/>
              </a:rPr>
              <a:t>, for the WONDER exhibition at the Renwick Gallery in 2016</a:t>
            </a:r>
          </a:p>
          <a:p>
            <a:pPr eaLnBrk="1" hangingPunct="1">
              <a:spcBef>
                <a:spcPct val="0"/>
              </a:spcBef>
            </a:pPr>
            <a:r>
              <a:rPr lang="en-US" altLang="en-US" sz="1200" i="0" dirty="0">
                <a:latin typeface="+mn-lt"/>
                <a:cs typeface="Arial" panose="020B0604020202020204" pitchFamily="34" charset="0"/>
              </a:rPr>
              <a:t>2</a:t>
            </a:r>
            <a:r>
              <a:rPr lang="en-US" altLang="en-US" sz="1200" i="0" baseline="30000" dirty="0">
                <a:latin typeface="+mn-lt"/>
                <a:cs typeface="Arial" panose="020B0604020202020204" pitchFamily="34" charset="0"/>
              </a:rPr>
              <a:t>nd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Abracadabra</a:t>
            </a:r>
            <a:r>
              <a:rPr lang="en-US" altLang="en-US" sz="1200" i="0" dirty="0">
                <a:latin typeface="+mn-lt"/>
                <a:cs typeface="Arial" panose="020B0604020202020204" pitchFamily="34" charset="0"/>
              </a:rPr>
              <a:t>, Swarthmore College, Swarthmore, PA, 2000</a:t>
            </a:r>
          </a:p>
          <a:p>
            <a:pPr eaLnBrk="1" hangingPunct="1">
              <a:spcBef>
                <a:spcPct val="0"/>
              </a:spcBef>
            </a:pPr>
            <a:r>
              <a:rPr lang="en-US" altLang="en-US" sz="1200" i="0" dirty="0">
                <a:latin typeface="+mn-lt"/>
                <a:cs typeface="Arial" panose="020B0604020202020204" pitchFamily="34" charset="0"/>
              </a:rPr>
              <a:t>3</a:t>
            </a:r>
            <a:r>
              <a:rPr lang="en-US" altLang="en-US" sz="1200" i="0" baseline="30000" dirty="0">
                <a:latin typeface="+mn-lt"/>
                <a:cs typeface="Arial" panose="020B0604020202020204" pitchFamily="34" charset="0"/>
              </a:rPr>
              <a:t>rd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Catawampus</a:t>
            </a:r>
            <a:r>
              <a:rPr lang="en-US" altLang="en-US" sz="1200" i="0" dirty="0">
                <a:latin typeface="+mn-lt"/>
                <a:cs typeface="Arial" panose="020B0604020202020204" pitchFamily="34" charset="0"/>
              </a:rPr>
              <a:t>,</a:t>
            </a:r>
            <a:r>
              <a:rPr lang="en-US" altLang="en-US" sz="1200" i="1" dirty="0">
                <a:latin typeface="+mn-lt"/>
                <a:cs typeface="Arial" panose="020B0604020202020204" pitchFamily="34" charset="0"/>
              </a:rPr>
              <a:t> </a:t>
            </a:r>
            <a:r>
              <a:rPr lang="en-US" altLang="en-US" sz="1200" i="0" dirty="0">
                <a:latin typeface="+mn-lt"/>
                <a:cs typeface="Arial" panose="020B0604020202020204" pitchFamily="34" charset="0"/>
              </a:rPr>
              <a:t>Los Angeles County Arboretum and Botanic Garden, Arcadia, CA, 2008</a:t>
            </a: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0" indent="0" eaLnBrk="1" hangingPunct="1">
              <a:spcBef>
                <a:spcPct val="0"/>
              </a:spcBef>
              <a:buFont typeface="Arial" panose="020B0604020202020204" pitchFamily="34" charset="0"/>
              <a:buNone/>
            </a:pPr>
            <a:r>
              <a:rPr lang="en-US" altLang="en-US" sz="1200" b="0" u="sng" dirty="0">
                <a:latin typeface="+mn-lt"/>
                <a:cs typeface="Arial" panose="020B0604020202020204" pitchFamily="34" charset="0"/>
              </a:rPr>
              <a:t>Early Training and Work:</a:t>
            </a:r>
          </a:p>
          <a:p>
            <a:pPr marL="0" indent="0" eaLnBrk="1" hangingPunct="1">
              <a:spcBef>
                <a:spcPct val="0"/>
              </a:spcBef>
              <a:buFont typeface="Arial" panose="020B0604020202020204" pitchFamily="34" charset="0"/>
              <a:buNone/>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0" dirty="0">
                <a:latin typeface="+mn-lt"/>
                <a:cs typeface="Arial" panose="020B0604020202020204" pitchFamily="34" charset="0"/>
              </a:rPr>
              <a:t>Dougherty was born in Oklahoma in 1945 and raised in North Carolina. He went to college at the University of North Carolina; and then graduate school for Hospital and Health Administration at the University of Iowa.</a:t>
            </a: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0" dirty="0">
                <a:latin typeface="+mn-lt"/>
                <a:cs typeface="Arial" panose="020B0604020202020204" pitchFamily="34" charset="0"/>
              </a:rPr>
              <a:t>He changed his career path. </a:t>
            </a:r>
            <a:r>
              <a:rPr lang="en-US" altLang="en-US" sz="1200" b="1" dirty="0">
                <a:latin typeface="+mn-lt"/>
                <a:cs typeface="Arial" panose="020B0604020202020204" pitchFamily="34" charset="0"/>
              </a:rPr>
              <a:t>He felt becoming an artist was his calling</a:t>
            </a:r>
            <a:r>
              <a:rPr lang="en-US" altLang="en-US" sz="1200" b="0" dirty="0">
                <a:latin typeface="+mn-lt"/>
                <a:cs typeface="Arial" panose="020B0604020202020204" pitchFamily="34" charset="0"/>
              </a:rPr>
              <a:t>. He returned to North Carolina to study art history and sculpture at the University of North Carolina.</a:t>
            </a:r>
          </a:p>
          <a:p>
            <a:pPr marL="628650" lvl="1" indent="-171450" eaLnBrk="1" hangingPunct="1">
              <a:spcBef>
                <a:spcPct val="0"/>
              </a:spcBef>
              <a:buFont typeface="Arial" panose="020B0604020202020204" pitchFamily="34" charset="0"/>
              <a:buChar char="•"/>
            </a:pPr>
            <a:endParaRPr lang="en-US" altLang="en-US" sz="1200" b="1"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1" dirty="0">
                <a:latin typeface="+mn-lt"/>
                <a:cs typeface="Arial" panose="020B0604020202020204" pitchFamily="34" charset="0"/>
              </a:rPr>
              <a:t>He found his artistic voice using natural materials (sticks, saplings, and branches). He combined his carpentry skills and his love of nature. </a:t>
            </a: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a:t>
            </a:r>
            <a:r>
              <a:rPr lang="en-US" altLang="en-US" sz="1200" i="0" dirty="0">
                <a:latin typeface="+mn-lt"/>
                <a:cs typeface="Arial" panose="020B0604020202020204" pitchFamily="34" charset="0"/>
              </a:rPr>
              <a:t> photo – The sculpture begins to take shape</a:t>
            </a:r>
          </a:p>
          <a:p>
            <a:pPr eaLnBrk="1" hangingPunct="1">
              <a:spcBef>
                <a:spcPct val="0"/>
              </a:spcBef>
            </a:pPr>
            <a:r>
              <a:rPr lang="en-US" altLang="en-US" sz="1200" i="0" dirty="0">
                <a:latin typeface="+mn-lt"/>
                <a:cs typeface="Arial" panose="020B0604020202020204" pitchFamily="34" charset="0"/>
              </a:rPr>
              <a:t>2</a:t>
            </a:r>
            <a:r>
              <a:rPr lang="en-US" altLang="en-US" sz="1200" i="0" baseline="30000" dirty="0">
                <a:latin typeface="+mn-lt"/>
                <a:cs typeface="Arial" panose="020B0604020202020204" pitchFamily="34" charset="0"/>
              </a:rPr>
              <a:t>nd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a:t>
            </a:r>
            <a:r>
              <a:rPr lang="en-US" altLang="en-US" sz="1200" i="0" dirty="0">
                <a:latin typeface="+mn-lt"/>
                <a:cs typeface="Arial" panose="020B0604020202020204" pitchFamily="34" charset="0"/>
              </a:rPr>
              <a:t>Saplings being laid out in preparation for the Patrick Dougherty Sculpture at Maryland Hall</a:t>
            </a:r>
            <a:endParaRPr lang="en-US" altLang="en-US" sz="1200" i="1" dirty="0">
              <a:latin typeface="+mn-lt"/>
              <a:cs typeface="Arial" panose="020B0604020202020204" pitchFamily="34" charset="0"/>
            </a:endParaRPr>
          </a:p>
          <a:p>
            <a:pPr eaLnBrk="1" hangingPunct="1">
              <a:spcBef>
                <a:spcPct val="0"/>
              </a:spcBef>
            </a:pPr>
            <a:r>
              <a:rPr lang="en-US" altLang="en-US" sz="1200" i="0" dirty="0">
                <a:latin typeface="+mn-lt"/>
                <a:cs typeface="Arial" panose="020B0604020202020204" pitchFamily="34" charset="0"/>
              </a:rPr>
              <a:t>3</a:t>
            </a:r>
            <a:r>
              <a:rPr lang="en-US" altLang="en-US" sz="1200" i="0" baseline="30000" dirty="0">
                <a:latin typeface="+mn-lt"/>
                <a:cs typeface="Arial" panose="020B0604020202020204" pitchFamily="34" charset="0"/>
              </a:rPr>
              <a:t>rd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Hodgepodge</a:t>
            </a:r>
            <a:r>
              <a:rPr lang="en-US" altLang="en-US" sz="1200" i="0" dirty="0">
                <a:latin typeface="+mn-lt"/>
                <a:cs typeface="Arial" panose="020B0604020202020204" pitchFamily="34" charset="0"/>
              </a:rPr>
              <a:t>,</a:t>
            </a:r>
            <a:r>
              <a:rPr lang="en-US" altLang="en-US" sz="1200" i="1" dirty="0">
                <a:latin typeface="+mn-lt"/>
                <a:cs typeface="Arial" panose="020B0604020202020204" pitchFamily="34" charset="0"/>
              </a:rPr>
              <a:t> </a:t>
            </a:r>
            <a:r>
              <a:rPr lang="en-US" altLang="en-US" sz="1200" i="0" dirty="0">
                <a:latin typeface="+mn-lt"/>
                <a:cs typeface="Arial" panose="020B0604020202020204" pitchFamily="34" charset="0"/>
              </a:rPr>
              <a:t>Town of Vail, CO, 2018</a:t>
            </a:r>
          </a:p>
          <a:p>
            <a:r>
              <a:rPr lang="en-US" altLang="en-US" sz="1200" i="0" dirty="0">
                <a:latin typeface="+mn-lt"/>
                <a:cs typeface="Arial" panose="020B0604020202020204" pitchFamily="34" charset="0"/>
              </a:rPr>
              <a:t>4</a:t>
            </a:r>
            <a:r>
              <a:rPr lang="en-US" altLang="en-US" sz="1200" i="0" baseline="30000" dirty="0">
                <a:latin typeface="+mn-lt"/>
                <a:cs typeface="Arial" panose="020B0604020202020204" pitchFamily="34" charset="0"/>
              </a:rPr>
              <a:t>th</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Far Flung</a:t>
            </a:r>
            <a:r>
              <a:rPr lang="en-US" altLang="en-US" sz="1200" i="0" dirty="0">
                <a:latin typeface="+mn-lt"/>
                <a:cs typeface="Arial" panose="020B0604020202020204" pitchFamily="34" charset="0"/>
              </a:rPr>
              <a:t>, Taft Museum of Art, Cincinnati, OH, 2018</a:t>
            </a:r>
            <a:br>
              <a:rPr lang="en-US" dirty="0">
                <a:latin typeface="+mn-lt"/>
              </a:rPr>
            </a:b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MATERIALS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Dougherty makes large outdoor sculptures/installations using saplings and branches coined as </a:t>
            </a:r>
            <a:r>
              <a:rPr lang="en-US" altLang="en-US" sz="1200" b="1" u="sng" dirty="0">
                <a:latin typeface="+mn-lt"/>
                <a:ea typeface="ＭＳ Ｐゴシック" panose="020B0600070205080204" pitchFamily="34" charset="-128"/>
                <a:cs typeface="Calibri" panose="020F0502020204030204" pitchFamily="34" charset="0"/>
              </a:rPr>
              <a:t>STICKWORK</a:t>
            </a:r>
            <a:r>
              <a:rPr lang="en-US" altLang="en-US" sz="1200" b="1" u="none" dirty="0">
                <a:latin typeface="+mn-lt"/>
                <a:ea typeface="ＭＳ Ｐゴシック" panose="020B0600070205080204" pitchFamily="34" charset="-128"/>
                <a:cs typeface="Calibri" panose="020F0502020204030204" pitchFamily="34" charset="0"/>
              </a:rPr>
              <a:t> sculptures.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000000"/>
                </a:solidFill>
                <a:effectLst/>
                <a:latin typeface="+mn-lt"/>
              </a:rPr>
              <a:t>Dougherty describes his use of building with sticks the same as the act of drawing. “Everything you can do with a pencil you can do with a stick,” said Dougherty.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00000"/>
              </a:solidFill>
              <a:effectLst/>
              <a:latin typeface="+mn-lt"/>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1" i="0" dirty="0">
                <a:solidFill>
                  <a:srgbClr val="000000"/>
                </a:solidFill>
                <a:effectLst/>
                <a:latin typeface="+mn-lt"/>
              </a:rPr>
              <a:t>Sticks are imaginative objects </a:t>
            </a:r>
            <a:r>
              <a:rPr lang="en-US" b="0" i="0" dirty="0">
                <a:solidFill>
                  <a:srgbClr val="000000"/>
                </a:solidFill>
                <a:effectLst/>
                <a:latin typeface="+mn-lt"/>
              </a:rPr>
              <a:t>– as children, we use sticks to build forts, play games – our imagination plus sticks can lead us anywhere.</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00000"/>
              </a:solidFill>
              <a:effectLst/>
              <a:latin typeface="+mn-lt"/>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1" i="0" dirty="0">
                <a:solidFill>
                  <a:srgbClr val="000000"/>
                </a:solidFill>
                <a:effectLst/>
                <a:latin typeface="+mn-lt"/>
              </a:rPr>
              <a:t>His works brings the viewer into direct contact with nature. People of all ages have interacted with the installations.</a:t>
            </a:r>
            <a:r>
              <a:rPr lang="en-US" b="0" i="0" dirty="0">
                <a:solidFill>
                  <a:srgbClr val="000000"/>
                </a:solidFill>
                <a:effectLst/>
                <a:latin typeface="+mn-lt"/>
              </a:rPr>
              <a:t> Look at how the children walk/run through and explore the sculptures.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00000"/>
              </a:solidFill>
              <a:effectLst/>
              <a:latin typeface="+mn-lt"/>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His designs allow for the reeds and branches to be woven and shaped in ways that appear natural. He creates curves and shapes that are unique with a bit of whimsy, and different from their natural form.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Dougherty </a:t>
            </a:r>
            <a:r>
              <a:rPr lang="en-US" sz="1200" b="1" i="0" kern="1200" dirty="0">
                <a:solidFill>
                  <a:schemeClr val="tx1"/>
                </a:solidFill>
                <a:effectLst/>
                <a:latin typeface="+mn-lt"/>
                <a:ea typeface="+mn-ea"/>
                <a:cs typeface="+mn-cs"/>
              </a:rPr>
              <a:t>weaves </a:t>
            </a:r>
            <a:r>
              <a:rPr lang="en-US" sz="1200" b="0" i="0" kern="1200" dirty="0">
                <a:solidFill>
                  <a:schemeClr val="tx1"/>
                </a:solidFill>
                <a:effectLst/>
                <a:latin typeface="+mn-lt"/>
                <a:ea typeface="+mn-ea"/>
                <a:cs typeface="+mn-cs"/>
              </a:rPr>
              <a:t>together saplings like a bird creates a nest. Dougherty’s installations are sturdy and rock solid when touched.</a:t>
            </a:r>
            <a:endParaRPr lang="en-US" b="0" i="0" dirty="0">
              <a:solidFill>
                <a:srgbClr val="000000"/>
              </a:solidFill>
              <a:effectLst/>
              <a:latin typeface="+mn-lt"/>
            </a:endParaRPr>
          </a:p>
          <a:p>
            <a:pPr eaLnBrk="1" hangingPunct="1">
              <a:spcBef>
                <a:spcPct val="0"/>
              </a:spcBef>
            </a:pPr>
            <a:endParaRPr lang="en-US" b="0" i="0" dirty="0">
              <a:solidFill>
                <a:srgbClr val="000000"/>
              </a:solidFill>
              <a:effectLst/>
              <a:latin typeface="+mn-lt"/>
            </a:endParaRPr>
          </a:p>
          <a:p>
            <a:pPr eaLnBrk="1" hangingPunct="1">
              <a:spcBef>
                <a:spcPct val="0"/>
              </a:spcBef>
            </a:pPr>
            <a:endParaRPr lang="en-US" b="0" i="0" dirty="0">
              <a:solidFill>
                <a:srgbClr val="000000"/>
              </a:solidFill>
              <a:effectLst/>
              <a:latin typeface="+mn-lt"/>
            </a:endParaRPr>
          </a:p>
          <a:p>
            <a:pPr eaLnBrk="1" hangingPunct="1">
              <a:buFont typeface="Arial"/>
              <a:buNone/>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r>
              <a:rPr lang="en-US" i="1" u="sng" dirty="0">
                <a:latin typeface="+mn-lt"/>
                <a:cs typeface="Calibri" panose="020F0502020204030204" pitchFamily="34" charset="0"/>
              </a:rPr>
              <a:t>What do Dougherty’s installations make you think of?</a:t>
            </a: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r>
              <a:rPr lang="en-US" i="1" u="sng" dirty="0">
                <a:latin typeface="+mn-lt"/>
                <a:cs typeface="Calibri" panose="020F0502020204030204" pitchFamily="34" charset="0"/>
              </a:rPr>
              <a:t>How is his work a collaboration with nature?</a:t>
            </a:r>
          </a:p>
          <a:p>
            <a:pPr eaLnBrk="1" hangingPunct="1">
              <a:buFont typeface="Arial"/>
              <a:buNone/>
              <a:defRPr/>
            </a:pPr>
            <a:r>
              <a:rPr lang="en-US" dirty="0">
                <a:latin typeface="+mn-lt"/>
                <a:cs typeface="Calibri" panose="020F0502020204030204" pitchFamily="34" charset="0"/>
              </a:rPr>
              <a:t>Uses what he finds in nature. Responds to a site.</a:t>
            </a: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u="sng" dirty="0">
                <a:latin typeface="+mn-lt"/>
                <a:cs typeface="Calibri" panose="020F0502020204030204" pitchFamily="34" charset="0"/>
              </a:rPr>
              <a:t>What is an art installation?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Artworks that are often designed for a specific place (site-specific), three-dimensional, and can transform a space.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highlight>
                  <a:srgbClr val="FFFF00"/>
                </a:highlight>
                <a:latin typeface="+mn-lt"/>
                <a:cs typeface="Arial" panose="020B0604020202020204" pitchFamily="34" charset="0"/>
              </a:rPr>
              <a:t>1</a:t>
            </a:r>
            <a:r>
              <a:rPr lang="en-US" altLang="en-US" sz="1200" i="0" baseline="30000" dirty="0">
                <a:highlight>
                  <a:srgbClr val="FFFF00"/>
                </a:highlight>
                <a:latin typeface="+mn-lt"/>
                <a:cs typeface="Arial" panose="020B0604020202020204" pitchFamily="34" charset="0"/>
              </a:rPr>
              <a:t>st</a:t>
            </a:r>
            <a:r>
              <a:rPr lang="en-US" altLang="en-US" sz="1200" i="0" dirty="0">
                <a:highlight>
                  <a:srgbClr val="FFFF00"/>
                </a:highlight>
                <a:latin typeface="+mn-lt"/>
                <a:cs typeface="Arial" panose="020B0604020202020204" pitchFamily="34" charset="0"/>
              </a:rPr>
              <a:t> photo – Willow from a farm in Canada was trucked to Cary, NC for the creation of the Carpenter sculpture in Chapel Hill. </a:t>
            </a:r>
          </a:p>
          <a:p>
            <a:pPr eaLnBrk="1" hangingPunct="1">
              <a:spcBef>
                <a:spcPct val="0"/>
              </a:spcBef>
            </a:pPr>
            <a:r>
              <a:rPr lang="en-US" altLang="en-US" sz="1200" i="0" dirty="0">
                <a:highlight>
                  <a:srgbClr val="FFFF00"/>
                </a:highlight>
                <a:latin typeface="+mn-lt"/>
                <a:cs typeface="Arial" panose="020B0604020202020204" pitchFamily="34" charset="0"/>
              </a:rPr>
              <a:t>2</a:t>
            </a:r>
            <a:r>
              <a:rPr lang="en-US" altLang="en-US" sz="1200" i="0" baseline="30000" dirty="0">
                <a:highlight>
                  <a:srgbClr val="FFFF00"/>
                </a:highlight>
                <a:latin typeface="+mn-lt"/>
                <a:cs typeface="Arial" panose="020B0604020202020204" pitchFamily="34" charset="0"/>
              </a:rPr>
              <a:t>nd</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a:t>
            </a:r>
            <a:r>
              <a:rPr lang="en-US" altLang="en-US" sz="1200" i="0" dirty="0">
                <a:highlight>
                  <a:srgbClr val="FFFF00"/>
                </a:highlight>
                <a:latin typeface="+mn-lt"/>
                <a:cs typeface="Arial" panose="020B0604020202020204" pitchFamily="34" charset="0"/>
              </a:rPr>
              <a:t>Patrick Dougherty hauls mulch with volunteers.</a:t>
            </a:r>
            <a:endParaRPr lang="en-US" altLang="en-US" sz="1200" i="1" dirty="0">
              <a:highlight>
                <a:srgbClr val="FFFF00"/>
              </a:highlight>
              <a:latin typeface="+mn-lt"/>
              <a:cs typeface="Arial" panose="020B0604020202020204" pitchFamily="34" charset="0"/>
            </a:endParaRPr>
          </a:p>
          <a:p>
            <a:pPr eaLnBrk="1" hangingPunct="1">
              <a:spcBef>
                <a:spcPct val="0"/>
              </a:spcBef>
            </a:pPr>
            <a:r>
              <a:rPr lang="en-US" altLang="en-US" sz="1200" i="0" dirty="0">
                <a:highlight>
                  <a:srgbClr val="FFFF00"/>
                </a:highlight>
                <a:latin typeface="+mn-lt"/>
                <a:cs typeface="Arial" panose="020B0604020202020204" pitchFamily="34" charset="0"/>
              </a:rPr>
              <a:t>3</a:t>
            </a:r>
            <a:r>
              <a:rPr lang="en-US" altLang="en-US" sz="1200" i="0" baseline="30000" dirty="0">
                <a:highlight>
                  <a:srgbClr val="FFFF00"/>
                </a:highlight>
                <a:latin typeface="+mn-lt"/>
                <a:cs typeface="Arial" panose="020B0604020202020204" pitchFamily="34" charset="0"/>
              </a:rPr>
              <a:t>rd</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Hopscotch, </a:t>
            </a:r>
            <a:r>
              <a:rPr lang="en-US" altLang="en-US" sz="1200" i="0" dirty="0">
                <a:highlight>
                  <a:srgbClr val="FFFF00"/>
                </a:highlight>
                <a:latin typeface="+mn-lt"/>
                <a:cs typeface="Arial" panose="020B0604020202020204" pitchFamily="34" charset="0"/>
              </a:rPr>
              <a:t>a stickwork creation</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i="0" dirty="0">
                <a:highlight>
                  <a:srgbClr val="FFFF00"/>
                </a:highlight>
                <a:latin typeface="+mn-lt"/>
                <a:cs typeface="Arial" panose="020B0604020202020204" pitchFamily="34" charset="0"/>
              </a:rPr>
              <a:t>4</a:t>
            </a:r>
            <a:r>
              <a:rPr lang="en-US" altLang="en-US" sz="1200" i="0" baseline="30000" dirty="0">
                <a:highlight>
                  <a:srgbClr val="FFFF00"/>
                </a:highlight>
                <a:latin typeface="+mn-lt"/>
                <a:cs typeface="Arial" panose="020B0604020202020204" pitchFamily="34" charset="0"/>
              </a:rPr>
              <a:t>th</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River Vessels</a:t>
            </a:r>
            <a:r>
              <a:rPr lang="en-US" altLang="en-US" sz="1200" i="0" dirty="0">
                <a:highlight>
                  <a:srgbClr val="FFFF00"/>
                </a:highlight>
                <a:latin typeface="+mn-lt"/>
                <a:cs typeface="Arial" panose="020B0604020202020204" pitchFamily="34" charset="0"/>
              </a:rPr>
              <a:t>, Waco Arts Festival, Waco, TX, 2010</a:t>
            </a:r>
          </a:p>
          <a:p>
            <a:pPr eaLnBrk="1" hangingPunct="1">
              <a:spcBef>
                <a:spcPct val="0"/>
              </a:spcBef>
            </a:pPr>
            <a:endParaRPr lang="en-US" altLang="en-US" sz="1200" i="0" dirty="0">
              <a:highlight>
                <a:srgbClr val="FFFF00"/>
              </a:highlight>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highlight>
                  <a:srgbClr val="FFFF00"/>
                </a:highlight>
                <a:latin typeface="+mn-lt"/>
                <a:ea typeface="ＭＳ Ｐゴシック" panose="020B0600070205080204" pitchFamily="34" charset="-128"/>
                <a:cs typeface="Calibri" panose="020F0502020204030204" pitchFamily="34" charset="0"/>
              </a:rPr>
              <a:t>BIG IDEA #3:</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COLLABORATION</a:t>
            </a:r>
          </a:p>
          <a:p>
            <a:pPr fontAlgn="base"/>
            <a:r>
              <a:rPr lang="en-US" sz="1200" b="1" i="0" kern="1200" dirty="0">
                <a:solidFill>
                  <a:schemeClr val="tx1"/>
                </a:solidFill>
                <a:effectLst/>
                <a:latin typeface="+mn-lt"/>
                <a:ea typeface="+mn-ea"/>
                <a:cs typeface="+mn-cs"/>
              </a:rPr>
              <a:t>Dougherty partners with organizations and volunteers to help gather materials and build his installations.</a:t>
            </a:r>
          </a:p>
          <a:p>
            <a:pPr fontAlgn="base"/>
            <a:endParaRPr lang="en-US" sz="1200" b="1" i="0" kern="1200" dirty="0">
              <a:solidFill>
                <a:schemeClr val="tx1"/>
              </a:solidFill>
              <a:effectLst/>
              <a:latin typeface="+mn-lt"/>
              <a:ea typeface="+mn-ea"/>
              <a:cs typeface="+mn-cs"/>
            </a:endParaRP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highlight>
                  <a:srgbClr val="FFFF00"/>
                </a:highlight>
                <a:latin typeface="+mn-lt"/>
                <a:ea typeface="ＭＳ Ｐゴシック" panose="020B0600070205080204" pitchFamily="34" charset="-128"/>
                <a:cs typeface="Calibri" panose="020F0502020204030204" pitchFamily="34" charset="0"/>
              </a:rPr>
              <a:t>Some of his installations require many saplings. They are carried to site by the truckload!</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dirty="0">
                <a:solidFill>
                  <a:srgbClr val="444444"/>
                </a:solidFill>
                <a:effectLst/>
                <a:latin typeface="railway"/>
              </a:rPr>
              <a:t>The installations often require many volunteers – at times up to 100-150 helpers. They help harvest saplings and then help to weave the saplings into a sculpture.</a:t>
            </a:r>
          </a:p>
          <a:p>
            <a:pPr fontAlgn="base"/>
            <a:endParaRPr lang="en-US" sz="1200" b="1" i="0" kern="1200" dirty="0">
              <a:solidFill>
                <a:schemeClr val="tx1"/>
              </a:solidFill>
              <a:effectLst/>
              <a:latin typeface="+mn-lt"/>
              <a:ea typeface="+mn-ea"/>
              <a:cs typeface="+mn-cs"/>
            </a:endParaRPr>
          </a:p>
          <a:p>
            <a:pPr fontAlgn="base"/>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en-US" sz="1200" b="1" i="0" kern="1200" dirty="0">
                <a:solidFill>
                  <a:schemeClr val="tx1"/>
                </a:solidFill>
                <a:effectLst/>
                <a:latin typeface="+mn-lt"/>
                <a:ea typeface="+mn-ea"/>
                <a:cs typeface="+mn-cs"/>
              </a:rPr>
              <a:t>He sets up parameters of the work</a:t>
            </a:r>
            <a:r>
              <a:rPr lang="en-US" sz="1200" b="0" i="0" kern="1200" dirty="0">
                <a:solidFill>
                  <a:schemeClr val="tx1"/>
                </a:solidFill>
                <a:effectLst/>
                <a:latin typeface="+mn-lt"/>
                <a:ea typeface="+mn-ea"/>
                <a:cs typeface="+mn-cs"/>
              </a:rPr>
              <a:t>, laying out the footprint and projecting how the final product should feel in its site. Dougherty sometimes makes a drawing or small model so that everyone can see the idea. </a:t>
            </a:r>
          </a:p>
          <a:p>
            <a:pPr fontAlgn="base"/>
            <a:endParaRPr lang="en-US" sz="1200" b="0"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Dougherty often handles the exterior work, as those sticks are crucial to the finished look. </a:t>
            </a:r>
          </a:p>
          <a:p>
            <a:pPr fontAlgn="base"/>
            <a:endParaRPr lang="en-US" sz="1200" b="0"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Dougherty enjoys working with volunteers and is </a:t>
            </a:r>
            <a:r>
              <a:rPr lang="en-US" sz="1200" b="1" i="0" kern="1200" dirty="0">
                <a:solidFill>
                  <a:schemeClr val="tx1"/>
                </a:solidFill>
                <a:effectLst/>
                <a:latin typeface="+mn-lt"/>
                <a:ea typeface="+mn-ea"/>
                <a:cs typeface="+mn-cs"/>
              </a:rPr>
              <a:t>energized by working together. </a:t>
            </a: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eaLnBrk="1" hangingPunct="1">
              <a:buFont typeface="Arial"/>
              <a:buNone/>
              <a:defRPr/>
            </a:pPr>
            <a:r>
              <a:rPr lang="en-US" i="1" u="sng" dirty="0">
                <a:latin typeface="+mn-lt"/>
                <a:cs typeface="Calibri" panose="020F0502020204030204" pitchFamily="34" charset="0"/>
              </a:rPr>
              <a:t>Have you built anything with sticks? Have you ever worked with a friend to build something with sticks?</a:t>
            </a:r>
          </a:p>
          <a:p>
            <a:pPr eaLnBrk="1" hangingPunct="1">
              <a:buFont typeface="Arial"/>
              <a:buNone/>
              <a:defRPr/>
            </a:pPr>
            <a:r>
              <a:rPr lang="en-US" i="1" u="sng" dirty="0">
                <a:latin typeface="+mn-lt"/>
                <a:cs typeface="Calibri" panose="020F0502020204030204" pitchFamily="34" charset="0"/>
              </a:rPr>
              <a:t>Do you think it would be challenging to work with others on an art project? What would be the positives and negatives?</a:t>
            </a:r>
          </a:p>
          <a:p>
            <a:pPr eaLnBrk="1" hangingPunct="1">
              <a:buFont typeface="Arial"/>
              <a:buNone/>
              <a:defRPr/>
            </a:pPr>
            <a:r>
              <a:rPr lang="en-US" i="0" u="none" dirty="0">
                <a:latin typeface="+mn-lt"/>
                <a:cs typeface="Calibri" panose="020F0502020204030204" pitchFamily="34" charset="0"/>
              </a:rPr>
              <a:t>Dougherty collaborates with volunteers to help with collecting materials and building his Stickwork installations.</a:t>
            </a:r>
          </a:p>
          <a:p>
            <a:pPr eaLnBrk="1" hangingPunct="1">
              <a:buFont typeface="Arial"/>
              <a:buNone/>
              <a:defRPr/>
            </a:pPr>
            <a:r>
              <a:rPr lang="en-US" dirty="0">
                <a:latin typeface="+mn-lt"/>
                <a:cs typeface="Calibri" panose="020F0502020204030204" pitchFamily="34" charset="0"/>
              </a:rPr>
              <a:t> </a:t>
            </a: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AC721-E41E-D4C0-B56C-219153A6221B}"/>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E09EB1B1-E5EB-CE4E-1646-90ED3AA0FA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74EC4FC5-FD36-20B6-35B4-DB5E45B85D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highlight>
                  <a:srgbClr val="FFFF00"/>
                </a:highlight>
                <a:latin typeface="+mn-lt"/>
                <a:cs typeface="Arial" panose="020B0604020202020204" pitchFamily="34" charset="0"/>
              </a:rPr>
              <a:t>1</a:t>
            </a:r>
            <a:r>
              <a:rPr lang="en-US" altLang="en-US" sz="1200" i="0" baseline="30000" dirty="0">
                <a:highlight>
                  <a:srgbClr val="FFFF00"/>
                </a:highlight>
                <a:latin typeface="+mn-lt"/>
                <a:cs typeface="Arial" panose="020B0604020202020204" pitchFamily="34" charset="0"/>
              </a:rPr>
              <a:t>st</a:t>
            </a:r>
            <a:r>
              <a:rPr lang="en-US" altLang="en-US" sz="1200" i="0" dirty="0">
                <a:highlight>
                  <a:srgbClr val="FFFF00"/>
                </a:highlight>
                <a:latin typeface="+mn-lt"/>
                <a:cs typeface="Arial" panose="020B0604020202020204" pitchFamily="34" charset="0"/>
              </a:rPr>
              <a:t> photo – </a:t>
            </a:r>
            <a:r>
              <a:rPr lang="en-US" altLang="en-US" sz="1200" i="1" dirty="0">
                <a:highlight>
                  <a:srgbClr val="FFFF00"/>
                </a:highlight>
                <a:latin typeface="+mn-lt"/>
                <a:cs typeface="Arial" panose="020B0604020202020204" pitchFamily="34" charset="0"/>
              </a:rPr>
              <a:t>Free as a Bird</a:t>
            </a:r>
            <a:r>
              <a:rPr lang="en-US" altLang="en-US" sz="1200" i="0" dirty="0">
                <a:highlight>
                  <a:srgbClr val="FFFF00"/>
                </a:highlight>
                <a:latin typeface="+mn-lt"/>
                <a:cs typeface="Arial" panose="020B0604020202020204" pitchFamily="34" charset="0"/>
              </a:rPr>
              <a:t>, Biltmore, Asheville, NC, 2021</a:t>
            </a:r>
          </a:p>
          <a:p>
            <a:pPr eaLnBrk="1" hangingPunct="1">
              <a:spcBef>
                <a:spcPct val="0"/>
              </a:spcBef>
            </a:pPr>
            <a:r>
              <a:rPr lang="en-US" altLang="en-US" sz="1200" i="0" dirty="0">
                <a:highlight>
                  <a:srgbClr val="FFFF00"/>
                </a:highlight>
                <a:latin typeface="+mn-lt"/>
                <a:cs typeface="Arial" panose="020B0604020202020204" pitchFamily="34" charset="0"/>
              </a:rPr>
              <a:t>2</a:t>
            </a:r>
            <a:r>
              <a:rPr lang="en-US" altLang="en-US" sz="1200" i="0" baseline="30000" dirty="0">
                <a:highlight>
                  <a:srgbClr val="FFFF00"/>
                </a:highlight>
                <a:latin typeface="+mn-lt"/>
                <a:cs typeface="Arial" panose="020B0604020202020204" pitchFamily="34" charset="0"/>
              </a:rPr>
              <a:t>nd</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Grand </a:t>
            </a:r>
            <a:r>
              <a:rPr lang="en-US" altLang="en-US" sz="1200" i="0" dirty="0">
                <a:highlight>
                  <a:srgbClr val="FFFF00"/>
                </a:highlight>
                <a:latin typeface="+mn-lt"/>
                <a:cs typeface="Arial" panose="020B0604020202020204" pitchFamily="34" charset="0"/>
              </a:rPr>
              <a:t>Central, Mckee Botanical Garden, Vero Beach, FL, 2020</a:t>
            </a:r>
          </a:p>
          <a:p>
            <a:pPr eaLnBrk="1" hangingPunct="1">
              <a:spcBef>
                <a:spcPct val="0"/>
              </a:spcBef>
            </a:pPr>
            <a:r>
              <a:rPr lang="en-US" altLang="en-US" sz="1200" i="0" dirty="0">
                <a:highlight>
                  <a:srgbClr val="FFFF00"/>
                </a:highlight>
                <a:latin typeface="+mn-lt"/>
                <a:cs typeface="Arial" panose="020B0604020202020204" pitchFamily="34" charset="0"/>
              </a:rPr>
              <a:t>3</a:t>
            </a:r>
            <a:r>
              <a:rPr lang="en-US" altLang="en-US" sz="1200" i="0" baseline="30000" dirty="0">
                <a:highlight>
                  <a:srgbClr val="FFFF00"/>
                </a:highlight>
                <a:latin typeface="+mn-lt"/>
                <a:cs typeface="Arial" panose="020B0604020202020204" pitchFamily="34" charset="0"/>
              </a:rPr>
              <a:t>rd</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Roly Poly</a:t>
            </a:r>
            <a:r>
              <a:rPr lang="en-US" altLang="en-US" sz="1200" i="0" dirty="0">
                <a:highlight>
                  <a:srgbClr val="FFFF00"/>
                </a:highlight>
                <a:latin typeface="+mn-lt"/>
                <a:cs typeface="Arial" panose="020B0604020202020204" pitchFamily="34" charset="0"/>
              </a:rPr>
              <a:t>, Huntsville Botanical Garden, Huntsville, AL, 2022 </a:t>
            </a:r>
          </a:p>
          <a:p>
            <a:pPr eaLnBrk="1" hangingPunct="1">
              <a:spcBef>
                <a:spcPct val="0"/>
              </a:spcBef>
            </a:pPr>
            <a:r>
              <a:rPr lang="en-US" altLang="en-US" sz="1200" i="0" dirty="0">
                <a:highlight>
                  <a:srgbClr val="FFFF00"/>
                </a:highlight>
                <a:latin typeface="+mn-lt"/>
                <a:cs typeface="Arial" panose="020B0604020202020204" pitchFamily="34" charset="0"/>
              </a:rPr>
              <a:t>4</a:t>
            </a:r>
            <a:r>
              <a:rPr lang="en-US" altLang="en-US" sz="1200" i="0" baseline="30000" dirty="0">
                <a:highlight>
                  <a:srgbClr val="FFFF00"/>
                </a:highlight>
                <a:latin typeface="+mn-lt"/>
                <a:cs typeface="Arial" panose="020B0604020202020204" pitchFamily="34" charset="0"/>
              </a:rPr>
              <a:t>th</a:t>
            </a:r>
            <a:r>
              <a:rPr lang="en-US" altLang="en-US" sz="1200" i="0" dirty="0">
                <a:highlight>
                  <a:srgbClr val="FFFF00"/>
                </a:highlight>
                <a:latin typeface="+mn-lt"/>
                <a:cs typeface="Arial" panose="020B0604020202020204" pitchFamily="34" charset="0"/>
              </a:rPr>
              <a:t> photo –</a:t>
            </a:r>
            <a:r>
              <a:rPr lang="en-US" altLang="en-US" sz="1200" i="1" dirty="0">
                <a:highlight>
                  <a:srgbClr val="FFFF00"/>
                </a:highlight>
                <a:latin typeface="+mn-lt"/>
                <a:cs typeface="Arial" panose="020B0604020202020204" pitchFamily="34" charset="0"/>
              </a:rPr>
              <a:t> Tangle Town</a:t>
            </a:r>
            <a:r>
              <a:rPr lang="en-US" altLang="en-US" sz="1200" i="0" dirty="0">
                <a:highlight>
                  <a:srgbClr val="FFFF00"/>
                </a:highlight>
                <a:latin typeface="+mn-lt"/>
                <a:cs typeface="Arial" panose="020B0604020202020204" pitchFamily="34" charset="0"/>
              </a:rPr>
              <a:t>,</a:t>
            </a:r>
            <a:r>
              <a:rPr lang="en-US" altLang="en-US" sz="1200" i="1" dirty="0">
                <a:highlight>
                  <a:srgbClr val="FFFF00"/>
                </a:highlight>
                <a:latin typeface="+mn-lt"/>
                <a:cs typeface="Arial" panose="020B0604020202020204" pitchFamily="34" charset="0"/>
              </a:rPr>
              <a:t> </a:t>
            </a:r>
            <a:r>
              <a:rPr lang="en-US" altLang="en-US" sz="1200" i="0" dirty="0">
                <a:highlight>
                  <a:srgbClr val="FFFF00"/>
                </a:highlight>
                <a:latin typeface="+mn-lt"/>
                <a:cs typeface="Arial" panose="020B0604020202020204" pitchFamily="34" charset="0"/>
              </a:rPr>
              <a:t>Children’s Museum of South Dakota, Brookings, SD, 2017</a:t>
            </a:r>
            <a:br>
              <a:rPr lang="en-US" dirty="0">
                <a:highlight>
                  <a:srgbClr val="FFFF00"/>
                </a:highlight>
              </a:rPr>
            </a:br>
            <a:endParaRPr lang="en-US" dirty="0">
              <a:highlight>
                <a:srgbClr val="FFFF00"/>
              </a:highlight>
            </a:endParaRPr>
          </a:p>
          <a:p>
            <a:pPr eaLnBrk="1" hangingPunct="1">
              <a:spcBef>
                <a:spcPct val="0"/>
              </a:spcBef>
            </a:pPr>
            <a:endParaRPr lang="en-US" sz="1200" b="0" i="0" u="none" dirty="0">
              <a:highlight>
                <a:srgbClr val="FFFF00"/>
              </a:highlight>
              <a:latin typeface="+mn-lt"/>
              <a:ea typeface="+mn-ea"/>
              <a:cs typeface="Arial" panose="020B0604020202020204" pitchFamily="34" charset="0"/>
            </a:endParaRPr>
          </a:p>
          <a:p>
            <a:pPr marL="171450" indent="-171450" eaLnBrk="1" hangingPunct="1">
              <a:spcBef>
                <a:spcPct val="0"/>
              </a:spcBef>
              <a:buFont typeface="Arial" panose="020B0604020202020204" pitchFamily="34" charset="0"/>
              <a:buChar char="•"/>
            </a:pPr>
            <a:r>
              <a:rPr lang="en-US" altLang="en-US" sz="1200" b="1" u="none" dirty="0">
                <a:highlight>
                  <a:srgbClr val="FFFF00"/>
                </a:highlight>
                <a:latin typeface="+mn-lt"/>
                <a:ea typeface="ＭＳ Ｐゴシック" panose="020B0600070205080204" pitchFamily="34" charset="-128"/>
                <a:cs typeface="Calibri" panose="020F0502020204030204" pitchFamily="34" charset="0"/>
              </a:rPr>
              <a:t>Dougherty creates his outdoor sculptures/installations knowing that they will be </a:t>
            </a:r>
            <a:r>
              <a:rPr lang="en-US" altLang="en-US" sz="1200" b="1" u="sng" dirty="0">
                <a:highlight>
                  <a:srgbClr val="FFFF00"/>
                </a:highlight>
                <a:latin typeface="+mn-lt"/>
                <a:ea typeface="ＭＳ Ｐゴシック" panose="020B0600070205080204" pitchFamily="34" charset="-128"/>
                <a:cs typeface="Calibri" panose="020F0502020204030204" pitchFamily="34" charset="0"/>
              </a:rPr>
              <a:t>temporary</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a:t>
            </a:r>
            <a:r>
              <a:rPr lang="en-US" altLang="en-US" sz="1200" b="0" u="none" dirty="0">
                <a:highlight>
                  <a:srgbClr val="FFFF00"/>
                </a:highlight>
                <a:latin typeface="+mn-lt"/>
                <a:ea typeface="ＭＳ Ｐゴシック" panose="020B0600070205080204" pitchFamily="34" charset="-128"/>
                <a:cs typeface="Calibri" panose="020F0502020204030204" pitchFamily="34" charset="0"/>
              </a:rPr>
              <a:t>They last a few months to a couple of years.</a:t>
            </a:r>
          </a:p>
          <a:p>
            <a:pPr marL="171450" indent="-171450" eaLnBrk="1" hangingPunct="1">
              <a:spcBef>
                <a:spcPct val="0"/>
              </a:spcBef>
              <a:buFont typeface="Arial" panose="020B0604020202020204" pitchFamily="34" charset="0"/>
              <a:buChar char="•"/>
            </a:pPr>
            <a:endParaRPr lang="en-US" altLang="en-US" sz="1200" b="0" u="none" dirty="0">
              <a:highlight>
                <a:srgbClr val="FFFF00"/>
              </a:highlight>
              <a:latin typeface="+mn-lt"/>
              <a:ea typeface="ＭＳ Ｐゴシック" panose="020B0600070205080204" pitchFamily="34" charset="-128"/>
              <a:cs typeface="Calibri" panose="020F0502020204030204" pitchFamily="34" charset="0"/>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The sculpture will remain in place typically for one to three years, depending upon the natural elements. Dougherty will often teach staff and volunteers how to do the minimal maintenance that is required. Mother Nature will determine how long the sculpture is ultimately enjoyed. </a:t>
            </a:r>
          </a:p>
          <a:p>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1" u="none" dirty="0">
                <a:highlight>
                  <a:srgbClr val="FFFF00"/>
                </a:highlight>
                <a:latin typeface="+mn-lt"/>
                <a:ea typeface="ＭＳ Ｐゴシック" panose="020B0600070205080204" pitchFamily="34" charset="-128"/>
                <a:cs typeface="Calibri" panose="020F0502020204030204" pitchFamily="34" charset="0"/>
              </a:rPr>
              <a:t>His installations are meant to capture the imagination of a viewer, encourages engagement and exploration.</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highlight>
                  <a:srgbClr val="FFFF00"/>
                </a:highlight>
                <a:latin typeface="+mn-lt"/>
                <a:ea typeface="ＭＳ Ｐゴシック" panose="020B0600070205080204" pitchFamily="34" charset="-128"/>
                <a:cs typeface="Calibri" panose="020F0502020204030204" pitchFamily="34" charset="0"/>
              </a:rPr>
              <a:t>Dougherty draws inspiration from architecture, basket making, flower arrangements, structures built by children, bird nests…</a:t>
            </a:r>
            <a:endParaRPr lang="en-US" b="0" i="0" dirty="0">
              <a:solidFill>
                <a:srgbClr val="202122"/>
              </a:solidFill>
              <a:effectLst/>
              <a:latin typeface="+mn-lt"/>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0" i="1" kern="1200" dirty="0">
              <a:solidFill>
                <a:schemeClr val="tx1"/>
              </a:solidFill>
              <a:effectLst/>
              <a:latin typeface="+mn-lt"/>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Dougherty’s installations strive to reconnect the viewer with nature. He thinks about how to live in harmony with plants and animals, and he hopes his sculptures made from twigs will raise environmental awareness.</a:t>
            </a:r>
            <a:endParaRPr lang="en-US" sz="1200" b="1"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1" i="0" dirty="0">
              <a:solidFill>
                <a:srgbClr val="202122"/>
              </a:solidFill>
              <a:effectLst/>
              <a:latin typeface="+mn-lt"/>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1" i="0" dirty="0">
              <a:solidFill>
                <a:srgbClr val="202122"/>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i="1" u="sng" dirty="0">
                <a:latin typeface="+mn-lt"/>
                <a:cs typeface="Calibri" panose="020F0502020204030204" pitchFamily="34" charset="0"/>
              </a:rPr>
              <a:t>Dougherty’s sculptures are temporary. What does temporary mean?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Not permanent, will not last forever.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Thinking about Goldsworthy, his installations sometimes only lasted a day. However, Dougherty’s installations can last for a few months to years.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eaLnBrk="1" hangingPunct="1">
              <a:spcBef>
                <a:spcPct val="0"/>
              </a:spcBef>
            </a:pPr>
            <a:r>
              <a:rPr lang="en-US" altLang="en-US" sz="1200" b="0" i="1" u="sng" dirty="0">
                <a:latin typeface="Calibri" panose="020F0502020204030204" pitchFamily="34" charset="0"/>
                <a:cs typeface="Calibri" panose="020F0502020204030204" pitchFamily="34" charset="0"/>
              </a:rPr>
              <a:t>What does Dougherty’s art make you think about?</a:t>
            </a:r>
          </a:p>
          <a:p>
            <a:pPr eaLnBrk="1" hangingPunct="1">
              <a:spcBef>
                <a:spcPct val="0"/>
              </a:spcBef>
            </a:pPr>
            <a:endParaRPr lang="en-US" altLang="en-US" sz="1200" b="0" i="1" u="sng" dirty="0">
              <a:latin typeface="Calibri" panose="020F0502020204030204" pitchFamily="34" charset="0"/>
              <a:cs typeface="Calibri" panose="020F0502020204030204" pitchFamily="34" charset="0"/>
            </a:endParaRPr>
          </a:p>
          <a:p>
            <a:pPr eaLnBrk="1" hangingPunct="1">
              <a:spcBef>
                <a:spcPct val="0"/>
              </a:spcBef>
            </a:pPr>
            <a:r>
              <a:rPr lang="en-US" altLang="en-US" sz="1200" b="0" i="1" u="sng" dirty="0">
                <a:latin typeface="Calibri" panose="020F0502020204030204" pitchFamily="34" charset="0"/>
                <a:cs typeface="Calibri" panose="020F0502020204030204" pitchFamily="34" charset="0"/>
              </a:rPr>
              <a:t>Does it make you feel connected to nature? </a:t>
            </a:r>
          </a:p>
          <a:p>
            <a:pPr eaLnBrk="1" hangingPunct="1">
              <a:spcBef>
                <a:spcPct val="0"/>
              </a:spcBef>
            </a:pPr>
            <a:endParaRPr lang="en-US" altLang="en-US" sz="1200" b="0" i="1" u="sng" dirty="0">
              <a:latin typeface="Calibri" panose="020F0502020204030204" pitchFamily="34" charset="0"/>
              <a:cs typeface="Calibri" panose="020F0502020204030204" pitchFamily="34" charset="0"/>
            </a:endParaRPr>
          </a:p>
          <a:p>
            <a:pPr eaLnBrk="1" hangingPunct="1">
              <a:spcBef>
                <a:spcPct val="0"/>
              </a:spcBef>
            </a:pPr>
            <a:r>
              <a:rPr lang="en-US" altLang="en-US" sz="1200" b="0" i="1" u="sng" dirty="0">
                <a:latin typeface="Calibri" panose="020F0502020204030204" pitchFamily="34" charset="0"/>
                <a:cs typeface="Calibri" panose="020F0502020204030204" pitchFamily="34" charset="0"/>
              </a:rPr>
              <a:t>Does the work make you want to explore it, run through it, touch it? </a:t>
            </a:r>
            <a:endParaRPr lang="en-US" altLang="en-US" sz="1200" b="0" i="1" u="sng" dirty="0">
              <a:latin typeface="+mn-lt"/>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2FE2C2C-75F0-268E-EAE2-0DC90FD680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extLst>
      <p:ext uri="{BB962C8B-B14F-4D97-AF65-F5344CB8AC3E}">
        <p14:creationId xmlns:p14="http://schemas.microsoft.com/office/powerpoint/2010/main" val="4178670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7D72CDD5-3B14-1C70-E86B-429B1FFDAF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F811429-6C46-0A05-CA1F-CBA58F337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sz="1200" b="1" u="sng" kern="1200" dirty="0">
                <a:solidFill>
                  <a:schemeClr val="tx1"/>
                </a:solidFill>
                <a:effectLst/>
                <a:latin typeface="+mn-lt"/>
                <a:ea typeface="+mn-ea"/>
                <a:cs typeface="+mn-cs"/>
              </a:rPr>
              <a:t>Great Art Project Instructions – Patrick Dougherty</a:t>
            </a:r>
            <a:endParaRPr lang="en-US" sz="1200"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Project Description:</a:t>
            </a:r>
            <a:endParaRPr lang="en-US" sz="1200" u="sng"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Students will learn about </a:t>
            </a:r>
            <a:r>
              <a:rPr lang="en-US" sz="1200" u="sng" strike="noStrike" kern="1200" dirty="0">
                <a:solidFill>
                  <a:schemeClr val="tx1"/>
                </a:solidFill>
                <a:effectLst/>
                <a:latin typeface="+mn-lt"/>
                <a:ea typeface="+mn-ea"/>
                <a:cs typeface="+mn-cs"/>
              </a:rPr>
              <a:t>Patrick Dougherty</a:t>
            </a:r>
            <a:r>
              <a:rPr lang="en-US" sz="1200" u="none" strike="noStrike" kern="1200" dirty="0">
                <a:solidFill>
                  <a:schemeClr val="tx1"/>
                </a:solidFill>
                <a:effectLst/>
                <a:latin typeface="+mn-lt"/>
                <a:ea typeface="+mn-ea"/>
                <a:cs typeface="+mn-cs"/>
              </a:rPr>
              <a:t> “Stickman” and construct mini sculptures inspired by Dougherty’s “stick works.” Dougherty is an American environmentalist artist known for creating over 300 sculptures and installations using sticks and saplings.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Grades: K - 6</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lvl="0"/>
            <a:r>
              <a:rPr lang="en-US" sz="1200" b="1" i="0" u="sng" strike="noStrike" kern="1200" dirty="0">
                <a:solidFill>
                  <a:schemeClr val="tx1"/>
                </a:solidFill>
                <a:effectLst/>
                <a:latin typeface="+mn-lt"/>
                <a:ea typeface="+mn-ea"/>
                <a:cs typeface="+mn-cs"/>
              </a:rPr>
              <a:t>Art Project:</a:t>
            </a:r>
            <a:r>
              <a:rPr lang="en-US" sz="1200" b="1" i="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using pipe cleaners, twine, and raffia, students will create their own Dougherty inspired “stick work.”</a:t>
            </a:r>
            <a:endParaRPr lang="en-US" sz="1200" u="none" strike="noStrike"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Optional: the art may be collected and displayed (dependent on the teacher’s approval) at the end of the session.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Reminders: remind students to sign their artwork.</a:t>
            </a: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a:t>
            </a:r>
            <a:r>
              <a:rPr lang="en-US" sz="1200" kern="1200" dirty="0">
                <a:solidFill>
                  <a:schemeClr val="tx1"/>
                </a:solidFill>
                <a:effectLst/>
                <a:latin typeface="+mn-lt"/>
                <a:ea typeface="+mn-ea"/>
                <a:cs typeface="+mn-cs"/>
              </a:rPr>
              <a:t>all grades will use the same project materials.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Per student: one sheet of cardboard. Cardboard has been punched in advance to make weaving the pipe cleaner through the cardboard easier. Students can add extra holes; lower grades may need assistance.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Shared by students: scissors, a variety of collage materials including pipe cleaners, twine, and raffia.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Considerations/ideas:</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If we were outside, what would you make? Could you find sticks and saplings like Dougherty to make an art installation?</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What did Dougherty like to make? Think nests, towers, forts, mazes</a:t>
            </a:r>
            <a:r>
              <a:rPr lang="en-US" sz="1200" kern="1200">
                <a:solidFill>
                  <a:schemeClr val="tx1"/>
                </a:solidFill>
                <a:effectLst/>
                <a:latin typeface="+mn-lt"/>
                <a:ea typeface="+mn-ea"/>
                <a:cs typeface="+mn-cs"/>
              </a:rPr>
              <a:t>, animals, </a:t>
            </a:r>
            <a:r>
              <a:rPr lang="en-US" sz="1200" kern="1200" dirty="0">
                <a:solidFill>
                  <a:schemeClr val="tx1"/>
                </a:solidFill>
                <a:effectLst/>
                <a:latin typeface="+mn-lt"/>
                <a:ea typeface="+mn-ea"/>
                <a:cs typeface="+mn-cs"/>
              </a:rPr>
              <a:t>etc. Use your imagination. You can make anything! Let the materials inspire you.</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Use these supplies to imagine what you would make outside. Experiment and have fun!</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STAY TUNED! We hope to build our own outdoor installation inspired by Dougherty near the NEST. More information to come soon – we’ll need everyone’s help!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algn="ctr">
              <a:lnSpc>
                <a:spcPct val="115000"/>
              </a:lnSpc>
              <a:spcBef>
                <a:spcPts val="0"/>
              </a:spcBef>
              <a:spcAft>
                <a:spcPts val="0"/>
              </a:spcAft>
            </a:pPr>
            <a:endParaRPr lang="en-US" altLang="en-US" dirty="0"/>
          </a:p>
        </p:txBody>
      </p:sp>
      <p:sp>
        <p:nvSpPr>
          <p:cNvPr id="26627" name="Slide Number Placeholder 3">
            <a:extLst>
              <a:ext uri="{FF2B5EF4-FFF2-40B4-BE49-F238E27FC236}">
                <a16:creationId xmlns:a16="http://schemas.microsoft.com/office/drawing/2014/main" id="{FBEA279C-6560-7D2C-C2C5-A9EA67E49C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D0C2564-C234-DD4E-A372-C9891E5BCF96}" type="slidenum">
              <a:rPr lang="en-US" altLang="en-US"/>
              <a:pPr>
                <a:spcBef>
                  <a:spcPct val="0"/>
                </a:spcBef>
              </a:pPr>
              <a:t>6</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11/9/25</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sp>
        <p:nvSpPr>
          <p:cNvPr id="7171" name="Text Placeholder 10">
            <a:extLst>
              <a:ext uri="{FF2B5EF4-FFF2-40B4-BE49-F238E27FC236}">
                <a16:creationId xmlns:a16="http://schemas.microsoft.com/office/drawing/2014/main" id="{D84F07DA-6B72-8A5D-8B4D-7173D90E9384}"/>
              </a:ext>
            </a:extLst>
          </p:cNvPr>
          <p:cNvSpPr>
            <a:spLocks noGrp="1"/>
          </p:cNvSpPr>
          <p:nvPr>
            <p:ph type="body" sz="quarter" idx="12"/>
          </p:nvPr>
        </p:nvSpPr>
        <p:spPr bwMode="auto">
          <a:xfrm>
            <a:off x="667422" y="5756402"/>
            <a:ext cx="5588000" cy="11334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2800" b="1" dirty="0">
                <a:latin typeface="+mj-lt"/>
                <a:cs typeface="Arial" panose="020B0604020202020204" pitchFamily="34" charset="0"/>
              </a:rPr>
              <a:t>Born in Oklahoma in 1945. </a:t>
            </a:r>
          </a:p>
          <a:p>
            <a:pPr algn="ctr" eaLnBrk="1" hangingPunct="1"/>
            <a:r>
              <a:rPr lang="en-US" altLang="en-US" sz="2800" b="1" dirty="0">
                <a:latin typeface="+mj-lt"/>
                <a:cs typeface="Arial" panose="020B0604020202020204" pitchFamily="34" charset="0"/>
              </a:rPr>
              <a:t>He currently lives in North Carolina.</a:t>
            </a:r>
          </a:p>
        </p:txBody>
      </p:sp>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407018" y="94861"/>
            <a:ext cx="7736880" cy="10067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dirty="0"/>
            </a:br>
            <a:r>
              <a:rPr lang="en-US" altLang="en-US" sz="6600" dirty="0">
                <a:latin typeface="+mj-lt"/>
                <a:cs typeface="Arial" panose="020B0604020202020204" pitchFamily="34" charset="0"/>
              </a:rPr>
              <a:t>Patrick Dougherty  </a:t>
            </a:r>
          </a:p>
        </p:txBody>
      </p:sp>
      <p:pic>
        <p:nvPicPr>
          <p:cNvPr id="6" name="Picture Placeholder 5" descr="Two men standing in front of a sculpture&#10;&#10;AI-generated content may be incorrect.">
            <a:extLst>
              <a:ext uri="{FF2B5EF4-FFF2-40B4-BE49-F238E27FC236}">
                <a16:creationId xmlns:a16="http://schemas.microsoft.com/office/drawing/2014/main" id="{DE337BE9-EBD2-432D-E683-1086C3B44350}"/>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a:fillRect/>
          </a:stretch>
        </p:blipFill>
        <p:spPr>
          <a:xfrm>
            <a:off x="6855561" y="3733800"/>
            <a:ext cx="2183082" cy="2686870"/>
          </a:xfrm>
          <a:ln w="38100">
            <a:solidFill>
              <a:schemeClr val="tx1"/>
            </a:solidFill>
          </a:ln>
        </p:spPr>
      </p:pic>
      <p:pic>
        <p:nvPicPr>
          <p:cNvPr id="9" name="Picture 8" descr="A person holding a large object&#10;&#10;AI-generated content may be incorrect.">
            <a:extLst>
              <a:ext uri="{FF2B5EF4-FFF2-40B4-BE49-F238E27FC236}">
                <a16:creationId xmlns:a16="http://schemas.microsoft.com/office/drawing/2014/main" id="{CA71BAA5-1701-9269-C90F-9A55D6205FC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876180" y="701937"/>
            <a:ext cx="2057598" cy="2743465"/>
          </a:xfrm>
          <a:prstGeom prst="rect">
            <a:avLst/>
          </a:prstGeom>
          <a:ln w="38100">
            <a:solidFill>
              <a:schemeClr val="tx1"/>
            </a:solidFill>
          </a:ln>
        </p:spPr>
      </p:pic>
      <p:pic>
        <p:nvPicPr>
          <p:cNvPr id="15" name="Picture 14" descr="A person standing in front of a large yellow field&#10;&#10;AI-generated content may be incorrect.">
            <a:extLst>
              <a:ext uri="{FF2B5EF4-FFF2-40B4-BE49-F238E27FC236}">
                <a16:creationId xmlns:a16="http://schemas.microsoft.com/office/drawing/2014/main" id="{6379108B-25A8-469E-E377-6E8D2FC25C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0222" y="1263650"/>
            <a:ext cx="6502400" cy="4330700"/>
          </a:xfrm>
          <a:prstGeom prst="rect">
            <a:avLst/>
          </a:prstGeom>
          <a:ln w="38100">
            <a:solidFill>
              <a:schemeClr val="tx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D55D1AC2-3844-FB4C-6D27-C81FBBA531E6}"/>
              </a:ext>
            </a:extLst>
          </p:cNvPr>
          <p:cNvSpPr>
            <a:spLocks noChangeArrowheads="1"/>
          </p:cNvSpPr>
          <p:nvPr/>
        </p:nvSpPr>
        <p:spPr bwMode="auto">
          <a:xfrm>
            <a:off x="727213" y="6258580"/>
            <a:ext cx="70799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altLang="en-US" sz="2800" b="1" dirty="0">
                <a:solidFill>
                  <a:schemeClr val="accent5">
                    <a:lumMod val="75000"/>
                  </a:schemeClr>
                </a:solidFill>
                <a:latin typeface="+mj-lt"/>
              </a:rPr>
              <a:t>Patrick Dougherty: Branching Out</a:t>
            </a:r>
          </a:p>
        </p:txBody>
      </p:sp>
      <p:pic>
        <p:nvPicPr>
          <p:cNvPr id="5" name="Picture 4" descr="A person standing next to large sculptures&#10;&#10;AI-generated content may be incorrect.">
            <a:extLst>
              <a:ext uri="{FF2B5EF4-FFF2-40B4-BE49-F238E27FC236}">
                <a16:creationId xmlns:a16="http://schemas.microsoft.com/office/drawing/2014/main" id="{3AC015AE-7717-F94F-B2E6-F963B923039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52400" y="162580"/>
            <a:ext cx="4724400" cy="3310713"/>
          </a:xfrm>
          <a:prstGeom prst="rect">
            <a:avLst/>
          </a:prstGeom>
          <a:ln w="38100">
            <a:solidFill>
              <a:schemeClr val="accent5">
                <a:lumMod val="75000"/>
              </a:schemeClr>
            </a:solidFill>
          </a:ln>
        </p:spPr>
      </p:pic>
      <p:pic>
        <p:nvPicPr>
          <p:cNvPr id="9" name="Picture 8" descr="A tree with a nest in it&#10;&#10;AI-generated content may be incorrect.">
            <a:extLst>
              <a:ext uri="{FF2B5EF4-FFF2-40B4-BE49-F238E27FC236}">
                <a16:creationId xmlns:a16="http://schemas.microsoft.com/office/drawing/2014/main" id="{5687F13D-7726-FADA-6340-EED94B661D9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37328" y="162580"/>
            <a:ext cx="3954272" cy="6096000"/>
          </a:xfrm>
          <a:prstGeom prst="rect">
            <a:avLst/>
          </a:prstGeom>
          <a:ln w="38100">
            <a:solidFill>
              <a:schemeClr val="accent5">
                <a:lumMod val="75000"/>
              </a:schemeClr>
            </a:solidFill>
          </a:ln>
        </p:spPr>
      </p:pic>
      <p:pic>
        <p:nvPicPr>
          <p:cNvPr id="11" name="Picture 10" descr="A group of people standing in a grass field&#10;&#10;AI-generated content may be incorrect.">
            <a:extLst>
              <a:ext uri="{FF2B5EF4-FFF2-40B4-BE49-F238E27FC236}">
                <a16:creationId xmlns:a16="http://schemas.microsoft.com/office/drawing/2014/main" id="{15897E25-AF46-D393-0B41-D3BC10C15AD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62000" y="3652389"/>
            <a:ext cx="3505200" cy="2628900"/>
          </a:xfrm>
          <a:prstGeom prst="rect">
            <a:avLst/>
          </a:prstGeom>
          <a:ln w="38100">
            <a:solidFill>
              <a:schemeClr val="accent5">
                <a:lumMod val="75000"/>
              </a:schemeClr>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1975799-ED19-ADDD-0D5F-8836EC2A9479}"/>
              </a:ext>
            </a:extLst>
          </p:cNvPr>
          <p:cNvSpPr txBox="1"/>
          <p:nvPr/>
        </p:nvSpPr>
        <p:spPr>
          <a:xfrm>
            <a:off x="4007230" y="265510"/>
            <a:ext cx="1875265" cy="3046988"/>
          </a:xfrm>
          <a:prstGeom prst="rect">
            <a:avLst/>
          </a:prstGeom>
          <a:noFill/>
        </p:spPr>
        <p:txBody>
          <a:bodyPr wrap="square">
            <a:spAutoFit/>
          </a:bodyPr>
          <a:lstStyle/>
          <a:p>
            <a:pPr algn="ctr" eaLnBrk="1" hangingPunct="1"/>
            <a:r>
              <a:rPr lang="en-US" altLang="en-US" sz="2400" b="1" dirty="0">
                <a:latin typeface="+mj-lt"/>
              </a:rPr>
              <a:t>Dougherty uses sticks and saplings to build his installations known as STICKWORK sculptures</a:t>
            </a:r>
          </a:p>
        </p:txBody>
      </p:sp>
      <p:pic>
        <p:nvPicPr>
          <p:cNvPr id="9" name="Picture 8" descr="A group of kids standing in a line of vines&#10;&#10;AI-generated content may be incorrect.">
            <a:extLst>
              <a:ext uri="{FF2B5EF4-FFF2-40B4-BE49-F238E27FC236}">
                <a16:creationId xmlns:a16="http://schemas.microsoft.com/office/drawing/2014/main" id="{019D210E-9927-CAA6-4D3A-5090FAF349B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 y="3354488"/>
            <a:ext cx="5752379" cy="3342132"/>
          </a:xfrm>
          <a:prstGeom prst="rect">
            <a:avLst/>
          </a:prstGeom>
          <a:ln w="38100">
            <a:solidFill>
              <a:schemeClr val="tx1"/>
            </a:solidFill>
          </a:ln>
        </p:spPr>
      </p:pic>
      <p:pic>
        <p:nvPicPr>
          <p:cNvPr id="14" name="Picture 13" descr="A group of people running around a park&#10;&#10;AI-generated content may be incorrect.">
            <a:extLst>
              <a:ext uri="{FF2B5EF4-FFF2-40B4-BE49-F238E27FC236}">
                <a16:creationId xmlns:a16="http://schemas.microsoft.com/office/drawing/2014/main" id="{E1755F33-D907-B1A8-D84D-89750B7E5D0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36527" y="2674585"/>
            <a:ext cx="2955073" cy="4038600"/>
          </a:xfrm>
          <a:prstGeom prst="rect">
            <a:avLst/>
          </a:prstGeom>
          <a:ln w="38100">
            <a:solidFill>
              <a:schemeClr val="tx1"/>
            </a:solidFill>
          </a:ln>
        </p:spPr>
      </p:pic>
      <p:pic>
        <p:nvPicPr>
          <p:cNvPr id="16" name="Picture 15" descr="A tree with a hole in it&#10;&#10;AI-generated content may be incorrect.">
            <a:extLst>
              <a:ext uri="{FF2B5EF4-FFF2-40B4-BE49-F238E27FC236}">
                <a16:creationId xmlns:a16="http://schemas.microsoft.com/office/drawing/2014/main" id="{F4B4A14E-5561-BDFC-0C62-74122BCF3D1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0633" y="411884"/>
            <a:ext cx="3685893" cy="2764419"/>
          </a:xfrm>
          <a:prstGeom prst="rect">
            <a:avLst/>
          </a:prstGeom>
          <a:ln w="38100">
            <a:solidFill>
              <a:schemeClr val="tx1"/>
            </a:solidFill>
          </a:ln>
        </p:spPr>
      </p:pic>
      <p:pic>
        <p:nvPicPr>
          <p:cNvPr id="18" name="Picture 17" descr="A truck parked in front of a building&#10;&#10;AI-generated content may be incorrect.">
            <a:extLst>
              <a:ext uri="{FF2B5EF4-FFF2-40B4-BE49-F238E27FC236}">
                <a16:creationId xmlns:a16="http://schemas.microsoft.com/office/drawing/2014/main" id="{8C9823C0-FE18-CF3F-731D-DBFA477173DC}"/>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953444" y="265510"/>
            <a:ext cx="3018358" cy="2263768"/>
          </a:xfrm>
          <a:prstGeom prst="rect">
            <a:avLst/>
          </a:prstGeom>
          <a:ln w="38100">
            <a:solidFill>
              <a:schemeClr val="tx1"/>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6A26603-837D-B241-B294-BE5F9F2EE905}"/>
              </a:ext>
            </a:extLst>
          </p:cNvPr>
          <p:cNvSpPr txBox="1"/>
          <p:nvPr/>
        </p:nvSpPr>
        <p:spPr>
          <a:xfrm rot="10800000" flipV="1">
            <a:off x="2739034" y="6120785"/>
            <a:ext cx="3665932" cy="646331"/>
          </a:xfrm>
          <a:prstGeom prst="rect">
            <a:avLst/>
          </a:prstGeom>
          <a:noFill/>
          <a:ln w="38100">
            <a:solidFill>
              <a:schemeClr val="accent5">
                <a:lumMod val="75000"/>
              </a:schemeClr>
            </a:solidFill>
          </a:ln>
        </p:spPr>
        <p:txBody>
          <a:bodyPr wrap="square">
            <a:spAutoFit/>
          </a:bodyPr>
          <a:lstStyle/>
          <a:p>
            <a:pPr algn="ctr" eaLnBrk="1" hangingPunct="1"/>
            <a:r>
              <a:rPr lang="en-US" altLang="en-US" sz="3600" b="1" dirty="0">
                <a:solidFill>
                  <a:schemeClr val="accent5">
                    <a:lumMod val="75000"/>
                  </a:schemeClr>
                </a:solidFill>
                <a:latin typeface="+mj-lt"/>
              </a:rPr>
              <a:t>COLLABORATION</a:t>
            </a:r>
          </a:p>
        </p:txBody>
      </p:sp>
      <p:pic>
        <p:nvPicPr>
          <p:cNvPr id="3" name="Picture 2" descr="A person walking next to a large structure&#10;&#10;AI-generated content may be incorrect.">
            <a:extLst>
              <a:ext uri="{FF2B5EF4-FFF2-40B4-BE49-F238E27FC236}">
                <a16:creationId xmlns:a16="http://schemas.microsoft.com/office/drawing/2014/main" id="{302A94F6-50FA-E70D-1B65-8F78C11496B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8235" y="3096536"/>
            <a:ext cx="4343400" cy="2888059"/>
          </a:xfrm>
          <a:prstGeom prst="rect">
            <a:avLst/>
          </a:prstGeom>
          <a:ln w="38100">
            <a:solidFill>
              <a:schemeClr val="accent5">
                <a:lumMod val="75000"/>
              </a:schemeClr>
            </a:solidFill>
          </a:ln>
        </p:spPr>
      </p:pic>
      <p:pic>
        <p:nvPicPr>
          <p:cNvPr id="5" name="Picture 4" descr="Several large bales of grass&#10;&#10;AI-generated content may be incorrect.">
            <a:extLst>
              <a:ext uri="{FF2B5EF4-FFF2-40B4-BE49-F238E27FC236}">
                <a16:creationId xmlns:a16="http://schemas.microsoft.com/office/drawing/2014/main" id="{C8109164-AAAB-9479-8FD7-A896B93EDA1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52366" y="2779432"/>
            <a:ext cx="4324350" cy="3243263"/>
          </a:xfrm>
          <a:prstGeom prst="rect">
            <a:avLst/>
          </a:prstGeom>
          <a:ln w="38100">
            <a:solidFill>
              <a:schemeClr val="accent5">
                <a:lumMod val="75000"/>
              </a:schemeClr>
            </a:solidFill>
          </a:ln>
        </p:spPr>
      </p:pic>
      <p:pic>
        <p:nvPicPr>
          <p:cNvPr id="12" name="Picture 11" descr="Long shot of several bundles of twigs&#10;&#10;AI-generated content may be incorrect.">
            <a:extLst>
              <a:ext uri="{FF2B5EF4-FFF2-40B4-BE49-F238E27FC236}">
                <a16:creationId xmlns:a16="http://schemas.microsoft.com/office/drawing/2014/main" id="{1FD57F04-1515-9DF4-1A03-094DFCF6CDC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949" y="192484"/>
            <a:ext cx="4038600" cy="2692400"/>
          </a:xfrm>
          <a:prstGeom prst="rect">
            <a:avLst/>
          </a:prstGeom>
          <a:ln w="38100">
            <a:solidFill>
              <a:schemeClr val="accent5">
                <a:lumMod val="75000"/>
              </a:schemeClr>
            </a:solidFill>
          </a:ln>
        </p:spPr>
      </p:pic>
      <p:pic>
        <p:nvPicPr>
          <p:cNvPr id="14" name="Picture 13" descr="A group of people pushing wheelbarrows in front of a sculpture&#10;&#10;AI-generated content may be incorrect.">
            <a:extLst>
              <a:ext uri="{FF2B5EF4-FFF2-40B4-BE49-F238E27FC236}">
                <a16:creationId xmlns:a16="http://schemas.microsoft.com/office/drawing/2014/main" id="{7B38A394-1BB2-58EB-0738-37EE5A4A82C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804769" y="90884"/>
            <a:ext cx="4038600" cy="2521881"/>
          </a:xfrm>
          <a:prstGeom prst="rect">
            <a:avLst/>
          </a:prstGeom>
          <a:ln w="38100">
            <a:solidFill>
              <a:schemeClr val="accent5">
                <a:lumMod val="75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a:extLst>
            <a:ext uri="{FF2B5EF4-FFF2-40B4-BE49-F238E27FC236}">
              <a16:creationId xmlns:a16="http://schemas.microsoft.com/office/drawing/2014/main" id="{3E452C8F-E19E-868B-B5F3-DF5118C3BE51}"/>
            </a:ext>
          </a:extLst>
        </p:cNvPr>
        <p:cNvGrpSpPr/>
        <p:nvPr/>
      </p:nvGrpSpPr>
      <p:grpSpPr>
        <a:xfrm>
          <a:off x="0" y="0"/>
          <a:ext cx="0" cy="0"/>
          <a:chOff x="0" y="0"/>
          <a:chExt cx="0" cy="0"/>
        </a:xfrm>
      </p:grpSpPr>
      <p:pic>
        <p:nvPicPr>
          <p:cNvPr id="9" name="Picture 8" descr="A group of people walking past a sculpture&#10;&#10;AI-generated content may be incorrect.">
            <a:extLst>
              <a:ext uri="{FF2B5EF4-FFF2-40B4-BE49-F238E27FC236}">
                <a16:creationId xmlns:a16="http://schemas.microsoft.com/office/drawing/2014/main" id="{8381D1B0-49AC-A702-0D35-EDEBFAC68C5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 y="152400"/>
            <a:ext cx="4572000" cy="3048000"/>
          </a:xfrm>
          <a:prstGeom prst="rect">
            <a:avLst/>
          </a:prstGeom>
          <a:ln w="38100">
            <a:solidFill>
              <a:schemeClr val="tx1"/>
            </a:solidFill>
          </a:ln>
        </p:spPr>
      </p:pic>
      <p:pic>
        <p:nvPicPr>
          <p:cNvPr id="11" name="Picture 10" descr="A path with twisted branches&#10;&#10;AI-generated content may be incorrect.">
            <a:extLst>
              <a:ext uri="{FF2B5EF4-FFF2-40B4-BE49-F238E27FC236}">
                <a16:creationId xmlns:a16="http://schemas.microsoft.com/office/drawing/2014/main" id="{B5EA0D5E-9D8F-20B9-67A7-E008B13B61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53000" y="366183"/>
            <a:ext cx="3921021" cy="2741084"/>
          </a:xfrm>
          <a:prstGeom prst="rect">
            <a:avLst/>
          </a:prstGeom>
          <a:ln w="38100">
            <a:solidFill>
              <a:schemeClr val="tx1"/>
            </a:solidFill>
          </a:ln>
        </p:spPr>
      </p:pic>
      <p:pic>
        <p:nvPicPr>
          <p:cNvPr id="13" name="Picture 12" descr="A group of kids playing outside&#10;&#10;AI-generated content may be incorrect.">
            <a:extLst>
              <a:ext uri="{FF2B5EF4-FFF2-40B4-BE49-F238E27FC236}">
                <a16:creationId xmlns:a16="http://schemas.microsoft.com/office/drawing/2014/main" id="{975FD4C1-CF8B-624D-8485-829AB906E67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995842" y="3396995"/>
            <a:ext cx="4916279" cy="3264409"/>
          </a:xfrm>
          <a:prstGeom prst="rect">
            <a:avLst/>
          </a:prstGeom>
          <a:ln w="38100">
            <a:solidFill>
              <a:schemeClr val="tx1"/>
            </a:solidFill>
          </a:ln>
        </p:spPr>
      </p:pic>
      <p:pic>
        <p:nvPicPr>
          <p:cNvPr id="15" name="Picture 14" descr="A group of large round objects&#10;&#10;AI-generated content may be incorrect.">
            <a:extLst>
              <a:ext uri="{FF2B5EF4-FFF2-40B4-BE49-F238E27FC236}">
                <a16:creationId xmlns:a16="http://schemas.microsoft.com/office/drawing/2014/main" id="{3AB40609-44DA-D541-8A27-815ADC401E4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31879" y="3657601"/>
            <a:ext cx="3552721" cy="2666909"/>
          </a:xfrm>
          <a:prstGeom prst="rect">
            <a:avLst/>
          </a:prstGeom>
          <a:ln w="38100">
            <a:solidFill>
              <a:schemeClr val="tx1"/>
            </a:solidFill>
          </a:ln>
        </p:spPr>
      </p:pic>
    </p:spTree>
    <p:extLst>
      <p:ext uri="{BB962C8B-B14F-4D97-AF65-F5344CB8AC3E}">
        <p14:creationId xmlns:p14="http://schemas.microsoft.com/office/powerpoint/2010/main" val="2257683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8F287D-3314-DC40-75EE-54D9C34915EF}"/>
              </a:ext>
            </a:extLst>
          </p:cNvPr>
          <p:cNvSpPr txBox="1"/>
          <p:nvPr/>
        </p:nvSpPr>
        <p:spPr>
          <a:xfrm>
            <a:off x="133350" y="35504"/>
            <a:ext cx="8991600" cy="646331"/>
          </a:xfrm>
          <a:prstGeom prst="rect">
            <a:avLst/>
          </a:prstGeom>
          <a:noFill/>
        </p:spPr>
        <p:txBody>
          <a:bodyPr wrap="square">
            <a:spAutoFit/>
          </a:bodyPr>
          <a:lstStyle/>
          <a:p>
            <a:pPr algn="ctr"/>
            <a:r>
              <a:rPr lang="en-US" sz="1800" b="1" spc="50" dirty="0">
                <a:solidFill>
                  <a:schemeClr val="accent5">
                    <a:lumMod val="75000"/>
                  </a:schemeClr>
                </a:solidFill>
                <a:latin typeface="+mj-lt"/>
              </a:rPr>
              <a:t>Art Project: Be inspired by Patrick Dougherty! Create </a:t>
            </a:r>
            <a:r>
              <a:rPr lang="en-US" b="1" spc="50" dirty="0">
                <a:solidFill>
                  <a:schemeClr val="accent5">
                    <a:lumMod val="75000"/>
                  </a:schemeClr>
                </a:solidFill>
                <a:latin typeface="+mj-lt"/>
              </a:rPr>
              <a:t>your own mini sculpture. </a:t>
            </a:r>
          </a:p>
          <a:p>
            <a:pPr algn="ctr"/>
            <a:r>
              <a:rPr lang="en-US" b="1" spc="50" dirty="0">
                <a:solidFill>
                  <a:schemeClr val="accent5">
                    <a:lumMod val="75000"/>
                  </a:schemeClr>
                </a:solidFill>
                <a:latin typeface="+mj-lt"/>
              </a:rPr>
              <a:t>Using the collage materials provided, imagine you are outside, what would you make?</a:t>
            </a:r>
            <a:endParaRPr lang="en-US" sz="1800" b="1" spc="50" dirty="0">
              <a:solidFill>
                <a:schemeClr val="accent5">
                  <a:lumMod val="75000"/>
                </a:schemeClr>
              </a:solidFill>
              <a:latin typeface="+mj-lt"/>
            </a:endParaRPr>
          </a:p>
        </p:txBody>
      </p:sp>
      <p:sp>
        <p:nvSpPr>
          <p:cNvPr id="3" name="TextBox 2">
            <a:extLst>
              <a:ext uri="{FF2B5EF4-FFF2-40B4-BE49-F238E27FC236}">
                <a16:creationId xmlns:a16="http://schemas.microsoft.com/office/drawing/2014/main" id="{7871BA9D-CF54-029A-171C-A1F67C63AB67}"/>
              </a:ext>
            </a:extLst>
          </p:cNvPr>
          <p:cNvSpPr txBox="1"/>
          <p:nvPr/>
        </p:nvSpPr>
        <p:spPr>
          <a:xfrm>
            <a:off x="-24547" y="6207962"/>
            <a:ext cx="9144000" cy="646331"/>
          </a:xfrm>
          <a:prstGeom prst="rect">
            <a:avLst/>
          </a:prstGeom>
          <a:noFill/>
        </p:spPr>
        <p:txBody>
          <a:bodyPr wrap="square">
            <a:spAutoFit/>
          </a:bodyPr>
          <a:lstStyle/>
          <a:p>
            <a:pPr algn="ctr"/>
            <a:r>
              <a:rPr lang="en-US" b="1" dirty="0">
                <a:solidFill>
                  <a:schemeClr val="accent5">
                    <a:lumMod val="75000"/>
                  </a:schemeClr>
                </a:solidFill>
                <a:latin typeface="+mn-lt"/>
                <a:ea typeface="Arial" panose="020B0604020202020204" pitchFamily="34" charset="0"/>
              </a:rPr>
              <a:t>STAY TUNED! We hope to build our own outdoor installation inspired by Dougherty near the NEST. More information to come soon – we’ll need everyone’s help! </a:t>
            </a:r>
            <a:endParaRPr lang="en-US" sz="1800" b="1" spc="50" dirty="0">
              <a:solidFill>
                <a:schemeClr val="accent5">
                  <a:lumMod val="75000"/>
                </a:schemeClr>
              </a:solidFill>
              <a:latin typeface="+mj-lt"/>
            </a:endParaRPr>
          </a:p>
        </p:txBody>
      </p:sp>
      <p:pic>
        <p:nvPicPr>
          <p:cNvPr id="4" name="Picture 3" descr="A cardboard piece with black wire&#10;&#10;AI-generated content may be incorrect.">
            <a:extLst>
              <a:ext uri="{FF2B5EF4-FFF2-40B4-BE49-F238E27FC236}">
                <a16:creationId xmlns:a16="http://schemas.microsoft.com/office/drawing/2014/main" id="{535E9856-3CCA-BB1E-FA0C-C37A0570D87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52400" y="711053"/>
            <a:ext cx="1376042" cy="1950342"/>
          </a:xfrm>
          <a:prstGeom prst="rect">
            <a:avLst/>
          </a:prstGeom>
        </p:spPr>
      </p:pic>
      <p:pic>
        <p:nvPicPr>
          <p:cNvPr id="7" name="Picture 6" descr="A group of black fuzzy objects on a brown surface&#10;&#10;AI-generated content may be incorrect.">
            <a:extLst>
              <a:ext uri="{FF2B5EF4-FFF2-40B4-BE49-F238E27FC236}">
                <a16:creationId xmlns:a16="http://schemas.microsoft.com/office/drawing/2014/main" id="{13B7693B-863A-8F13-AA25-E3F56FF69E8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525957" y="698745"/>
            <a:ext cx="1492123" cy="1950342"/>
          </a:xfrm>
          <a:prstGeom prst="rect">
            <a:avLst/>
          </a:prstGeom>
        </p:spPr>
      </p:pic>
      <p:pic>
        <p:nvPicPr>
          <p:cNvPr id="11" name="Picture 10" descr="A cardboard with black pipe cleaners on it&#10;&#10;AI-generated content may be incorrect.">
            <a:extLst>
              <a:ext uri="{FF2B5EF4-FFF2-40B4-BE49-F238E27FC236}">
                <a16:creationId xmlns:a16="http://schemas.microsoft.com/office/drawing/2014/main" id="{19C1CB54-6B8A-6BD9-CCD0-FD046A829EAF}"/>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824787" y="780443"/>
            <a:ext cx="1404825" cy="1810789"/>
          </a:xfrm>
          <a:prstGeom prst="rect">
            <a:avLst/>
          </a:prstGeom>
        </p:spPr>
      </p:pic>
      <p:pic>
        <p:nvPicPr>
          <p:cNvPr id="15" name="Picture 14" descr="A rope on a piece of cardboard&#10;&#10;AI-generated content may be incorrect.">
            <a:extLst>
              <a:ext uri="{FF2B5EF4-FFF2-40B4-BE49-F238E27FC236}">
                <a16:creationId xmlns:a16="http://schemas.microsoft.com/office/drawing/2014/main" id="{871140FE-4159-0D35-DE97-128A3183150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485904" y="671693"/>
            <a:ext cx="3048496" cy="2072818"/>
          </a:xfrm>
          <a:prstGeom prst="rect">
            <a:avLst/>
          </a:prstGeom>
        </p:spPr>
      </p:pic>
      <p:pic>
        <p:nvPicPr>
          <p:cNvPr id="19" name="Picture 18" descr="A person holding a cardboard box&#10;&#10;AI-generated content may be incorrect.">
            <a:extLst>
              <a:ext uri="{FF2B5EF4-FFF2-40B4-BE49-F238E27FC236}">
                <a16:creationId xmlns:a16="http://schemas.microsoft.com/office/drawing/2014/main" id="{DB7A7FD1-B9DB-F3D6-B329-375B500EC4E0}"/>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32224" y="3099846"/>
            <a:ext cx="1473513" cy="909171"/>
          </a:xfrm>
          <a:prstGeom prst="rect">
            <a:avLst/>
          </a:prstGeom>
        </p:spPr>
      </p:pic>
      <p:pic>
        <p:nvPicPr>
          <p:cNvPr id="25" name="Picture 24" descr="A wire sculpture on a piece of paper&#10;&#10;AI-generated content may be incorrect.">
            <a:extLst>
              <a:ext uri="{FF2B5EF4-FFF2-40B4-BE49-F238E27FC236}">
                <a16:creationId xmlns:a16="http://schemas.microsoft.com/office/drawing/2014/main" id="{14CF5945-3F32-E609-1644-C085695BA59D}"/>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92625" y="4104805"/>
            <a:ext cx="2161215" cy="2007368"/>
          </a:xfrm>
          <a:prstGeom prst="rect">
            <a:avLst/>
          </a:prstGeom>
        </p:spPr>
      </p:pic>
      <p:pic>
        <p:nvPicPr>
          <p:cNvPr id="27" name="Picture 26" descr="A brown pipe cleaners on a brown surface&#10;&#10;AI-generated content may be incorrect.">
            <a:extLst>
              <a:ext uri="{FF2B5EF4-FFF2-40B4-BE49-F238E27FC236}">
                <a16:creationId xmlns:a16="http://schemas.microsoft.com/office/drawing/2014/main" id="{61295642-8233-2B08-F440-C7E00CC4F5CB}"/>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2739378" y="3033340"/>
            <a:ext cx="980694" cy="1307592"/>
          </a:xfrm>
          <a:prstGeom prst="rect">
            <a:avLst/>
          </a:prstGeom>
        </p:spPr>
      </p:pic>
      <p:pic>
        <p:nvPicPr>
          <p:cNvPr id="29" name="Picture 28" descr="A brown object with brown objects on it&#10;&#10;AI-generated content may be incorrect.">
            <a:extLst>
              <a:ext uri="{FF2B5EF4-FFF2-40B4-BE49-F238E27FC236}">
                <a16:creationId xmlns:a16="http://schemas.microsoft.com/office/drawing/2014/main" id="{44B5AF3A-3D89-E40E-1863-D145926E5167}"/>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3890757" y="3005731"/>
            <a:ext cx="870243" cy="1160324"/>
          </a:xfrm>
          <a:prstGeom prst="rect">
            <a:avLst/>
          </a:prstGeom>
        </p:spPr>
      </p:pic>
      <p:pic>
        <p:nvPicPr>
          <p:cNvPr id="31" name="Picture 30" descr="A brown pipe cleaners on a cardboard&#10;&#10;AI-generated content may be incorrect.">
            <a:extLst>
              <a:ext uri="{FF2B5EF4-FFF2-40B4-BE49-F238E27FC236}">
                <a16:creationId xmlns:a16="http://schemas.microsoft.com/office/drawing/2014/main" id="{06F9D17C-2289-A97C-7423-CB50588EBA0E}"/>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4931685" y="3009793"/>
            <a:ext cx="1570669" cy="1178001"/>
          </a:xfrm>
          <a:prstGeom prst="rect">
            <a:avLst/>
          </a:prstGeom>
        </p:spPr>
      </p:pic>
      <p:pic>
        <p:nvPicPr>
          <p:cNvPr id="33" name="Picture 32" descr="A brown box with a brown object around it&#10;&#10;AI-generated content may be incorrect.">
            <a:extLst>
              <a:ext uri="{FF2B5EF4-FFF2-40B4-BE49-F238E27FC236}">
                <a16:creationId xmlns:a16="http://schemas.microsoft.com/office/drawing/2014/main" id="{2645E480-3192-9F4C-09CC-AE850BEECFF8}"/>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3794052" y="4237964"/>
            <a:ext cx="3322967" cy="2007368"/>
          </a:xfrm>
          <a:prstGeom prst="rect">
            <a:avLst/>
          </a:prstGeom>
        </p:spPr>
      </p:pic>
      <p:sp>
        <p:nvSpPr>
          <p:cNvPr id="35" name="TextBox 34">
            <a:extLst>
              <a:ext uri="{FF2B5EF4-FFF2-40B4-BE49-F238E27FC236}">
                <a16:creationId xmlns:a16="http://schemas.microsoft.com/office/drawing/2014/main" id="{8AFD09FF-FDE9-4A65-B139-1773FA448C31}"/>
              </a:ext>
            </a:extLst>
          </p:cNvPr>
          <p:cNvSpPr txBox="1"/>
          <p:nvPr/>
        </p:nvSpPr>
        <p:spPr>
          <a:xfrm>
            <a:off x="173872" y="2338477"/>
            <a:ext cx="645078" cy="307777"/>
          </a:xfrm>
          <a:prstGeom prst="rect">
            <a:avLst/>
          </a:prstGeom>
          <a:noFill/>
        </p:spPr>
        <p:txBody>
          <a:bodyPr wrap="square">
            <a:spAutoFit/>
          </a:bodyPr>
          <a:lstStyle/>
          <a:p>
            <a:r>
              <a:rPr lang="en-US" sz="1400" b="1" dirty="0"/>
              <a:t>Front</a:t>
            </a:r>
            <a:endParaRPr lang="en-US" sz="1400" dirty="0"/>
          </a:p>
        </p:txBody>
      </p:sp>
      <p:sp>
        <p:nvSpPr>
          <p:cNvPr id="37" name="TextBox 36">
            <a:extLst>
              <a:ext uri="{FF2B5EF4-FFF2-40B4-BE49-F238E27FC236}">
                <a16:creationId xmlns:a16="http://schemas.microsoft.com/office/drawing/2014/main" id="{948E0987-5AE5-7BFB-509A-B1912AC0EB7D}"/>
              </a:ext>
            </a:extLst>
          </p:cNvPr>
          <p:cNvSpPr txBox="1"/>
          <p:nvPr/>
        </p:nvSpPr>
        <p:spPr>
          <a:xfrm>
            <a:off x="750352" y="2662558"/>
            <a:ext cx="3218087" cy="338554"/>
          </a:xfrm>
          <a:prstGeom prst="rect">
            <a:avLst/>
          </a:prstGeom>
          <a:noFill/>
          <a:ln w="38100">
            <a:solidFill>
              <a:schemeClr val="accent5">
                <a:lumMod val="75000"/>
              </a:schemeClr>
            </a:solidFill>
          </a:ln>
        </p:spPr>
        <p:txBody>
          <a:bodyPr wrap="square">
            <a:spAutoFit/>
          </a:bodyPr>
          <a:lstStyle/>
          <a:p>
            <a:pPr algn="ctr"/>
            <a:r>
              <a:rPr lang="en-US" sz="1600" b="1" dirty="0">
                <a:solidFill>
                  <a:schemeClr val="accent5">
                    <a:lumMod val="75000"/>
                  </a:schemeClr>
                </a:solidFill>
              </a:rPr>
              <a:t>Thread pipe cleaners through holes</a:t>
            </a:r>
            <a:endParaRPr lang="en-US" sz="1600" dirty="0">
              <a:solidFill>
                <a:schemeClr val="accent5">
                  <a:lumMod val="75000"/>
                </a:schemeClr>
              </a:solidFill>
            </a:endParaRPr>
          </a:p>
        </p:txBody>
      </p:sp>
      <p:sp>
        <p:nvSpPr>
          <p:cNvPr id="39" name="TextBox 38">
            <a:extLst>
              <a:ext uri="{FF2B5EF4-FFF2-40B4-BE49-F238E27FC236}">
                <a16:creationId xmlns:a16="http://schemas.microsoft.com/office/drawing/2014/main" id="{7366DC19-AA0C-2C87-E995-09575AF0604B}"/>
              </a:ext>
            </a:extLst>
          </p:cNvPr>
          <p:cNvSpPr txBox="1"/>
          <p:nvPr/>
        </p:nvSpPr>
        <p:spPr>
          <a:xfrm>
            <a:off x="2252218" y="2153811"/>
            <a:ext cx="649357" cy="307777"/>
          </a:xfrm>
          <a:prstGeom prst="rect">
            <a:avLst/>
          </a:prstGeom>
          <a:noFill/>
        </p:spPr>
        <p:txBody>
          <a:bodyPr wrap="square">
            <a:spAutoFit/>
          </a:bodyPr>
          <a:lstStyle/>
          <a:p>
            <a:r>
              <a:rPr lang="en-US" sz="1400" b="1" dirty="0">
                <a:latin typeface="+mn-lt"/>
              </a:rPr>
              <a:t>Back</a:t>
            </a:r>
            <a:endParaRPr lang="en-US" sz="1400" dirty="0"/>
          </a:p>
        </p:txBody>
      </p:sp>
      <p:sp>
        <p:nvSpPr>
          <p:cNvPr id="41" name="TextBox 40">
            <a:extLst>
              <a:ext uri="{FF2B5EF4-FFF2-40B4-BE49-F238E27FC236}">
                <a16:creationId xmlns:a16="http://schemas.microsoft.com/office/drawing/2014/main" id="{75A0121C-9895-ADF4-B7B9-C482A42547BC}"/>
              </a:ext>
            </a:extLst>
          </p:cNvPr>
          <p:cNvSpPr txBox="1"/>
          <p:nvPr/>
        </p:nvSpPr>
        <p:spPr>
          <a:xfrm>
            <a:off x="4577277" y="2694786"/>
            <a:ext cx="4501710" cy="338554"/>
          </a:xfrm>
          <a:prstGeom prst="rect">
            <a:avLst/>
          </a:prstGeom>
          <a:noFill/>
          <a:ln w="38100">
            <a:solidFill>
              <a:schemeClr val="accent5">
                <a:lumMod val="75000"/>
              </a:schemeClr>
            </a:solidFill>
          </a:ln>
        </p:spPr>
        <p:txBody>
          <a:bodyPr wrap="square">
            <a:spAutoFit/>
          </a:bodyPr>
          <a:lstStyle/>
          <a:p>
            <a:pPr algn="ctr"/>
            <a:r>
              <a:rPr lang="en-US" sz="1600" b="1" dirty="0">
                <a:solidFill>
                  <a:schemeClr val="accent5">
                    <a:lumMod val="75000"/>
                  </a:schemeClr>
                </a:solidFill>
              </a:rPr>
              <a:t>Weave twine and raffia between the pipe cleaners</a:t>
            </a:r>
            <a:endParaRPr lang="en-US" sz="1600" dirty="0">
              <a:solidFill>
                <a:schemeClr val="accent5">
                  <a:lumMod val="75000"/>
                </a:schemeClr>
              </a:solidFill>
            </a:endParaRPr>
          </a:p>
        </p:txBody>
      </p:sp>
      <p:sp>
        <p:nvSpPr>
          <p:cNvPr id="42" name="TextBox 41">
            <a:extLst>
              <a:ext uri="{FF2B5EF4-FFF2-40B4-BE49-F238E27FC236}">
                <a16:creationId xmlns:a16="http://schemas.microsoft.com/office/drawing/2014/main" id="{EE8A4E88-1B75-9C8D-E302-98F6265258C4}"/>
              </a:ext>
            </a:extLst>
          </p:cNvPr>
          <p:cNvSpPr txBox="1"/>
          <p:nvPr/>
        </p:nvSpPr>
        <p:spPr>
          <a:xfrm>
            <a:off x="552952" y="3656906"/>
            <a:ext cx="649357" cy="307777"/>
          </a:xfrm>
          <a:prstGeom prst="rect">
            <a:avLst/>
          </a:prstGeom>
          <a:noFill/>
        </p:spPr>
        <p:txBody>
          <a:bodyPr wrap="square">
            <a:spAutoFit/>
          </a:bodyPr>
          <a:lstStyle/>
          <a:p>
            <a:r>
              <a:rPr lang="en-US" sz="1400" b="1" dirty="0">
                <a:latin typeface="+mn-lt"/>
              </a:rPr>
              <a:t>Back</a:t>
            </a:r>
            <a:endParaRPr lang="en-US" sz="1400" dirty="0"/>
          </a:p>
        </p:txBody>
      </p:sp>
      <p:sp>
        <p:nvSpPr>
          <p:cNvPr id="43" name="TextBox 42">
            <a:extLst>
              <a:ext uri="{FF2B5EF4-FFF2-40B4-BE49-F238E27FC236}">
                <a16:creationId xmlns:a16="http://schemas.microsoft.com/office/drawing/2014/main" id="{A090F405-590B-C3A9-C5AC-56BD54157AF7}"/>
              </a:ext>
            </a:extLst>
          </p:cNvPr>
          <p:cNvSpPr txBox="1"/>
          <p:nvPr/>
        </p:nvSpPr>
        <p:spPr>
          <a:xfrm>
            <a:off x="4062727" y="3753199"/>
            <a:ext cx="649357" cy="307777"/>
          </a:xfrm>
          <a:prstGeom prst="rect">
            <a:avLst/>
          </a:prstGeom>
          <a:noFill/>
        </p:spPr>
        <p:txBody>
          <a:bodyPr wrap="square">
            <a:spAutoFit/>
          </a:bodyPr>
          <a:lstStyle/>
          <a:p>
            <a:r>
              <a:rPr lang="en-US" sz="1400" b="1" dirty="0">
                <a:latin typeface="+mn-lt"/>
              </a:rPr>
              <a:t>Back</a:t>
            </a:r>
            <a:endParaRPr lang="en-US" sz="1400" dirty="0"/>
          </a:p>
        </p:txBody>
      </p:sp>
      <p:sp>
        <p:nvSpPr>
          <p:cNvPr id="46" name="TextBox 45">
            <a:extLst>
              <a:ext uri="{FF2B5EF4-FFF2-40B4-BE49-F238E27FC236}">
                <a16:creationId xmlns:a16="http://schemas.microsoft.com/office/drawing/2014/main" id="{44DB23B5-BC01-C06A-1E07-E18D149C05C6}"/>
              </a:ext>
            </a:extLst>
          </p:cNvPr>
          <p:cNvSpPr txBox="1"/>
          <p:nvPr/>
        </p:nvSpPr>
        <p:spPr>
          <a:xfrm>
            <a:off x="2706882" y="4018237"/>
            <a:ext cx="780326" cy="307777"/>
          </a:xfrm>
          <a:prstGeom prst="rect">
            <a:avLst/>
          </a:prstGeom>
          <a:noFill/>
        </p:spPr>
        <p:txBody>
          <a:bodyPr wrap="square">
            <a:spAutoFit/>
          </a:bodyPr>
          <a:lstStyle/>
          <a:p>
            <a:r>
              <a:rPr lang="en-US" sz="1400" b="1" dirty="0"/>
              <a:t>Front</a:t>
            </a:r>
            <a:endParaRPr lang="en-US" sz="1400" dirty="0"/>
          </a:p>
        </p:txBody>
      </p:sp>
      <p:sp>
        <p:nvSpPr>
          <p:cNvPr id="48" name="TextBox 47">
            <a:extLst>
              <a:ext uri="{FF2B5EF4-FFF2-40B4-BE49-F238E27FC236}">
                <a16:creationId xmlns:a16="http://schemas.microsoft.com/office/drawing/2014/main" id="{E4983A7C-B7E2-23E8-9BA8-C8AF802AAFA2}"/>
              </a:ext>
            </a:extLst>
          </p:cNvPr>
          <p:cNvSpPr txBox="1"/>
          <p:nvPr/>
        </p:nvSpPr>
        <p:spPr>
          <a:xfrm>
            <a:off x="5506338" y="3599310"/>
            <a:ext cx="780326" cy="307777"/>
          </a:xfrm>
          <a:prstGeom prst="rect">
            <a:avLst/>
          </a:prstGeom>
          <a:noFill/>
        </p:spPr>
        <p:txBody>
          <a:bodyPr wrap="square">
            <a:spAutoFit/>
          </a:bodyPr>
          <a:lstStyle/>
          <a:p>
            <a:r>
              <a:rPr lang="en-US" sz="1400" b="1" dirty="0"/>
              <a:t>Front</a:t>
            </a:r>
            <a:endParaRPr lang="en-US" sz="1400" dirty="0"/>
          </a:p>
        </p:txBody>
      </p:sp>
      <p:sp>
        <p:nvSpPr>
          <p:cNvPr id="20" name="Right Arrow 19">
            <a:extLst>
              <a:ext uri="{FF2B5EF4-FFF2-40B4-BE49-F238E27FC236}">
                <a16:creationId xmlns:a16="http://schemas.microsoft.com/office/drawing/2014/main" id="{0E8E40FE-C443-42E5-AFFA-22B961299F1A}"/>
              </a:ext>
            </a:extLst>
          </p:cNvPr>
          <p:cNvSpPr/>
          <p:nvPr/>
        </p:nvSpPr>
        <p:spPr>
          <a:xfrm>
            <a:off x="1507746" y="1543929"/>
            <a:ext cx="292989" cy="273885"/>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Arrow 49">
            <a:extLst>
              <a:ext uri="{FF2B5EF4-FFF2-40B4-BE49-F238E27FC236}">
                <a16:creationId xmlns:a16="http://schemas.microsoft.com/office/drawing/2014/main" id="{C9248046-C25A-901E-A99A-FE8624AA1FA2}"/>
              </a:ext>
            </a:extLst>
          </p:cNvPr>
          <p:cNvSpPr/>
          <p:nvPr/>
        </p:nvSpPr>
        <p:spPr>
          <a:xfrm>
            <a:off x="3215102" y="1551368"/>
            <a:ext cx="292989" cy="273885"/>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Arrow 51">
            <a:extLst>
              <a:ext uri="{FF2B5EF4-FFF2-40B4-BE49-F238E27FC236}">
                <a16:creationId xmlns:a16="http://schemas.microsoft.com/office/drawing/2014/main" id="{08C63ABF-D243-B405-3524-86E4425787D6}"/>
              </a:ext>
            </a:extLst>
          </p:cNvPr>
          <p:cNvSpPr/>
          <p:nvPr/>
        </p:nvSpPr>
        <p:spPr>
          <a:xfrm>
            <a:off x="5016364" y="1551368"/>
            <a:ext cx="421525" cy="273885"/>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Arrow 52">
            <a:extLst>
              <a:ext uri="{FF2B5EF4-FFF2-40B4-BE49-F238E27FC236}">
                <a16:creationId xmlns:a16="http://schemas.microsoft.com/office/drawing/2014/main" id="{62C06471-B57A-73C6-3325-41B1038FA725}"/>
              </a:ext>
            </a:extLst>
          </p:cNvPr>
          <p:cNvSpPr/>
          <p:nvPr/>
        </p:nvSpPr>
        <p:spPr>
          <a:xfrm rot="5400000">
            <a:off x="957455" y="3872073"/>
            <a:ext cx="292989" cy="273885"/>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ight Arrow 53">
            <a:extLst>
              <a:ext uri="{FF2B5EF4-FFF2-40B4-BE49-F238E27FC236}">
                <a16:creationId xmlns:a16="http://schemas.microsoft.com/office/drawing/2014/main" id="{A1B5A48B-81A5-8047-6DBD-C2D99C9B971E}"/>
              </a:ext>
            </a:extLst>
          </p:cNvPr>
          <p:cNvSpPr/>
          <p:nvPr/>
        </p:nvSpPr>
        <p:spPr>
          <a:xfrm>
            <a:off x="3697347" y="3538867"/>
            <a:ext cx="193410" cy="153888"/>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ight Arrow 55">
            <a:extLst>
              <a:ext uri="{FF2B5EF4-FFF2-40B4-BE49-F238E27FC236}">
                <a16:creationId xmlns:a16="http://schemas.microsoft.com/office/drawing/2014/main" id="{F1F95F53-6B4B-5BE9-4768-7A86E4746A27}"/>
              </a:ext>
            </a:extLst>
          </p:cNvPr>
          <p:cNvSpPr/>
          <p:nvPr/>
        </p:nvSpPr>
        <p:spPr>
          <a:xfrm>
            <a:off x="4752732" y="3533623"/>
            <a:ext cx="193410" cy="153888"/>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a:extLst>
              <a:ext uri="{FF2B5EF4-FFF2-40B4-BE49-F238E27FC236}">
                <a16:creationId xmlns:a16="http://schemas.microsoft.com/office/drawing/2014/main" id="{A2A1E668-E183-B423-6F24-C3BD43F6F768}"/>
              </a:ext>
            </a:extLst>
          </p:cNvPr>
          <p:cNvSpPr/>
          <p:nvPr/>
        </p:nvSpPr>
        <p:spPr>
          <a:xfrm rot="5400000">
            <a:off x="5620314" y="4123080"/>
            <a:ext cx="193410" cy="153888"/>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8695E08B-5D9C-6972-A4AE-595DB445DBEF}"/>
              </a:ext>
            </a:extLst>
          </p:cNvPr>
          <p:cNvSpPr txBox="1"/>
          <p:nvPr/>
        </p:nvSpPr>
        <p:spPr>
          <a:xfrm>
            <a:off x="7291454" y="3240249"/>
            <a:ext cx="1745568" cy="2800767"/>
          </a:xfrm>
          <a:prstGeom prst="rect">
            <a:avLst/>
          </a:prstGeom>
          <a:noFill/>
        </p:spPr>
        <p:txBody>
          <a:bodyPr wrap="square">
            <a:spAutoFit/>
          </a:bodyPr>
          <a:lstStyle/>
          <a:p>
            <a:r>
              <a:rPr lang="en-US" sz="2200" kern="1200" dirty="0">
                <a:solidFill>
                  <a:schemeClr val="accent5">
                    <a:lumMod val="75000"/>
                  </a:schemeClr>
                </a:solidFill>
                <a:effectLst/>
                <a:latin typeface="+mn-lt"/>
                <a:ea typeface="+mn-ea"/>
                <a:cs typeface="+mn-cs"/>
              </a:rPr>
              <a:t>Think nests, towers, forts, mazes, animals, etc. Use your imagination. You can make anything! </a:t>
            </a:r>
            <a:endParaRPr lang="en-US" sz="2200" dirty="0">
              <a:solidFill>
                <a:schemeClr val="accent5">
                  <a:lumMod val="75000"/>
                </a:schemeClr>
              </a:solidFill>
            </a:endParaRPr>
          </a:p>
        </p:txBody>
      </p:sp>
    </p:spTree>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21088</TotalTime>
  <Words>1675</Words>
  <Application>Microsoft Macintosh PowerPoint</Application>
  <PresentationFormat>On-screen Show (4:3)</PresentationFormat>
  <Paragraphs>176</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__Amiri_c3d92a</vt:lpstr>
      <vt:lpstr>Arial</vt:lpstr>
      <vt:lpstr>Calibri</vt:lpstr>
      <vt:lpstr>Franklin Gothic Book</vt:lpstr>
      <vt:lpstr>Inter Tight</vt:lpstr>
      <vt:lpstr>railway</vt:lpstr>
      <vt:lpstr>AIS</vt:lpstr>
      <vt:lpstr> Patrick Dougherty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147</cp:revision>
  <cp:lastPrinted>2024-10-20T23:11:26Z</cp:lastPrinted>
  <dcterms:created xsi:type="dcterms:W3CDTF">2010-09-11T14:55:39Z</dcterms:created>
  <dcterms:modified xsi:type="dcterms:W3CDTF">2025-11-10T00:21:51Z</dcterms:modified>
</cp:coreProperties>
</file>