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72" r:id="rId3"/>
    <p:sldId id="258" r:id="rId4"/>
    <p:sldId id="260" r:id="rId5"/>
    <p:sldId id="259" r:id="rId6"/>
    <p:sldId id="263" r:id="rId7"/>
    <p:sldId id="270" r:id="rId8"/>
    <p:sldId id="273" r:id="rId9"/>
  </p:sldIdLst>
  <p:sldSz cx="12192000" cy="6858000"/>
  <p:notesSz cx="6858000" cy="9144000"/>
  <p:embeddedFontLst>
    <p:embeddedFont>
      <p:font typeface="Century Gothic" panose="020B0502020202020204" pitchFamily="34" charset="0"/>
      <p:regular r:id="rId11"/>
      <p:bold r:id="rId12"/>
      <p:italic r:id="rId13"/>
      <p:boldItalic r:id="rId14"/>
    </p:embeddedFont>
    <p:embeddedFont>
      <p:font typeface="Cutive" pitchFamily="2" charset="0"/>
      <p:regular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F92"/>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26"/>
    <p:restoredTop sz="77671"/>
  </p:normalViewPr>
  <p:slideViewPr>
    <p:cSldViewPr snapToGrid="0">
      <p:cViewPr varScale="1">
        <p:scale>
          <a:sx n="83" d="100"/>
          <a:sy n="83" d="100"/>
        </p:scale>
        <p:origin x="2184" y="49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americanhistory.si.edu/collections/search/object/nmah_797660"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www.washingtonpost.com/comics/2022/06/03/popeye-strip-randy-milholland/" TargetMode="External"/><Relationship Id="rId4" Type="http://schemas.openxmlformats.org/officeDocument/2006/relationships/hyperlink" Target="http://www.skippy.com/"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0" dirty="0"/>
              <a:t>Image from the Charles. M. Schulz Museum, Santa Rosa, CA</a:t>
            </a:r>
          </a:p>
          <a:p>
            <a:pPr marL="0" lvl="0" indent="0" algn="l" rtl="0">
              <a:lnSpc>
                <a:spcPct val="100000"/>
              </a:lnSpc>
              <a:spcBef>
                <a:spcPts val="0"/>
              </a:spcBef>
              <a:spcAft>
                <a:spcPts val="0"/>
              </a:spcAft>
              <a:buSzPts val="1400"/>
              <a:buNone/>
            </a:pPr>
            <a:r>
              <a:rPr lang="en-US" i="0" dirty="0"/>
              <a:t>______________________________________________________</a:t>
            </a:r>
            <a:endParaRPr i="0" dirty="0"/>
          </a:p>
          <a:p>
            <a:pPr marL="0" lvl="0" indent="0" algn="l" rtl="0">
              <a:lnSpc>
                <a:spcPct val="100000"/>
              </a:lnSpc>
              <a:spcBef>
                <a:spcPts val="0"/>
              </a:spcBef>
              <a:spcAft>
                <a:spcPts val="0"/>
              </a:spcAft>
              <a:buSzPts val="1400"/>
              <a:buNone/>
            </a:pPr>
            <a:endParaRPr lang="en-US" i="1" dirty="0"/>
          </a:p>
          <a:p>
            <a:pPr marL="0" lvl="0" indent="0" algn="l" rtl="0">
              <a:spcBef>
                <a:spcPts val="0"/>
              </a:spcBef>
              <a:spcAft>
                <a:spcPts val="0"/>
              </a:spcAft>
              <a:buClr>
                <a:schemeClr val="dk1"/>
              </a:buClr>
              <a:buSzPts val="1200"/>
              <a:buFont typeface="Arial"/>
              <a:buNone/>
            </a:pPr>
            <a:r>
              <a:rPr lang="en-US" sz="1200" b="1" dirty="0">
                <a:latin typeface="+mn-lt"/>
                <a:cs typeface="Calibri" panose="020F0502020204030204" pitchFamily="34" charset="0"/>
              </a:rPr>
              <a:t>PRESENTER NOTES</a:t>
            </a:r>
            <a:r>
              <a:rPr lang="en-US" sz="1200" dirty="0">
                <a:latin typeface="+mn-lt"/>
                <a:cs typeface="Calibri" panose="020F0502020204030204" pitchFamily="34" charset="0"/>
              </a:rPr>
              <a:t>: </a:t>
            </a:r>
          </a:p>
          <a:p>
            <a:pPr marL="0" lvl="0" indent="0" algn="l" rtl="0">
              <a:spcBef>
                <a:spcPts val="0"/>
              </a:spcBef>
              <a:spcAft>
                <a:spcPts val="0"/>
              </a:spcAft>
              <a:buClr>
                <a:schemeClr val="dk1"/>
              </a:buClr>
              <a:buSzPts val="1200"/>
              <a:buFont typeface="Arial"/>
              <a:buNone/>
            </a:pPr>
            <a:r>
              <a:rPr lang="en-US" sz="1200" dirty="0">
                <a:latin typeface="+mn-lt"/>
                <a:cs typeface="Calibri" panose="020F0502020204030204" pitchFamily="34" charset="0"/>
              </a:rPr>
              <a:t>Allow 10-15 minutes for presentation. Please feel free to cut and shorten where needed, focusing on the</a:t>
            </a:r>
            <a:r>
              <a:rPr lang="en-US" sz="1200" b="1" dirty="0">
                <a:latin typeface="+mn-lt"/>
                <a:cs typeface="Calibri" panose="020F0502020204030204" pitchFamily="34" charset="0"/>
              </a:rPr>
              <a:t> 3 BIG IDEAS.</a:t>
            </a:r>
            <a:endParaRPr lang="en-US" sz="1200" b="1" dirty="0">
              <a:latin typeface="+mn-lt"/>
              <a:cs typeface="Calibri" panose="020F0502020204030204" pitchFamily="34" charset="0"/>
              <a:sym typeface="Calibri"/>
            </a:endParaRPr>
          </a:p>
          <a:p>
            <a:pPr marL="171450" marR="0" lvl="0" indent="-171450" algn="l" defTabSz="914400" rtl="0" eaLnBrk="1" fontAlgn="auto" latinLnBrk="0" hangingPunct="1">
              <a:lnSpc>
                <a:spcPct val="100000"/>
              </a:lnSpc>
              <a:spcBef>
                <a:spcPts val="0"/>
              </a:spcBef>
              <a:spcAft>
                <a:spcPts val="0"/>
              </a:spcAft>
              <a:buClr>
                <a:schemeClr val="dk1"/>
              </a:buClr>
              <a:buSzPts val="1200"/>
              <a:buFont typeface="Arial"/>
              <a:buChar char="•"/>
              <a:tabLst/>
              <a:defRPr/>
            </a:pPr>
            <a:endParaRPr lang="en-US" b="0" i="1" dirty="0"/>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b="0" i="1" dirty="0"/>
          </a:p>
          <a:p>
            <a:pPr marL="0" lvl="0" indent="0" algn="l" rtl="0">
              <a:lnSpc>
                <a:spcPct val="100000"/>
              </a:lnSpc>
              <a:spcBef>
                <a:spcPts val="0"/>
              </a:spcBef>
              <a:spcAft>
                <a:spcPts val="0"/>
              </a:spcAft>
              <a:buClr>
                <a:schemeClr val="dk1"/>
              </a:buClr>
              <a:buSzPts val="1200"/>
              <a:buNone/>
            </a:pPr>
            <a:r>
              <a:rPr lang="en-US" i="1" u="none" dirty="0">
                <a:latin typeface="+mn-lt"/>
                <a:cs typeface="Calibri" panose="020F0502020204030204" pitchFamily="34" charset="0"/>
              </a:rPr>
              <a:t>QUESTION</a:t>
            </a:r>
            <a:r>
              <a:rPr lang="en-US" u="none" dirty="0">
                <a:latin typeface="+mn-lt"/>
                <a:cs typeface="Calibri" panose="020F0502020204030204" pitchFamily="34" charset="0"/>
              </a:rPr>
              <a:t>: </a:t>
            </a:r>
            <a:endParaRPr lang="en-US" b="0" i="1" dirty="0"/>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b="0" i="1" u="sng" dirty="0"/>
              <a:t>Does anyone know what Charles Schulz was famous for drawing? </a:t>
            </a: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i="1" dirty="0"/>
              <a:t>(Give hints, such as a black and white dog that is owned by someone named Charlie, etc. and see if they can guess. Or you can just tell them Charlie Brown and see if they have any connections to that before moving on.)</a:t>
            </a: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altLang="en-US" sz="1200" b="1" u="sng" dirty="0">
                <a:latin typeface="+mn-lt"/>
                <a:ea typeface="ＭＳ Ｐゴシック" panose="020B0600070205080204" pitchFamily="34" charset="-128"/>
                <a:cs typeface="Calibri" panose="020F0502020204030204" pitchFamily="34" charset="0"/>
              </a:rPr>
              <a:t>BIG IDEA #1:</a:t>
            </a:r>
            <a:r>
              <a:rPr lang="en-US" altLang="en-US" sz="1200" b="1" u="none" dirty="0">
                <a:latin typeface="+mn-lt"/>
                <a:ea typeface="ＭＳ Ｐゴシック" panose="020B0600070205080204" pitchFamily="34" charset="-128"/>
                <a:cs typeface="Calibri" panose="020F0502020204030204" pitchFamily="34" charset="0"/>
              </a:rPr>
              <a:t> Charles Schulz was a famous </a:t>
            </a:r>
            <a:r>
              <a:rPr lang="en-US" b="1" i="0" dirty="0">
                <a:solidFill>
                  <a:srgbClr val="1A1A1A"/>
                </a:solidFill>
                <a:effectLst/>
                <a:latin typeface="+mn-lt"/>
              </a:rPr>
              <a:t>American cartoonist best known for the comic strip </a:t>
            </a:r>
            <a:r>
              <a:rPr lang="en-US" b="1" i="1" dirty="0">
                <a:solidFill>
                  <a:srgbClr val="1A1A1A"/>
                </a:solidFill>
                <a:effectLst/>
                <a:latin typeface="+mn-lt"/>
              </a:rPr>
              <a:t>Peanuts</a:t>
            </a:r>
            <a:r>
              <a:rPr lang="en-US" b="1" i="0" dirty="0">
                <a:solidFill>
                  <a:srgbClr val="1A1A1A"/>
                </a:solidFill>
                <a:effectLst/>
                <a:latin typeface="+mn-lt"/>
              </a:rPr>
              <a:t> (featuring Charlie Brown, Snoopy, among other well-known characters). He is considered one of the most influential cartoonist of all time. He is cited as a major influence by many later cartoonists.</a:t>
            </a:r>
            <a:endParaRPr lang="en-US" i="0" dirty="0"/>
          </a:p>
          <a:p>
            <a:pPr marL="171450" lvl="0" indent="-171450" algn="l" rtl="0">
              <a:lnSpc>
                <a:spcPct val="100000"/>
              </a:lnSpc>
              <a:spcBef>
                <a:spcPts val="0"/>
              </a:spcBef>
              <a:spcAft>
                <a:spcPts val="0"/>
              </a:spcAft>
              <a:buClr>
                <a:schemeClr val="dk1"/>
              </a:buClr>
              <a:buSzPts val="1200"/>
              <a:buFont typeface="Arial"/>
              <a:buChar char="•"/>
            </a:pPr>
            <a:endParaRPr lang="en-US" i="0" dirty="0"/>
          </a:p>
          <a:p>
            <a:pPr marL="171450" lvl="0" indent="-171450" algn="l" rtl="0">
              <a:lnSpc>
                <a:spcPct val="100000"/>
              </a:lnSpc>
              <a:spcBef>
                <a:spcPts val="0"/>
              </a:spcBef>
              <a:spcAft>
                <a:spcPts val="0"/>
              </a:spcAft>
              <a:buClr>
                <a:schemeClr val="dk1"/>
              </a:buClr>
              <a:buSzPts val="1200"/>
              <a:buFont typeface="Arial"/>
              <a:buChar char="•"/>
            </a:pPr>
            <a:endParaRPr lang="en-US" i="0" dirty="0"/>
          </a:p>
          <a:p>
            <a:pPr marL="171450" lvl="0" indent="-171450" algn="l" rtl="0">
              <a:lnSpc>
                <a:spcPct val="100000"/>
              </a:lnSpc>
              <a:spcBef>
                <a:spcPts val="0"/>
              </a:spcBef>
              <a:spcAft>
                <a:spcPts val="0"/>
              </a:spcAft>
              <a:buClr>
                <a:schemeClr val="dk1"/>
              </a:buClr>
              <a:buSzPts val="1200"/>
              <a:buFont typeface="Arial"/>
              <a:buChar char="•"/>
            </a:pPr>
            <a:r>
              <a:rPr lang="en-US" i="0" dirty="0"/>
              <a:t>Charles Monroe Schulz was born in Minneapolis, Minnesota, on November 26, 1922. </a:t>
            </a:r>
            <a:r>
              <a:rPr lang="en-US" i="1" dirty="0"/>
              <a:t>Does anyone know where Minnesota is? It’s in the USA and borders the states of Wisconsin, Iowa, North Dakota, and South Dakota.</a:t>
            </a:r>
          </a:p>
          <a:p>
            <a:pPr marL="171450" lvl="0" indent="-184150" algn="l" rtl="0">
              <a:lnSpc>
                <a:spcPct val="100000"/>
              </a:lnSpc>
              <a:spcBef>
                <a:spcPts val="0"/>
              </a:spcBef>
              <a:spcAft>
                <a:spcPts val="0"/>
              </a:spcAft>
              <a:buSzPts val="1400"/>
              <a:buChar char="•"/>
            </a:pPr>
            <a:endParaRPr i="1" dirty="0"/>
          </a:p>
          <a:p>
            <a:pPr marL="457200" lvl="0" indent="0" algn="l" rtl="0">
              <a:lnSpc>
                <a:spcPct val="100000"/>
              </a:lnSpc>
              <a:spcBef>
                <a:spcPts val="0"/>
              </a:spcBef>
              <a:spcAft>
                <a:spcPts val="0"/>
              </a:spcAft>
              <a:buNone/>
            </a:pPr>
            <a:endParaRPr i="1" dirty="0"/>
          </a:p>
          <a:p>
            <a:pPr marL="457200" lvl="0" indent="0" algn="l" rtl="0">
              <a:lnSpc>
                <a:spcPct val="100000"/>
              </a:lnSpc>
              <a:spcBef>
                <a:spcPts val="0"/>
              </a:spcBef>
              <a:spcAft>
                <a:spcPts val="0"/>
              </a:spcAft>
              <a:buNone/>
            </a:pPr>
            <a:endParaRPr i="1" dirty="0"/>
          </a:p>
          <a:p>
            <a:pPr marL="457200" lvl="0" indent="0" algn="l" rtl="0">
              <a:lnSpc>
                <a:spcPct val="100000"/>
              </a:lnSpc>
              <a:spcBef>
                <a:spcPts val="0"/>
              </a:spcBef>
              <a:spcAft>
                <a:spcPts val="0"/>
              </a:spcAft>
              <a:buNone/>
            </a:pPr>
            <a:endParaRPr dirty="0"/>
          </a:p>
        </p:txBody>
      </p:sp>
      <p:sp>
        <p:nvSpPr>
          <p:cNvPr id="87" name="Google Shape;87;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800"/>
              <a:buFont typeface="Arial"/>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333333"/>
                </a:solidFill>
                <a:effectLst/>
                <a:latin typeface="Calibri" panose="020F0502020204030204" pitchFamily="34" charset="0"/>
                <a:cs typeface="Calibri" panose="020F0502020204030204" pitchFamily="34" charset="0"/>
              </a:rPr>
              <a:t>Image from Kids Britannica, Charles Schulz holds a drawing of the character Snoopy</a:t>
            </a:r>
          </a:p>
          <a:p>
            <a:pPr algn="l"/>
            <a:r>
              <a:rPr lang="en-US" b="0" i="0" dirty="0">
                <a:solidFill>
                  <a:srgbClr val="333333"/>
                </a:solidFill>
                <a:effectLst/>
                <a:latin typeface="Calibri" panose="020F0502020204030204" pitchFamily="34" charset="0"/>
                <a:cs typeface="Calibri" panose="020F0502020204030204" pitchFamily="34" charset="0"/>
              </a:rPr>
              <a:t>from the </a:t>
            </a:r>
            <a:r>
              <a:rPr lang="en-US" b="0" i="1" dirty="0">
                <a:solidFill>
                  <a:srgbClr val="333333"/>
                </a:solidFill>
                <a:effectLst/>
                <a:latin typeface="Calibri" panose="020F0502020204030204" pitchFamily="34" charset="0"/>
                <a:cs typeface="Calibri" panose="020F0502020204030204" pitchFamily="34" charset="0"/>
              </a:rPr>
              <a:t>Peanuts </a:t>
            </a:r>
            <a:r>
              <a:rPr lang="en-US" b="0" i="0" dirty="0">
                <a:solidFill>
                  <a:srgbClr val="333333"/>
                </a:solidFill>
                <a:effectLst/>
                <a:latin typeface="Calibri" panose="020F0502020204030204" pitchFamily="34" charset="0"/>
                <a:cs typeface="Calibri" panose="020F0502020204030204" pitchFamily="34" charset="0"/>
              </a:rPr>
              <a:t>comic strip. </a:t>
            </a:r>
          </a:p>
          <a:p>
            <a:pPr algn="l"/>
            <a:endParaRPr lang="en-US" b="0" i="0" dirty="0">
              <a:solidFill>
                <a:srgbClr val="23282D"/>
              </a:solidFill>
              <a:effectLst/>
              <a:latin typeface="Calibri" panose="020F0502020204030204" pitchFamily="34" charset="0"/>
              <a:cs typeface="Calibri" panose="020F0502020204030204" pitchFamily="34" charset="0"/>
            </a:endParaRPr>
          </a:p>
          <a:p>
            <a:pPr algn="l"/>
            <a:r>
              <a:rPr lang="en-US" b="0" i="0" dirty="0">
                <a:solidFill>
                  <a:srgbClr val="23282D"/>
                </a:solidFill>
                <a:effectLst/>
                <a:latin typeface="Calibri" panose="020F0502020204030204" pitchFamily="34" charset="0"/>
                <a:cs typeface="Calibri" panose="020F0502020204030204" pitchFamily="34" charset="0"/>
              </a:rPr>
              <a:t>Charles Schulz, philosophy of life</a:t>
            </a:r>
          </a:p>
          <a:p>
            <a:pPr algn="l"/>
            <a:endParaRPr lang="en-US" b="0" i="0" dirty="0">
              <a:solidFill>
                <a:srgbClr val="23282D"/>
              </a:solidFill>
              <a:effectLst/>
              <a:latin typeface="Calibri" panose="020F0502020204030204" pitchFamily="34" charset="0"/>
              <a:cs typeface="Calibri" panose="020F0502020204030204" pitchFamily="34" charset="0"/>
            </a:endParaRPr>
          </a:p>
          <a:p>
            <a:pPr algn="l"/>
            <a:r>
              <a:rPr lang="en-US" b="0" i="1" dirty="0">
                <a:solidFill>
                  <a:srgbClr val="333333"/>
                </a:solidFill>
                <a:effectLst/>
                <a:latin typeface="Calibri" panose="020F0502020204030204" pitchFamily="34" charset="0"/>
                <a:cs typeface="Calibri" panose="020F0502020204030204" pitchFamily="34" charset="0"/>
              </a:rPr>
              <a:t>Peanuts</a:t>
            </a:r>
            <a:r>
              <a:rPr lang="en-US" b="0" i="0" dirty="0">
                <a:solidFill>
                  <a:srgbClr val="333333"/>
                </a:solidFill>
                <a:effectLst/>
                <a:latin typeface="Calibri" panose="020F0502020204030204" pitchFamily="34" charset="0"/>
                <a:cs typeface="Calibri" panose="020F0502020204030204" pitchFamily="34" charset="0"/>
              </a:rPr>
              <a:t> Stamps, </a:t>
            </a:r>
            <a:r>
              <a:rPr lang="en-US" b="0" i="0" dirty="0">
                <a:solidFill>
                  <a:srgbClr val="23282D"/>
                </a:solidFill>
                <a:effectLst/>
                <a:latin typeface="Calibri" panose="020F0502020204030204" pitchFamily="34" charset="0"/>
                <a:cs typeface="Calibri" panose="020F0502020204030204" pitchFamily="34" charset="0"/>
              </a:rPr>
              <a:t>the </a:t>
            </a:r>
            <a:r>
              <a:rPr lang="en-US" b="0" i="0" dirty="0">
                <a:effectLst/>
                <a:latin typeface="Calibri" panose="020F0502020204030204" pitchFamily="34" charset="0"/>
                <a:cs typeface="Calibri" panose="020F0502020204030204" pitchFamily="34" charset="0"/>
              </a:rPr>
              <a:t>United States Postal Service</a:t>
            </a:r>
            <a:r>
              <a:rPr lang="en-US" b="0" i="0" dirty="0">
                <a:solidFill>
                  <a:srgbClr val="23282D"/>
                </a:solidFill>
                <a:effectLst/>
                <a:latin typeface="Calibri" panose="020F0502020204030204" pitchFamily="34" charset="0"/>
                <a:cs typeface="Calibri" panose="020F0502020204030204" pitchFamily="34" charset="0"/>
              </a:rPr>
              <a:t> (USPS) saluted the centennial of </a:t>
            </a:r>
          </a:p>
          <a:p>
            <a:pPr algn="l"/>
            <a:r>
              <a:rPr lang="en-US" b="0" i="0" dirty="0">
                <a:solidFill>
                  <a:srgbClr val="23282D"/>
                </a:solidFill>
                <a:effectLst/>
                <a:latin typeface="Calibri" panose="020F0502020204030204" pitchFamily="34" charset="0"/>
                <a:cs typeface="Calibri" panose="020F0502020204030204" pitchFamily="34" charset="0"/>
              </a:rPr>
              <a:t>Charles M. Schulz with stamps featuring his unforgettable </a:t>
            </a:r>
            <a:r>
              <a:rPr lang="en-US" b="0" i="1" dirty="0">
                <a:solidFill>
                  <a:srgbClr val="23282D"/>
                </a:solidFill>
                <a:effectLst/>
                <a:latin typeface="Calibri" panose="020F0502020204030204" pitchFamily="34" charset="0"/>
                <a:cs typeface="Calibri" panose="020F0502020204030204" pitchFamily="34" charset="0"/>
              </a:rPr>
              <a:t>Peanuts</a:t>
            </a:r>
            <a:r>
              <a:rPr lang="en-US" b="0" i="0" dirty="0">
                <a:solidFill>
                  <a:srgbClr val="23282D"/>
                </a:solidFill>
                <a:effectLst/>
                <a:latin typeface="Calibri" panose="020F0502020204030204" pitchFamily="34" charset="0"/>
                <a:cs typeface="Calibri" panose="020F0502020204030204" pitchFamily="34" charset="0"/>
              </a:rPr>
              <a:t> characters. </a:t>
            </a:r>
          </a:p>
          <a:p>
            <a:pPr algn="l"/>
            <a:endParaRPr lang="en-US" b="0" i="0" dirty="0">
              <a:solidFill>
                <a:srgbClr val="23282D"/>
              </a:solidFill>
              <a:effectLst/>
              <a:latin typeface="Calibri" panose="020F0502020204030204" pitchFamily="34" charset="0"/>
              <a:cs typeface="Calibri" panose="020F0502020204030204" pitchFamily="34" charset="0"/>
            </a:endParaRPr>
          </a:p>
          <a:p>
            <a:pPr algn="l"/>
            <a:r>
              <a:rPr lang="en-US" b="0" i="1" dirty="0">
                <a:solidFill>
                  <a:srgbClr val="23282D"/>
                </a:solidFill>
                <a:effectLst/>
                <a:latin typeface="Calibri" panose="020F0502020204030204" pitchFamily="34" charset="0"/>
                <a:cs typeface="Calibri" panose="020F0502020204030204" pitchFamily="34" charset="0"/>
              </a:rPr>
              <a:t>The Great Pumpkin</a:t>
            </a:r>
            <a:r>
              <a:rPr lang="en-US" b="0" i="0" dirty="0">
                <a:solidFill>
                  <a:srgbClr val="23282D"/>
                </a:solidFill>
                <a:effectLst/>
                <a:latin typeface="Calibri" panose="020F0502020204030204" pitchFamily="34" charset="0"/>
                <a:cs typeface="Calibri" panose="020F0502020204030204" pitchFamily="34" charset="0"/>
              </a:rPr>
              <a:t>, 1966</a:t>
            </a:r>
          </a:p>
          <a:p>
            <a:pPr algn="l"/>
            <a:r>
              <a:rPr lang="en-US" b="0" i="0" dirty="0">
                <a:solidFill>
                  <a:srgbClr val="333333"/>
                </a:solidFill>
                <a:effectLst/>
                <a:latin typeface="Calibri" panose="020F0502020204030204" pitchFamily="34" charset="0"/>
                <a:cs typeface="Calibri" panose="020F0502020204030204" pitchFamily="34" charset="0"/>
              </a:rPr>
              <a:t>______________________________________________</a:t>
            </a:r>
          </a:p>
          <a:p>
            <a:pPr algn="l"/>
            <a:endParaRPr lang="en-US" b="0" i="0" dirty="0">
              <a:solidFill>
                <a:srgbClr val="333333"/>
              </a:solidFill>
              <a:effectLst/>
              <a:latin typeface="Calibri" panose="020F0502020204030204" pitchFamily="34" charset="0"/>
              <a:cs typeface="Calibri" panose="020F0502020204030204" pitchFamily="34" charset="0"/>
            </a:endParaRPr>
          </a:p>
          <a:p>
            <a:pPr algn="l"/>
            <a:r>
              <a:rPr lang="en-US" b="1" i="0" dirty="0">
                <a:solidFill>
                  <a:srgbClr val="333333"/>
                </a:solidFill>
                <a:effectLst/>
                <a:latin typeface="Calibri" panose="020F0502020204030204" pitchFamily="34" charset="0"/>
                <a:cs typeface="Calibri" panose="020F0502020204030204" pitchFamily="34" charset="0"/>
              </a:rPr>
              <a:t>Schulz drew the popular cartoon </a:t>
            </a:r>
            <a:r>
              <a:rPr lang="en-US" b="1" i="1" dirty="0">
                <a:solidFill>
                  <a:srgbClr val="333333"/>
                </a:solidFill>
                <a:effectLst/>
                <a:latin typeface="Calibri" panose="020F0502020204030204" pitchFamily="34" charset="0"/>
                <a:cs typeface="Calibri" panose="020F0502020204030204" pitchFamily="34" charset="0"/>
              </a:rPr>
              <a:t>Peanuts</a:t>
            </a:r>
            <a:r>
              <a:rPr lang="en-US" b="1" i="0" dirty="0">
                <a:solidFill>
                  <a:srgbClr val="333333"/>
                </a:solidFill>
                <a:effectLst/>
                <a:latin typeface="Calibri" panose="020F0502020204030204" pitchFamily="34" charset="0"/>
                <a:cs typeface="Calibri" panose="020F0502020204030204" pitchFamily="34" charset="0"/>
              </a:rPr>
              <a:t> for about 50 years.</a:t>
            </a:r>
          </a:p>
          <a:p>
            <a:pPr algn="l"/>
            <a:endParaRPr lang="en-US" b="1" i="0" dirty="0">
              <a:solidFill>
                <a:srgbClr val="333333"/>
              </a:solidFill>
              <a:effectLst/>
              <a:latin typeface="Calibri" panose="020F0502020204030204" pitchFamily="34" charset="0"/>
              <a:cs typeface="Calibri" panose="020F0502020204030204" pitchFamily="34" charset="0"/>
            </a:endParaRPr>
          </a:p>
          <a:p>
            <a:pPr algn="l" fontAlgn="base"/>
            <a:r>
              <a:rPr lang="en-US" b="0" i="0" dirty="0">
                <a:solidFill>
                  <a:srgbClr val="222222"/>
                </a:solidFill>
                <a:effectLst/>
                <a:latin typeface="Calibri" panose="020F0502020204030204" pitchFamily="34" charset="0"/>
                <a:cs typeface="Calibri" panose="020F0502020204030204" pitchFamily="34" charset="0"/>
              </a:rPr>
              <a:t>At its most popular, </a:t>
            </a:r>
            <a:r>
              <a:rPr lang="en-US" b="0" i="1" dirty="0">
                <a:solidFill>
                  <a:srgbClr val="222222"/>
                </a:solidFill>
                <a:effectLst/>
                <a:latin typeface="Calibri" panose="020F0502020204030204" pitchFamily="34" charset="0"/>
                <a:cs typeface="Calibri" panose="020F0502020204030204" pitchFamily="34" charset="0"/>
              </a:rPr>
              <a:t>Peanuts</a:t>
            </a:r>
            <a:r>
              <a:rPr lang="en-US" b="0" i="0" dirty="0">
                <a:solidFill>
                  <a:srgbClr val="222222"/>
                </a:solidFill>
                <a:effectLst/>
                <a:latin typeface="Calibri" panose="020F0502020204030204" pitchFamily="34" charset="0"/>
                <a:cs typeface="Calibri" panose="020F0502020204030204" pitchFamily="34" charset="0"/>
              </a:rPr>
              <a:t> was published daily in 2,600 papers in 75 countries, in 21 languages. Schulz drew nearly 18,000 strips over the nearly 50 years that </a:t>
            </a:r>
            <a:r>
              <a:rPr lang="en-US" b="0" i="1" dirty="0">
                <a:solidFill>
                  <a:srgbClr val="222222"/>
                </a:solidFill>
                <a:effectLst/>
                <a:latin typeface="Calibri" panose="020F0502020204030204" pitchFamily="34" charset="0"/>
                <a:cs typeface="Calibri" panose="020F0502020204030204" pitchFamily="34" charset="0"/>
              </a:rPr>
              <a:t>Peanuts</a:t>
            </a:r>
            <a:r>
              <a:rPr lang="en-US" b="0" i="0" dirty="0">
                <a:solidFill>
                  <a:srgbClr val="222222"/>
                </a:solidFill>
                <a:effectLst/>
                <a:latin typeface="Calibri" panose="020F0502020204030204" pitchFamily="34" charset="0"/>
                <a:cs typeface="Calibri" panose="020F0502020204030204" pitchFamily="34" charset="0"/>
              </a:rPr>
              <a:t> was </a:t>
            </a:r>
          </a:p>
          <a:p>
            <a:pPr algn="l" fontAlgn="base"/>
            <a:r>
              <a:rPr lang="en-US" b="0" i="0" dirty="0">
                <a:solidFill>
                  <a:srgbClr val="222222"/>
                </a:solidFill>
                <a:effectLst/>
                <a:latin typeface="Calibri" panose="020F0502020204030204" pitchFamily="34" charset="0"/>
                <a:cs typeface="Calibri" panose="020F0502020204030204" pitchFamily="34" charset="0"/>
              </a:rPr>
              <a:t>Published. The strips, plus merchandise and product endorsements, produced more than $1 billion per year, with Schulz earning an estimated $30 million to $40 million annually.</a:t>
            </a:r>
          </a:p>
          <a:p>
            <a:pPr algn="l" fontAlgn="base"/>
            <a:endParaRPr lang="en-US" b="0" i="0" dirty="0">
              <a:solidFill>
                <a:srgbClr val="222222"/>
              </a:solidFill>
              <a:effectLst/>
              <a:latin typeface="Calibri" panose="020F0502020204030204" pitchFamily="34" charset="0"/>
              <a:cs typeface="Calibri" panose="020F0502020204030204" pitchFamily="34" charset="0"/>
            </a:endParaRPr>
          </a:p>
          <a:p>
            <a:pPr marL="0" lvl="0" indent="0" algn="l" rtl="0">
              <a:lnSpc>
                <a:spcPct val="100000"/>
              </a:lnSpc>
              <a:spcBef>
                <a:spcPts val="0"/>
              </a:spcBef>
              <a:spcAft>
                <a:spcPts val="0"/>
              </a:spcAft>
              <a:buClr>
                <a:schemeClr val="dk1"/>
              </a:buClr>
              <a:buSzPts val="1200"/>
              <a:buNone/>
            </a:pPr>
            <a:r>
              <a:rPr lang="en-US" i="1" u="none" dirty="0">
                <a:latin typeface="+mn-lt"/>
                <a:cs typeface="Calibri" panose="020F0502020204030204" pitchFamily="34" charset="0"/>
              </a:rPr>
              <a:t>QUESTIONS</a:t>
            </a:r>
            <a:r>
              <a:rPr lang="en-US" u="none" dirty="0">
                <a:latin typeface="+mn-lt"/>
                <a:cs typeface="Calibri" panose="020F0502020204030204" pitchFamily="34" charset="0"/>
              </a:rPr>
              <a:t>: </a:t>
            </a:r>
            <a:endParaRPr lang="en-US" b="0" i="1" dirty="0"/>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b="0" i="1" u="sng" dirty="0"/>
              <a:t>Are you familiar with Peanuts? Can you name some of the characters? Do you have a favorite? </a:t>
            </a:r>
          </a:p>
          <a:p>
            <a:pPr algn="l" fontAlgn="base"/>
            <a:endParaRPr lang="en-US" b="0" i="0" dirty="0">
              <a:solidFill>
                <a:srgbClr val="222222"/>
              </a:solidFill>
              <a:effectLst/>
              <a:latin typeface="Calibri" panose="020F0502020204030204" pitchFamily="34" charset="0"/>
              <a:cs typeface="Calibri" panose="020F0502020204030204" pitchFamily="34" charset="0"/>
            </a:endParaRPr>
          </a:p>
          <a:p>
            <a:pPr algn="l" fontAlgn="base"/>
            <a:endParaRPr lang="en-US" b="0" i="0" dirty="0">
              <a:solidFill>
                <a:srgbClr val="222222"/>
              </a:solidFill>
              <a:effectLst/>
              <a:latin typeface="Calibri" panose="020F0502020204030204" pitchFamily="34" charset="0"/>
              <a:cs typeface="Calibri" panose="020F0502020204030204" pitchFamily="34" charset="0"/>
            </a:endParaRPr>
          </a:p>
          <a:p>
            <a:pPr algn="l" fontAlgn="base"/>
            <a:br>
              <a:rPr lang="en-US" dirty="0"/>
            </a:br>
            <a:endParaRPr lang="en-US" b="1" i="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12867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solidFill>
                  <a:schemeClr val="tx1"/>
                </a:solidFill>
              </a:rPr>
              <a:t>Mickey: </a:t>
            </a:r>
            <a:r>
              <a:rPr lang="en-US" u="sng" dirty="0">
                <a:solidFill>
                  <a:schemeClr val="tx1"/>
                </a:solidFill>
                <a:hlinkClick r:id="rId3">
                  <a:extLst>
                    <a:ext uri="{A12FA001-AC4F-418D-AE19-62706E023703}">
                      <ahyp:hlinkClr xmlns:ahyp="http://schemas.microsoft.com/office/drawing/2018/hyperlinkcolor" val="tx"/>
                    </a:ext>
                  </a:extLst>
                </a:hlinkClick>
              </a:rPr>
              <a:t>https://americanhistory.si.edu/collections/search/object/nmah_797660</a:t>
            </a:r>
            <a:endParaRPr lang="en-US" dirty="0">
              <a:solidFill>
                <a:schemeClr val="tx1"/>
              </a:solidFill>
            </a:endParaRPr>
          </a:p>
          <a:p>
            <a:pPr marL="0" lvl="0" indent="0" algn="l" rtl="0">
              <a:lnSpc>
                <a:spcPct val="100000"/>
              </a:lnSpc>
              <a:spcBef>
                <a:spcPts val="0"/>
              </a:spcBef>
              <a:spcAft>
                <a:spcPts val="0"/>
              </a:spcAft>
              <a:buSzPts val="1400"/>
              <a:buNone/>
            </a:pPr>
            <a:r>
              <a:rPr lang="en-US" dirty="0">
                <a:solidFill>
                  <a:schemeClr val="tx1"/>
                </a:solidFill>
              </a:rPr>
              <a:t>Skippy: </a:t>
            </a:r>
            <a:r>
              <a:rPr lang="en-US" u="sng" dirty="0">
                <a:solidFill>
                  <a:schemeClr val="tx1"/>
                </a:solidFill>
                <a:hlinkClick r:id="rId4">
                  <a:extLst>
                    <a:ext uri="{A12FA001-AC4F-418D-AE19-62706E023703}">
                      <ahyp:hlinkClr xmlns:ahyp="http://schemas.microsoft.com/office/drawing/2018/hyperlinkcolor" val="tx"/>
                    </a:ext>
                  </a:extLst>
                </a:hlinkClick>
              </a:rPr>
              <a:t>http://www.skippy.com/</a:t>
            </a:r>
            <a:r>
              <a:rPr lang="en-US" dirty="0">
                <a:solidFill>
                  <a:schemeClr val="tx1"/>
                </a:solidFill>
              </a:rPr>
              <a:t> </a:t>
            </a:r>
          </a:p>
          <a:p>
            <a:pPr marL="0" lvl="0" indent="0" algn="l" rtl="0">
              <a:lnSpc>
                <a:spcPct val="100000"/>
              </a:lnSpc>
              <a:spcBef>
                <a:spcPts val="0"/>
              </a:spcBef>
              <a:spcAft>
                <a:spcPts val="0"/>
              </a:spcAft>
              <a:buSzPts val="1400"/>
              <a:buNone/>
            </a:pPr>
            <a:r>
              <a:rPr lang="en-US" dirty="0">
                <a:solidFill>
                  <a:schemeClr val="tx1"/>
                </a:solidFill>
              </a:rPr>
              <a:t>Popeye: </a:t>
            </a:r>
            <a:r>
              <a:rPr lang="en-US" u="sng" dirty="0">
                <a:solidFill>
                  <a:schemeClr val="tx1"/>
                </a:solidFill>
                <a:hlinkClick r:id="rId5">
                  <a:extLst>
                    <a:ext uri="{A12FA001-AC4F-418D-AE19-62706E023703}">
                      <ahyp:hlinkClr xmlns:ahyp="http://schemas.microsoft.com/office/drawing/2018/hyperlinkcolor" val="tx"/>
                    </a:ext>
                  </a:extLst>
                </a:hlinkClick>
              </a:rPr>
              <a:t>https://www.washingtonpost.com/comics/2022/06/03/popeye-strip-randy-milholland</a:t>
            </a:r>
            <a:r>
              <a:rPr lang="en-US" u="sng" dirty="0">
                <a:solidFill>
                  <a:schemeClr val="tx1"/>
                </a:solidFill>
              </a:rPr>
              <a:t>?</a:t>
            </a:r>
          </a:p>
          <a:p>
            <a:pPr marL="0" lvl="0" indent="0" algn="l" rtl="0">
              <a:lnSpc>
                <a:spcPct val="100000"/>
              </a:lnSpc>
              <a:spcBef>
                <a:spcPts val="0"/>
              </a:spcBef>
              <a:spcAft>
                <a:spcPts val="0"/>
              </a:spcAft>
              <a:buSzPts val="1400"/>
              <a:buNone/>
            </a:pPr>
            <a:r>
              <a:rPr lang="en-US" dirty="0"/>
              <a:t>_____________________________________________________________________________________</a:t>
            </a:r>
          </a:p>
          <a:p>
            <a:pPr marL="0" lvl="0" indent="0" algn="l" rtl="0">
              <a:lnSpc>
                <a:spcPct val="100000"/>
              </a:lnSpc>
              <a:spcBef>
                <a:spcPts val="0"/>
              </a:spcBef>
              <a:spcAft>
                <a:spcPts val="0"/>
              </a:spcAft>
              <a:buClr>
                <a:schemeClr val="dk1"/>
              </a:buClr>
              <a:buSzPts val="1200"/>
              <a:buChar char="•"/>
            </a:pPr>
            <a:endParaRPr lang="en-US" dirty="0"/>
          </a:p>
          <a:p>
            <a:pPr marL="17145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a:t>Throughout his youth, Charles shared a Sunday morning ritual reading the funnies with his father. Charles was fascinated with comic strips like Skippy, Mickey Mouse, and Popeye. In those days, people did not have television or electronic games in their homes.</a:t>
            </a:r>
          </a:p>
          <a:p>
            <a:pPr marL="171450" lvl="0" indent="-171450" algn="l" rtl="0">
              <a:lnSpc>
                <a:spcPct val="100000"/>
              </a:lnSpc>
              <a:spcBef>
                <a:spcPts val="0"/>
              </a:spcBef>
              <a:spcAft>
                <a:spcPts val="0"/>
              </a:spcAft>
              <a:buClr>
                <a:schemeClr val="dk1"/>
              </a:buClr>
              <a:buSzPts val="1200"/>
              <a:buFont typeface="Arial" panose="020B0604020202020204" pitchFamily="34" charset="0"/>
              <a:buChar char="•"/>
            </a:pPr>
            <a:endParaRPr dirty="0"/>
          </a:p>
          <a:p>
            <a:pPr marL="17145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a:t>His family had received a photo from relatives in California. The photo was of a palm tree; Charles had never seen a tree like that before! One day his kindergarten teacher handed out paper and crayons and asked the children to draw something they liked. It was probably a cold winter day as he drew a man shoveling snow off a sidewalk. Then he drew a palm tree in the snowbank. His teacher loved the odd-looking picture and told him, </a:t>
            </a:r>
            <a:r>
              <a:rPr lang="en-US" b="1" dirty="0"/>
              <a:t>“Someday, Charles, you’re going to be an artist.”</a:t>
            </a:r>
          </a:p>
          <a:p>
            <a:pPr marL="0" lvl="0" indent="0" algn="l" rtl="0">
              <a:lnSpc>
                <a:spcPct val="100000"/>
              </a:lnSpc>
              <a:spcBef>
                <a:spcPts val="0"/>
              </a:spcBef>
              <a:spcAft>
                <a:spcPts val="0"/>
              </a:spcAft>
              <a:buClr>
                <a:schemeClr val="dk1"/>
              </a:buClr>
              <a:buSzPts val="1200"/>
              <a:buNone/>
            </a:pPr>
            <a:endParaRPr lang="en-US" b="1" i="1" dirty="0">
              <a:latin typeface="+mn-lt"/>
              <a:cs typeface="Calibri" panose="020F0502020204030204" pitchFamily="34" charset="0"/>
            </a:endParaRPr>
          </a:p>
          <a:p>
            <a:pPr marL="0" lvl="0" indent="0" algn="l" rtl="0">
              <a:lnSpc>
                <a:spcPct val="100000"/>
              </a:lnSpc>
              <a:spcBef>
                <a:spcPts val="0"/>
              </a:spcBef>
              <a:spcAft>
                <a:spcPts val="0"/>
              </a:spcAft>
              <a:buClr>
                <a:schemeClr val="dk1"/>
              </a:buClr>
              <a:buSzPts val="1200"/>
              <a:buNone/>
            </a:pPr>
            <a:r>
              <a:rPr lang="en-US" i="1" u="none" dirty="0">
                <a:latin typeface="+mn-lt"/>
                <a:cs typeface="Calibri" panose="020F0502020204030204" pitchFamily="34" charset="0"/>
              </a:rPr>
              <a:t>QUESTIONS</a:t>
            </a:r>
            <a:r>
              <a:rPr lang="en-US" u="none" dirty="0">
                <a:latin typeface="+mn-lt"/>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u="sng" dirty="0">
                <a:latin typeface="+mn-lt"/>
                <a:cs typeface="Calibri" panose="020F0502020204030204" pitchFamily="34" charset="0"/>
              </a:rPr>
              <a:t>What comics or cartoons do you like?</a:t>
            </a:r>
          </a:p>
          <a:p>
            <a:pPr marL="0" lvl="0" indent="0" algn="l" rtl="0">
              <a:lnSpc>
                <a:spcPct val="100000"/>
              </a:lnSpc>
              <a:spcBef>
                <a:spcPts val="0"/>
              </a:spcBef>
              <a:spcAft>
                <a:spcPts val="0"/>
              </a:spcAft>
              <a:buClr>
                <a:schemeClr val="dk1"/>
              </a:buClr>
              <a:buSzPts val="1200"/>
              <a:buChar char="•"/>
            </a:pPr>
            <a:endParaRPr lang="en-US" b="1" dirty="0"/>
          </a:p>
          <a:p>
            <a:pPr marL="0" lvl="0" indent="0" algn="l" rtl="0">
              <a:lnSpc>
                <a:spcPct val="100000"/>
              </a:lnSpc>
              <a:spcBef>
                <a:spcPts val="0"/>
              </a:spcBef>
              <a:spcAft>
                <a:spcPts val="0"/>
              </a:spcAft>
              <a:buClr>
                <a:schemeClr val="dk1"/>
              </a:buClr>
              <a:buSzPts val="1200"/>
              <a:buChar char="•"/>
            </a:pPr>
            <a:endParaRPr lang="en-US" b="1" dirty="0"/>
          </a:p>
          <a:p>
            <a:pPr marL="0" lvl="0" indent="0" algn="l" rtl="0">
              <a:lnSpc>
                <a:spcPct val="100000"/>
              </a:lnSpc>
              <a:spcBef>
                <a:spcPts val="0"/>
              </a:spcBef>
              <a:spcAft>
                <a:spcPts val="0"/>
              </a:spcAft>
              <a:buClr>
                <a:schemeClr val="dk1"/>
              </a:buClr>
              <a:buSzPts val="1200"/>
              <a:buChar char="•"/>
            </a:pP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
        <p:nvSpPr>
          <p:cNvPr id="111" name="Google Shape;111;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8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i="0" dirty="0"/>
              <a:t>Photograph of a young Schulz with his dog, Spike.</a:t>
            </a:r>
          </a:p>
          <a:p>
            <a:pPr marL="0" lvl="0" indent="0" algn="l" rtl="0">
              <a:lnSpc>
                <a:spcPct val="100000"/>
              </a:lnSpc>
              <a:spcBef>
                <a:spcPts val="0"/>
              </a:spcBef>
              <a:spcAft>
                <a:spcPts val="0"/>
              </a:spcAft>
              <a:buClr>
                <a:schemeClr val="dk1"/>
              </a:buClr>
              <a:buSzPts val="1100"/>
              <a:buFont typeface="Arial"/>
              <a:buNone/>
            </a:pPr>
            <a:r>
              <a:rPr lang="en-US" sz="1100" i="0" dirty="0"/>
              <a:t>Schulz’s first publication of Spike in </a:t>
            </a:r>
            <a:r>
              <a:rPr lang="en-US" sz="1100" i="1" dirty="0"/>
              <a:t>Ripley’s Believe it or Not. </a:t>
            </a:r>
          </a:p>
          <a:p>
            <a:pPr marL="0" lvl="0" indent="0" algn="l" rtl="0">
              <a:lnSpc>
                <a:spcPct val="100000"/>
              </a:lnSpc>
              <a:spcBef>
                <a:spcPts val="0"/>
              </a:spcBef>
              <a:spcAft>
                <a:spcPts val="0"/>
              </a:spcAft>
              <a:buClr>
                <a:schemeClr val="dk1"/>
              </a:buClr>
              <a:buSzPts val="1100"/>
              <a:buFont typeface="Arial"/>
              <a:buNone/>
            </a:pPr>
            <a:r>
              <a:rPr lang="en-US" sz="1100" i="1" dirty="0"/>
              <a:t>_____________________________________________________</a:t>
            </a:r>
            <a:endParaRPr sz="1100" dirty="0"/>
          </a:p>
          <a:p>
            <a:pPr marL="0" lvl="0" indent="0" algn="l" rtl="0">
              <a:lnSpc>
                <a:spcPct val="100000"/>
              </a:lnSpc>
              <a:spcBef>
                <a:spcPts val="0"/>
              </a:spcBef>
              <a:spcAft>
                <a:spcPts val="0"/>
              </a:spcAft>
              <a:buClr>
                <a:schemeClr val="dk1"/>
              </a:buClr>
              <a:buSzPts val="1100"/>
              <a:buFont typeface="Arial"/>
              <a:buNone/>
            </a:pPr>
            <a:endParaRPr sz="1100" i="1" dirty="0"/>
          </a:p>
          <a:p>
            <a:pPr marL="171450" lvl="0" indent="-165100" algn="l" rtl="0">
              <a:lnSpc>
                <a:spcPct val="100000"/>
              </a:lnSpc>
              <a:spcBef>
                <a:spcPts val="0"/>
              </a:spcBef>
              <a:spcAft>
                <a:spcPts val="0"/>
              </a:spcAft>
              <a:buClr>
                <a:schemeClr val="dk1"/>
              </a:buClr>
              <a:buSzPts val="1000"/>
              <a:buFont typeface="Arial"/>
              <a:buChar char="•"/>
            </a:pPr>
            <a:r>
              <a:rPr lang="en-US" sz="1100" i="0" dirty="0"/>
              <a:t>In the 1930s, Schulz had a black and white dog that later became the inspiration for Snoopy; his name was Spike. Spike was a smart dog who could ring the doorbell, fetch potatoes from the cellar, and eat almost anything without getting sick!</a:t>
            </a:r>
            <a:endParaRPr sz="1100" dirty="0"/>
          </a:p>
          <a:p>
            <a:pPr marL="171450" lvl="0" indent="-95250" algn="l" rtl="0">
              <a:lnSpc>
                <a:spcPct val="100000"/>
              </a:lnSpc>
              <a:spcBef>
                <a:spcPts val="0"/>
              </a:spcBef>
              <a:spcAft>
                <a:spcPts val="0"/>
              </a:spcAft>
              <a:buClr>
                <a:schemeClr val="dk1"/>
              </a:buClr>
              <a:buSzPts val="1200"/>
              <a:buFont typeface="Arial"/>
              <a:buNone/>
            </a:pPr>
            <a:endParaRPr i="0" dirty="0"/>
          </a:p>
          <a:p>
            <a:pPr marL="171450" lvl="0" indent="-95250" algn="l" rtl="0">
              <a:lnSpc>
                <a:spcPct val="100000"/>
              </a:lnSpc>
              <a:spcBef>
                <a:spcPts val="0"/>
              </a:spcBef>
              <a:spcAft>
                <a:spcPts val="0"/>
              </a:spcAft>
              <a:buClr>
                <a:schemeClr val="dk1"/>
              </a:buClr>
              <a:buSzPts val="1200"/>
              <a:buFont typeface="Arial"/>
              <a:buNone/>
            </a:pPr>
            <a:endParaRPr i="0" dirty="0"/>
          </a:p>
        </p:txBody>
      </p:sp>
      <p:sp>
        <p:nvSpPr>
          <p:cNvPr id="133" name="Google Shape;133;p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8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None/>
            </a:pPr>
            <a:r>
              <a:rPr lang="en-US" i="1" u="none" dirty="0">
                <a:latin typeface="+mn-lt"/>
                <a:cs typeface="Calibri" panose="020F0502020204030204" pitchFamily="34" charset="0"/>
              </a:rPr>
              <a:t>QUESTIONS</a:t>
            </a:r>
            <a:r>
              <a:rPr lang="en-US" u="none" dirty="0">
                <a:latin typeface="+mn-lt"/>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u="sng" dirty="0">
                <a:latin typeface="+mn-lt"/>
                <a:cs typeface="Calibri" panose="020F0502020204030204" pitchFamily="34" charset="0"/>
              </a:rPr>
              <a:t>What is a cartoon? What are characteristics of a cartoon?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u="none" dirty="0">
                <a:latin typeface="+mn-lt"/>
                <a:cs typeface="Calibri" panose="020F0502020204030204" pitchFamily="34" charset="0"/>
              </a:rPr>
              <a:t>A drawing, or a series of drawings. It can appear in a newspaper or magazine.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u="none" dirty="0">
                <a:latin typeface="+mn-lt"/>
                <a:cs typeface="Calibri" panose="020F0502020204030204" pitchFamily="34" charset="0"/>
              </a:rPr>
              <a:t>A cartoon can also be a film or TV show made by photographing a series of drawings. An animated TV show or film.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u="none" dirty="0">
                <a:latin typeface="+mn-lt"/>
                <a:cs typeface="Calibri" panose="020F0502020204030204" pitchFamily="34" charset="0"/>
              </a:rPr>
              <a:t>It can tell a story. Series of drawings in a narrative strip – comic strip.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u="none" dirty="0">
                <a:latin typeface="+mn-lt"/>
                <a:cs typeface="Calibri" panose="020F0502020204030204" pitchFamily="34" charset="0"/>
              </a:rPr>
              <a:t>Often it is humorous and/or comments on something.</a:t>
            </a: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altLang="en-US" sz="1200" b="1" u="sng" dirty="0">
                <a:latin typeface="+mn-lt"/>
                <a:ea typeface="ＭＳ Ｐゴシック" panose="020B0600070205080204" pitchFamily="34" charset="-128"/>
                <a:cs typeface="Calibri" panose="020F0502020204030204" pitchFamily="34" charset="0"/>
              </a:rPr>
              <a:t>BIG IDEA #2:</a:t>
            </a:r>
            <a:r>
              <a:rPr lang="en-US" altLang="en-US" sz="1200" b="1" u="none" dirty="0">
                <a:latin typeface="+mn-lt"/>
                <a:ea typeface="ＭＳ Ｐゴシック" panose="020B0600070205080204" pitchFamily="34" charset="-128"/>
                <a:cs typeface="Calibri" panose="020F0502020204030204" pitchFamily="34" charset="0"/>
              </a:rPr>
              <a:t> Charles Schulz drew cartoons and was interested in building a story. </a:t>
            </a: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dirty="0"/>
              <a:t>As a child, Charles liked movies, especially action films like cowboy and Tarzan films. Watching films taught him how the action on the screen moved forward, building excitement from scene to scene. He used this same technique later in his comics.</a:t>
            </a:r>
            <a:endParaRPr dirty="0"/>
          </a:p>
          <a:p>
            <a:pPr marL="171450" lvl="0" indent="-95250" algn="l" rtl="0">
              <a:lnSpc>
                <a:spcPct val="100000"/>
              </a:lnSpc>
              <a:spcBef>
                <a:spcPts val="0"/>
              </a:spcBef>
              <a:spcAft>
                <a:spcPts val="0"/>
              </a:spcAft>
              <a:buClr>
                <a:schemeClr val="dk1"/>
              </a:buClr>
              <a:buSzPts val="1200"/>
              <a:buFont typeface="Arial"/>
              <a:buNone/>
            </a:pPr>
            <a:endParaRPr dirty="0"/>
          </a:p>
          <a:p>
            <a:pPr marL="171450" lvl="0" indent="-95250" algn="l" rtl="0">
              <a:lnSpc>
                <a:spcPct val="100000"/>
              </a:lnSpc>
              <a:spcBef>
                <a:spcPts val="0"/>
              </a:spcBef>
              <a:spcAft>
                <a:spcPts val="0"/>
              </a:spcAft>
              <a:buClr>
                <a:schemeClr val="dk1"/>
              </a:buClr>
              <a:buSzPts val="1200"/>
              <a:buFont typeface="Arial"/>
              <a:buNone/>
            </a:pP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
        <p:nvSpPr>
          <p:cNvPr id="124" name="Google Shape;124;p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8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US" i="0" dirty="0"/>
              <a:t>Strip from Sunday </a:t>
            </a:r>
            <a:r>
              <a:rPr lang="en-US" i="1" dirty="0"/>
              <a:t>Peanuts</a:t>
            </a:r>
            <a:r>
              <a:rPr lang="en-US" i="0" dirty="0"/>
              <a:t> </a:t>
            </a:r>
            <a:r>
              <a:rPr lang="en-US" sz="1100" i="0" dirty="0"/>
              <a:t>page, 1952-55 United Feature Syndicate, INC.</a:t>
            </a:r>
          </a:p>
          <a:p>
            <a:pPr marL="0" lvl="0" indent="0" algn="l" rtl="0">
              <a:lnSpc>
                <a:spcPct val="100000"/>
              </a:lnSpc>
              <a:spcBef>
                <a:spcPts val="0"/>
              </a:spcBef>
              <a:spcAft>
                <a:spcPts val="0"/>
              </a:spcAft>
              <a:buClr>
                <a:schemeClr val="dk1"/>
              </a:buClr>
              <a:buSzPts val="1200"/>
              <a:buFont typeface="Arial"/>
              <a:buNone/>
            </a:pPr>
            <a:r>
              <a:rPr lang="en-US" sz="1100" i="0" dirty="0"/>
              <a:t>______________________________________________________________</a:t>
            </a:r>
          </a:p>
          <a:p>
            <a:pPr marL="0" lvl="0" indent="0" algn="l" rtl="0">
              <a:lnSpc>
                <a:spcPct val="100000"/>
              </a:lnSpc>
              <a:spcBef>
                <a:spcPts val="0"/>
              </a:spcBef>
              <a:spcAft>
                <a:spcPts val="0"/>
              </a:spcAft>
              <a:buClr>
                <a:schemeClr val="dk1"/>
              </a:buClr>
              <a:buSzPts val="1200"/>
              <a:buFont typeface="Arial"/>
              <a:buNone/>
            </a:pPr>
            <a:endParaRPr lang="en-US" sz="1100" i="1" dirty="0"/>
          </a:p>
          <a:p>
            <a:pPr marL="171450" lvl="0" indent="-171450" algn="l" rtl="0">
              <a:lnSpc>
                <a:spcPct val="100000"/>
              </a:lnSpc>
              <a:spcBef>
                <a:spcPts val="0"/>
              </a:spcBef>
              <a:spcAft>
                <a:spcPts val="0"/>
              </a:spcAft>
              <a:buClr>
                <a:schemeClr val="dk1"/>
              </a:buClr>
              <a:buSzPts val="1050"/>
              <a:buFont typeface="Arial"/>
              <a:buChar char="•"/>
            </a:pPr>
            <a:r>
              <a:rPr lang="en-US" sz="1050" b="0" i="0" dirty="0">
                <a:solidFill>
                  <a:schemeClr val="dk1"/>
                </a:solidFill>
                <a:latin typeface="Calibri"/>
                <a:ea typeface="Calibri"/>
                <a:cs typeface="Calibri"/>
                <a:sym typeface="Calibri"/>
              </a:rPr>
              <a:t>In 1950, after several rejections, Schulz sold his strip to United Feature Syndicate. The syndicate renamed his strip, </a:t>
            </a:r>
            <a:r>
              <a:rPr lang="en-US" sz="1050" b="0" i="1" dirty="0">
                <a:solidFill>
                  <a:schemeClr val="dk1"/>
                </a:solidFill>
                <a:latin typeface="Calibri"/>
                <a:ea typeface="Calibri"/>
                <a:cs typeface="Calibri"/>
                <a:sym typeface="Calibri"/>
              </a:rPr>
              <a:t>Peanuts</a:t>
            </a:r>
            <a:r>
              <a:rPr lang="en-US" sz="1050" b="0" i="0" dirty="0">
                <a:solidFill>
                  <a:schemeClr val="dk1"/>
                </a:solidFill>
                <a:latin typeface="Calibri"/>
                <a:ea typeface="Calibri"/>
                <a:cs typeface="Calibri"/>
                <a:sym typeface="Calibri"/>
              </a:rPr>
              <a:t>, a title Schulz never liked.</a:t>
            </a:r>
          </a:p>
          <a:p>
            <a:pPr marL="171450" lvl="0" indent="-171450" algn="l" rtl="0">
              <a:lnSpc>
                <a:spcPct val="100000"/>
              </a:lnSpc>
              <a:spcBef>
                <a:spcPts val="0"/>
              </a:spcBef>
              <a:spcAft>
                <a:spcPts val="0"/>
              </a:spcAft>
              <a:buClr>
                <a:schemeClr val="dk1"/>
              </a:buClr>
              <a:buSzPts val="1050"/>
              <a:buFont typeface="Arial"/>
              <a:buChar char="•"/>
            </a:pPr>
            <a:endParaRPr dirty="0"/>
          </a:p>
          <a:p>
            <a:pPr marL="171450" lvl="0" indent="-171450" algn="l" rtl="0">
              <a:lnSpc>
                <a:spcPct val="100000"/>
              </a:lnSpc>
              <a:spcBef>
                <a:spcPts val="0"/>
              </a:spcBef>
              <a:spcAft>
                <a:spcPts val="0"/>
              </a:spcAft>
              <a:buClr>
                <a:schemeClr val="dk1"/>
              </a:buClr>
              <a:buSzPts val="1050"/>
              <a:buFont typeface="Arial"/>
              <a:buChar char="•"/>
            </a:pPr>
            <a:r>
              <a:rPr lang="en-US" sz="1050" b="0" i="0" dirty="0">
                <a:solidFill>
                  <a:schemeClr val="dk1"/>
                </a:solidFill>
                <a:latin typeface="Calibri"/>
                <a:ea typeface="Calibri"/>
                <a:cs typeface="Calibri"/>
                <a:sym typeface="Calibri"/>
              </a:rPr>
              <a:t>That year </a:t>
            </a:r>
            <a:r>
              <a:rPr lang="en-US" sz="1050" b="0" i="1" dirty="0">
                <a:solidFill>
                  <a:schemeClr val="dk1"/>
                </a:solidFill>
                <a:latin typeface="Calibri"/>
                <a:ea typeface="Calibri"/>
                <a:cs typeface="Calibri"/>
                <a:sym typeface="Calibri"/>
              </a:rPr>
              <a:t>Peanuts</a:t>
            </a:r>
            <a:r>
              <a:rPr lang="en-US" sz="1050" b="0" i="0" dirty="0">
                <a:solidFill>
                  <a:schemeClr val="dk1"/>
                </a:solidFill>
                <a:latin typeface="Calibri"/>
                <a:ea typeface="Calibri"/>
                <a:cs typeface="Calibri"/>
                <a:sym typeface="Calibri"/>
              </a:rPr>
              <a:t> debuted in seven newspapers, including the Star Tribune of Minneapolis, The Washington Post, and Seattle Times. </a:t>
            </a:r>
          </a:p>
          <a:p>
            <a:pPr marL="171450" lvl="0" indent="-171450" algn="l" rtl="0">
              <a:lnSpc>
                <a:spcPct val="100000"/>
              </a:lnSpc>
              <a:spcBef>
                <a:spcPts val="0"/>
              </a:spcBef>
              <a:spcAft>
                <a:spcPts val="0"/>
              </a:spcAft>
              <a:buClr>
                <a:schemeClr val="dk1"/>
              </a:buClr>
              <a:buSzPts val="1050"/>
              <a:buFont typeface="Arial"/>
              <a:buChar char="•"/>
            </a:pPr>
            <a:endParaRPr lang="en-US" sz="1050" b="0" i="0" dirty="0">
              <a:solidFill>
                <a:schemeClr val="dk1"/>
              </a:solidFill>
              <a:latin typeface="Calibri"/>
              <a:ea typeface="Calibri"/>
              <a:cs typeface="Calibri"/>
              <a:sym typeface="Calibri"/>
            </a:endParaRPr>
          </a:p>
          <a:p>
            <a:pPr marL="171450" lvl="0" indent="-171450" algn="l" rtl="0">
              <a:lnSpc>
                <a:spcPct val="100000"/>
              </a:lnSpc>
              <a:spcBef>
                <a:spcPts val="0"/>
              </a:spcBef>
              <a:spcAft>
                <a:spcPts val="0"/>
              </a:spcAft>
              <a:buClr>
                <a:schemeClr val="dk1"/>
              </a:buClr>
              <a:buSzPts val="1050"/>
              <a:buFont typeface="Arial"/>
              <a:buChar char="•"/>
            </a:pPr>
            <a:r>
              <a:rPr lang="en-US" sz="1050" b="1" i="0" dirty="0">
                <a:solidFill>
                  <a:schemeClr val="dk1"/>
                </a:solidFill>
                <a:latin typeface="Calibri"/>
                <a:ea typeface="Calibri"/>
                <a:cs typeface="Calibri"/>
                <a:sym typeface="Calibri"/>
              </a:rPr>
              <a:t>Everyone commented on how unique </a:t>
            </a:r>
            <a:r>
              <a:rPr lang="en-US" sz="1050" b="1" i="1" dirty="0">
                <a:solidFill>
                  <a:schemeClr val="dk1"/>
                </a:solidFill>
                <a:latin typeface="Calibri"/>
                <a:ea typeface="Calibri"/>
                <a:cs typeface="Calibri"/>
                <a:sym typeface="Calibri"/>
              </a:rPr>
              <a:t>Peanuts</a:t>
            </a:r>
            <a:r>
              <a:rPr lang="en-US" sz="1050" b="1" i="0" dirty="0">
                <a:solidFill>
                  <a:schemeClr val="dk1"/>
                </a:solidFill>
                <a:latin typeface="Calibri"/>
                <a:ea typeface="Calibri"/>
                <a:cs typeface="Calibri"/>
                <a:sym typeface="Calibri"/>
              </a:rPr>
              <a:t> was</a:t>
            </a:r>
            <a:r>
              <a:rPr lang="en-US" sz="1050" b="0" i="0" dirty="0">
                <a:solidFill>
                  <a:schemeClr val="dk1"/>
                </a:solidFill>
                <a:latin typeface="Calibri"/>
                <a:ea typeface="Calibri"/>
                <a:cs typeface="Calibri"/>
                <a:sym typeface="Calibri"/>
              </a:rPr>
              <a:t>; it looked so different from other strips. It was not cluttered with details, he left white space, so his characters stood out. He had a horizontal line, a few steps, or maybe a curb for the kids to sit on.</a:t>
            </a:r>
          </a:p>
          <a:p>
            <a:pPr marL="171450" lvl="0" indent="-171450" algn="l" rtl="0">
              <a:lnSpc>
                <a:spcPct val="100000"/>
              </a:lnSpc>
              <a:spcBef>
                <a:spcPts val="0"/>
              </a:spcBef>
              <a:spcAft>
                <a:spcPts val="0"/>
              </a:spcAft>
              <a:buClr>
                <a:schemeClr val="dk1"/>
              </a:buClr>
              <a:buSzPts val="1050"/>
              <a:buFont typeface="Arial"/>
              <a:buChar char="•"/>
            </a:pPr>
            <a:endParaRPr dirty="0"/>
          </a:p>
          <a:p>
            <a:pPr marL="171450" lvl="0" indent="-171450" algn="l" rtl="0">
              <a:lnSpc>
                <a:spcPct val="100000"/>
              </a:lnSpc>
              <a:spcBef>
                <a:spcPts val="0"/>
              </a:spcBef>
              <a:spcAft>
                <a:spcPts val="0"/>
              </a:spcAft>
              <a:buClr>
                <a:schemeClr val="dk1"/>
              </a:buClr>
              <a:buSzPts val="1050"/>
              <a:buFont typeface="Arial"/>
              <a:buChar char="•"/>
            </a:pPr>
            <a:r>
              <a:rPr lang="en-US" sz="1050" b="0" i="0" dirty="0">
                <a:solidFill>
                  <a:schemeClr val="dk1"/>
                </a:solidFill>
                <a:latin typeface="Calibri"/>
                <a:ea typeface="Calibri"/>
                <a:cs typeface="Calibri"/>
                <a:sym typeface="Calibri"/>
              </a:rPr>
              <a:t>In 1952, the first Sunday </a:t>
            </a:r>
            <a:r>
              <a:rPr lang="en-US" sz="1050" b="0" i="1" dirty="0">
                <a:solidFill>
                  <a:schemeClr val="dk1"/>
                </a:solidFill>
                <a:latin typeface="Calibri"/>
                <a:ea typeface="Calibri"/>
                <a:cs typeface="Calibri"/>
                <a:sym typeface="Calibri"/>
              </a:rPr>
              <a:t>Peanuts</a:t>
            </a:r>
            <a:r>
              <a:rPr lang="en-US" sz="1050" b="0" i="0" dirty="0">
                <a:solidFill>
                  <a:schemeClr val="dk1"/>
                </a:solidFill>
                <a:latin typeface="Calibri"/>
                <a:ea typeface="Calibri"/>
                <a:cs typeface="Calibri"/>
                <a:sym typeface="Calibri"/>
              </a:rPr>
              <a:t> page was published in color; the strip was then featured in over 40 U.S newspapers. </a:t>
            </a:r>
          </a:p>
          <a:p>
            <a:pPr marL="171450" lvl="0" indent="-171450" algn="l" rtl="0">
              <a:lnSpc>
                <a:spcPct val="100000"/>
              </a:lnSpc>
              <a:spcBef>
                <a:spcPts val="0"/>
              </a:spcBef>
              <a:spcAft>
                <a:spcPts val="0"/>
              </a:spcAft>
              <a:buClr>
                <a:schemeClr val="dk1"/>
              </a:buClr>
              <a:buSzPts val="1050"/>
              <a:buFont typeface="Arial"/>
              <a:buChar char="•"/>
            </a:pPr>
            <a:endParaRPr lang="en-US" sz="1050" b="0" i="0" dirty="0">
              <a:solidFill>
                <a:schemeClr val="dk1"/>
              </a:solidFill>
              <a:latin typeface="Calibri"/>
              <a:cs typeface="Calibri"/>
              <a:sym typeface="Calibri"/>
            </a:endParaRPr>
          </a:p>
        </p:txBody>
      </p:sp>
      <p:sp>
        <p:nvSpPr>
          <p:cNvPr id="158" name="Google Shape;15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8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1100" i="0" dirty="0"/>
              <a:t>Comic strips from </a:t>
            </a:r>
            <a:r>
              <a:rPr lang="en-US" sz="1100" i="1" dirty="0"/>
              <a:t>Peanuts</a:t>
            </a:r>
            <a:r>
              <a:rPr lang="en-US" sz="1100" i="0" dirty="0"/>
              <a:t>, United Feature Syndicate, INC.</a:t>
            </a:r>
          </a:p>
          <a:p>
            <a:pPr marL="0" marR="0" lvl="0" indent="0" algn="l" rtl="0">
              <a:lnSpc>
                <a:spcPct val="100000"/>
              </a:lnSpc>
              <a:spcBef>
                <a:spcPts val="0"/>
              </a:spcBef>
              <a:spcAft>
                <a:spcPts val="0"/>
              </a:spcAft>
              <a:buClr>
                <a:schemeClr val="dk1"/>
              </a:buClr>
              <a:buSzPts val="1100"/>
              <a:buFont typeface="Arial"/>
              <a:buNone/>
            </a:pPr>
            <a:r>
              <a:rPr lang="en-US" sz="1100" i="0" dirty="0"/>
              <a:t>______________________________________________________</a:t>
            </a:r>
            <a:endParaRPr i="0" dirty="0"/>
          </a:p>
          <a:p>
            <a:pPr marL="171450" lvl="0" indent="-101600" algn="l" rtl="0">
              <a:lnSpc>
                <a:spcPct val="100000"/>
              </a:lnSpc>
              <a:spcBef>
                <a:spcPts val="0"/>
              </a:spcBef>
              <a:spcAft>
                <a:spcPts val="0"/>
              </a:spcAft>
              <a:buClr>
                <a:schemeClr val="dk1"/>
              </a:buClr>
              <a:buSzPts val="1100"/>
              <a:buFont typeface="Arial"/>
              <a:buNone/>
            </a:pPr>
            <a:endParaRPr lang="en-US" sz="1100" b="0" i="0" dirty="0">
              <a:solidFill>
                <a:schemeClr val="dk1"/>
              </a:solidFill>
              <a:latin typeface="Calibri"/>
              <a:ea typeface="Calibri"/>
              <a:cs typeface="Calibri"/>
              <a:sym typeface="Calibri"/>
            </a:endParaRPr>
          </a:p>
          <a:p>
            <a:pPr marL="171450" marR="0" lvl="0" indent="-10160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en-US" sz="1100" b="1" u="sng" dirty="0">
                <a:latin typeface="+mn-lt"/>
                <a:ea typeface="ＭＳ Ｐゴシック" panose="020B0600070205080204" pitchFamily="34" charset="-128"/>
                <a:cs typeface="Calibri" panose="020F0502020204030204" pitchFamily="34" charset="0"/>
              </a:rPr>
              <a:t>BIG IDEA #3:</a:t>
            </a:r>
            <a:r>
              <a:rPr lang="en-US" altLang="en-US" sz="1100" b="1" u="none" dirty="0">
                <a:latin typeface="+mn-lt"/>
                <a:ea typeface="ＭＳ Ｐゴシック" panose="020B0600070205080204" pitchFamily="34" charset="-128"/>
                <a:cs typeface="Calibri" panose="020F0502020204030204" pitchFamily="34" charset="0"/>
              </a:rPr>
              <a:t> Charles Schulz used events from his life in his cartoon strips. He made real facts funny. This is what made him stand out among other cartoonists.</a:t>
            </a:r>
            <a:endParaRPr lang="en-US" sz="1100" b="1" i="0" u="none" dirty="0">
              <a:solidFill>
                <a:schemeClr val="dk1"/>
              </a:solidFill>
              <a:latin typeface="+mn-lt"/>
              <a:ea typeface="ＭＳ Ｐゴシック" panose="020B0600070205080204" pitchFamily="34" charset="-128"/>
              <a:cs typeface="Calibri" panose="020F0502020204030204" pitchFamily="34" charset="0"/>
              <a:sym typeface="Calibri"/>
            </a:endParaRPr>
          </a:p>
          <a:p>
            <a:pPr marL="171450" lvl="0" indent="-101600" algn="l" rtl="0">
              <a:lnSpc>
                <a:spcPct val="100000"/>
              </a:lnSpc>
              <a:spcBef>
                <a:spcPts val="0"/>
              </a:spcBef>
              <a:spcAft>
                <a:spcPts val="0"/>
              </a:spcAft>
              <a:buClr>
                <a:schemeClr val="dk1"/>
              </a:buClr>
              <a:buSzPts val="1100"/>
              <a:buFont typeface="Arial"/>
              <a:buNone/>
            </a:pPr>
            <a:endParaRPr lang="en-US" sz="1100" b="0" i="0" dirty="0">
              <a:solidFill>
                <a:schemeClr val="dk1"/>
              </a:solidFill>
              <a:latin typeface="Calibri"/>
              <a:ea typeface="Calibri"/>
              <a:cs typeface="Calibri"/>
              <a:sym typeface="Calibri"/>
            </a:endParaRPr>
          </a:p>
          <a:p>
            <a:pPr marL="171450" lvl="0" indent="-101600" algn="l" rtl="0">
              <a:lnSpc>
                <a:spcPct val="100000"/>
              </a:lnSpc>
              <a:spcBef>
                <a:spcPts val="0"/>
              </a:spcBef>
              <a:spcAft>
                <a:spcPts val="0"/>
              </a:spcAft>
              <a:buClr>
                <a:schemeClr val="dk1"/>
              </a:buClr>
              <a:buSzPts val="1100"/>
              <a:buFont typeface="Arial"/>
              <a:buNone/>
            </a:pPr>
            <a:endParaRPr sz="1100" b="0" i="0" dirty="0">
              <a:solidFill>
                <a:schemeClr val="dk1"/>
              </a:solidFill>
              <a:latin typeface="Calibri"/>
              <a:ea typeface="Calibri"/>
              <a:cs typeface="Calibri"/>
              <a:sym typeface="Calibri"/>
            </a:endParaRPr>
          </a:p>
          <a:p>
            <a:pPr marL="171450" lvl="0" indent="-171450" algn="l" rtl="0">
              <a:lnSpc>
                <a:spcPct val="100000"/>
              </a:lnSpc>
              <a:spcBef>
                <a:spcPts val="0"/>
              </a:spcBef>
              <a:spcAft>
                <a:spcPts val="0"/>
              </a:spcAft>
              <a:buClr>
                <a:schemeClr val="dk1"/>
              </a:buClr>
              <a:buSzPts val="1100"/>
              <a:buFont typeface="Arial"/>
              <a:buChar char="•"/>
            </a:pPr>
            <a:r>
              <a:rPr lang="en-US" sz="1100" b="0" i="0" dirty="0">
                <a:solidFill>
                  <a:schemeClr val="dk1"/>
                </a:solidFill>
                <a:latin typeface="Calibri"/>
                <a:ea typeface="Calibri"/>
                <a:cs typeface="Calibri"/>
                <a:sym typeface="Calibri"/>
              </a:rPr>
              <a:t>When Schulz was lonely, he drew Charlie Brown lonely. </a:t>
            </a:r>
          </a:p>
          <a:p>
            <a:pPr marL="171450" lvl="0" indent="-171450" algn="l" rtl="0">
              <a:lnSpc>
                <a:spcPct val="100000"/>
              </a:lnSpc>
              <a:spcBef>
                <a:spcPts val="0"/>
              </a:spcBef>
              <a:spcAft>
                <a:spcPts val="0"/>
              </a:spcAft>
              <a:buClr>
                <a:schemeClr val="dk1"/>
              </a:buClr>
              <a:buSzPts val="1100"/>
              <a:buFont typeface="Arial"/>
              <a:buChar char="•"/>
            </a:pPr>
            <a:endParaRPr lang="en-US" sz="1100" b="0" i="0" dirty="0">
              <a:solidFill>
                <a:schemeClr val="dk1"/>
              </a:solidFill>
              <a:latin typeface="Calibri"/>
              <a:ea typeface="Calibri"/>
              <a:cs typeface="Calibri"/>
              <a:sym typeface="Calibri"/>
            </a:endParaRPr>
          </a:p>
          <a:p>
            <a:pPr marL="171450" lvl="0" indent="-171450" algn="l" rtl="0">
              <a:lnSpc>
                <a:spcPct val="100000"/>
              </a:lnSpc>
              <a:spcBef>
                <a:spcPts val="0"/>
              </a:spcBef>
              <a:spcAft>
                <a:spcPts val="0"/>
              </a:spcAft>
              <a:buClr>
                <a:schemeClr val="dk1"/>
              </a:buClr>
              <a:buSzPts val="1100"/>
              <a:buFont typeface="Arial"/>
              <a:buChar char="•"/>
            </a:pPr>
            <a:r>
              <a:rPr lang="en-US" sz="1100" b="0" i="0" dirty="0">
                <a:solidFill>
                  <a:schemeClr val="dk1"/>
                </a:solidFill>
                <a:latin typeface="Calibri"/>
                <a:ea typeface="Calibri"/>
                <a:cs typeface="Calibri"/>
                <a:sym typeface="Calibri"/>
              </a:rPr>
              <a:t>When he was worried about the meaning of life, he drew Snoopy worrying about the meaning of life. </a:t>
            </a:r>
          </a:p>
          <a:p>
            <a:pPr marL="171450" lvl="0" indent="-171450" algn="l" rtl="0">
              <a:lnSpc>
                <a:spcPct val="100000"/>
              </a:lnSpc>
              <a:spcBef>
                <a:spcPts val="0"/>
              </a:spcBef>
              <a:spcAft>
                <a:spcPts val="0"/>
              </a:spcAft>
              <a:buClr>
                <a:schemeClr val="dk1"/>
              </a:buClr>
              <a:buSzPts val="1100"/>
              <a:buFont typeface="Arial"/>
              <a:buChar char="•"/>
            </a:pPr>
            <a:endParaRPr lang="en-US" sz="1100" b="0" i="0" dirty="0">
              <a:solidFill>
                <a:schemeClr val="dk1"/>
              </a:solidFill>
              <a:latin typeface="Calibri"/>
              <a:ea typeface="Calibri"/>
              <a:cs typeface="Calibri"/>
              <a:sym typeface="Calibri"/>
            </a:endParaRPr>
          </a:p>
          <a:p>
            <a:pPr marL="171450" lvl="0" indent="-171450" algn="l" rtl="0">
              <a:lnSpc>
                <a:spcPct val="100000"/>
              </a:lnSpc>
              <a:spcBef>
                <a:spcPts val="0"/>
              </a:spcBef>
              <a:spcAft>
                <a:spcPts val="0"/>
              </a:spcAft>
              <a:buClr>
                <a:schemeClr val="dk1"/>
              </a:buClr>
              <a:buSzPts val="1100"/>
              <a:buFont typeface="Arial"/>
              <a:buChar char="•"/>
            </a:pPr>
            <a:r>
              <a:rPr lang="en-US" sz="1100" b="0" i="0" dirty="0">
                <a:solidFill>
                  <a:schemeClr val="dk1"/>
                </a:solidFill>
                <a:latin typeface="Calibri"/>
                <a:ea typeface="Calibri"/>
                <a:cs typeface="Calibri"/>
                <a:sym typeface="Calibri"/>
              </a:rPr>
              <a:t>He also used his strip to honor holidays, issues of the time, and special historical dates. </a:t>
            </a:r>
          </a:p>
          <a:p>
            <a:pPr marL="171450" lvl="0" indent="-171450" algn="l" rtl="0">
              <a:lnSpc>
                <a:spcPct val="100000"/>
              </a:lnSpc>
              <a:spcBef>
                <a:spcPts val="0"/>
              </a:spcBef>
              <a:spcAft>
                <a:spcPts val="0"/>
              </a:spcAft>
              <a:buClr>
                <a:schemeClr val="dk1"/>
              </a:buClr>
              <a:buSzPts val="1100"/>
              <a:buFont typeface="Arial"/>
              <a:buChar char="•"/>
            </a:pPr>
            <a:endParaRPr dirty="0"/>
          </a:p>
          <a:p>
            <a:pPr marL="171450" lvl="0" indent="-171450" algn="l" rtl="0">
              <a:lnSpc>
                <a:spcPct val="100000"/>
              </a:lnSpc>
              <a:spcBef>
                <a:spcPts val="0"/>
              </a:spcBef>
              <a:spcAft>
                <a:spcPts val="0"/>
              </a:spcAft>
              <a:buClr>
                <a:schemeClr val="dk1"/>
              </a:buClr>
              <a:buSzPts val="1100"/>
              <a:buFont typeface="Arial"/>
              <a:buChar char="•"/>
            </a:pPr>
            <a:r>
              <a:rPr lang="en-US" sz="1100" b="0" i="0" dirty="0">
                <a:solidFill>
                  <a:schemeClr val="dk1"/>
                </a:solidFill>
                <a:latin typeface="Calibri"/>
                <a:ea typeface="Calibri"/>
                <a:cs typeface="Calibri"/>
                <a:sym typeface="Calibri"/>
              </a:rPr>
              <a:t>Schulz’s characters were both wise and innocent. This was the magic of </a:t>
            </a:r>
            <a:r>
              <a:rPr lang="en-US" sz="1100" b="0" i="1" dirty="0">
                <a:solidFill>
                  <a:schemeClr val="dk1"/>
                </a:solidFill>
                <a:latin typeface="Calibri"/>
                <a:ea typeface="Calibri"/>
                <a:cs typeface="Calibri"/>
                <a:sym typeface="Calibri"/>
              </a:rPr>
              <a:t>Peanuts</a:t>
            </a:r>
            <a:r>
              <a:rPr lang="en-US" sz="1100" b="0" i="0" dirty="0">
                <a:solidFill>
                  <a:schemeClr val="dk1"/>
                </a:solidFill>
                <a:latin typeface="Calibri"/>
                <a:ea typeface="Calibri"/>
                <a:cs typeface="Calibri"/>
                <a:sym typeface="Calibri"/>
              </a:rPr>
              <a:t>. An example of this is Linus expressing his opinions about religion and philosophy, while holding onto his “security blanket.”</a:t>
            </a:r>
          </a:p>
          <a:p>
            <a:pPr marL="171450" lvl="0" indent="-171450" algn="l" rtl="0">
              <a:lnSpc>
                <a:spcPct val="100000"/>
              </a:lnSpc>
              <a:spcBef>
                <a:spcPts val="0"/>
              </a:spcBef>
              <a:spcAft>
                <a:spcPts val="0"/>
              </a:spcAft>
              <a:buClr>
                <a:schemeClr val="dk1"/>
              </a:buClr>
              <a:buSzPts val="1100"/>
              <a:buFont typeface="Arial"/>
              <a:buChar char="•"/>
            </a:pPr>
            <a:endParaRPr lang="en-US" sz="1100" b="0" i="0" dirty="0">
              <a:solidFill>
                <a:schemeClr val="dk1"/>
              </a:solidFill>
              <a:latin typeface="Calibri"/>
              <a:ea typeface="Calibri"/>
              <a:cs typeface="Calibri"/>
              <a:sym typeface="Calibri"/>
            </a:endParaRPr>
          </a:p>
          <a:p>
            <a:pPr marL="171450" lvl="0" indent="-171450" algn="l" rtl="0">
              <a:lnSpc>
                <a:spcPct val="100000"/>
              </a:lnSpc>
              <a:spcBef>
                <a:spcPts val="0"/>
              </a:spcBef>
              <a:spcAft>
                <a:spcPts val="0"/>
              </a:spcAft>
              <a:buClr>
                <a:schemeClr val="dk1"/>
              </a:buClr>
              <a:buSzPts val="1100"/>
              <a:buFont typeface="Arial"/>
              <a:buChar char="•"/>
            </a:pPr>
            <a:r>
              <a:rPr lang="en-US" sz="1600" b="0" i="0" dirty="0">
                <a:solidFill>
                  <a:srgbClr val="23282D"/>
                </a:solidFill>
                <a:effectLst/>
                <a:latin typeface="futura-pt"/>
              </a:rPr>
              <a:t>His humor was at times observational, wry, sarcastic, nostalgic, bittersweet, silly, and melancholy, with occasional flights of fancy and suspensions of reality thrown in from time to time. https://</a:t>
            </a:r>
            <a:r>
              <a:rPr lang="en-US" sz="1600" b="0" i="0" dirty="0" err="1">
                <a:solidFill>
                  <a:srgbClr val="23282D"/>
                </a:solidFill>
                <a:effectLst/>
                <a:latin typeface="futura-pt"/>
              </a:rPr>
              <a:t>schulzmuseum.org</a:t>
            </a:r>
            <a:r>
              <a:rPr lang="en-US" sz="1600" b="0" i="0" dirty="0">
                <a:solidFill>
                  <a:srgbClr val="23282D"/>
                </a:solidFill>
                <a:effectLst/>
                <a:latin typeface="futura-pt"/>
              </a:rPr>
              <a:t>/about-</a:t>
            </a:r>
            <a:r>
              <a:rPr lang="en-US" sz="1600" b="0" i="0" dirty="0" err="1">
                <a:solidFill>
                  <a:srgbClr val="23282D"/>
                </a:solidFill>
                <a:effectLst/>
                <a:latin typeface="futura-pt"/>
              </a:rPr>
              <a:t>schulz</a:t>
            </a:r>
            <a:r>
              <a:rPr lang="en-US" sz="1600" b="0" i="0" dirty="0">
                <a:solidFill>
                  <a:srgbClr val="23282D"/>
                </a:solidFill>
                <a:effectLst/>
                <a:latin typeface="futura-pt"/>
              </a:rPr>
              <a:t>/</a:t>
            </a:r>
            <a:r>
              <a:rPr lang="en-US" sz="1600" b="0" i="0" dirty="0" err="1">
                <a:solidFill>
                  <a:srgbClr val="23282D"/>
                </a:solidFill>
                <a:effectLst/>
                <a:latin typeface="futura-pt"/>
              </a:rPr>
              <a:t>schulz</a:t>
            </a:r>
            <a:r>
              <a:rPr lang="en-US" sz="1600" b="0" i="0" dirty="0">
                <a:solidFill>
                  <a:srgbClr val="23282D"/>
                </a:solidFill>
                <a:effectLst/>
                <a:latin typeface="futura-pt"/>
              </a:rPr>
              <a:t>-biography/</a:t>
            </a:r>
            <a:endParaRPr lang="en-US" sz="1100" b="0" i="0" dirty="0">
              <a:solidFill>
                <a:schemeClr val="dk1"/>
              </a:solidFill>
              <a:latin typeface="Calibri"/>
              <a:ea typeface="Calibri"/>
              <a:cs typeface="Calibri"/>
              <a:sym typeface="Calibri"/>
            </a:endParaRPr>
          </a:p>
          <a:p>
            <a:pPr marL="171450" lvl="0" indent="-171450" algn="l" rtl="0">
              <a:lnSpc>
                <a:spcPct val="100000"/>
              </a:lnSpc>
              <a:spcBef>
                <a:spcPts val="0"/>
              </a:spcBef>
              <a:spcAft>
                <a:spcPts val="0"/>
              </a:spcAft>
              <a:buClr>
                <a:schemeClr val="dk1"/>
              </a:buClr>
              <a:buSzPts val="1100"/>
              <a:buFont typeface="Arial"/>
              <a:buChar char="•"/>
            </a:pPr>
            <a:endParaRPr dirty="0"/>
          </a:p>
          <a:p>
            <a:pPr marL="171450" lvl="0" indent="-171450" algn="l" rtl="0">
              <a:lnSpc>
                <a:spcPct val="100000"/>
              </a:lnSpc>
              <a:spcBef>
                <a:spcPts val="0"/>
              </a:spcBef>
              <a:spcAft>
                <a:spcPts val="0"/>
              </a:spcAft>
              <a:buClr>
                <a:schemeClr val="dk1"/>
              </a:buClr>
              <a:buSzPts val="1100"/>
              <a:buFont typeface="Arial"/>
              <a:buChar char="•"/>
            </a:pPr>
            <a:r>
              <a:rPr lang="en-US" sz="1100" b="0" i="0" dirty="0">
                <a:solidFill>
                  <a:schemeClr val="dk1"/>
                </a:solidFill>
                <a:latin typeface="Calibri"/>
                <a:ea typeface="Calibri"/>
                <a:cs typeface="Calibri"/>
                <a:sym typeface="Calibri"/>
              </a:rPr>
              <a:t>At its peak, roughly 355 million people in 75 countries read Charles Schulz’s strip.</a:t>
            </a:r>
            <a:r>
              <a:rPr lang="en-US" sz="1200" b="0" i="0" dirty="0">
                <a:solidFill>
                  <a:schemeClr val="dk1"/>
                </a:solidFill>
                <a:latin typeface="Calibri"/>
                <a:ea typeface="Calibri"/>
                <a:cs typeface="Calibri"/>
                <a:sym typeface="Calibri"/>
              </a:rPr>
              <a:t> </a:t>
            </a:r>
            <a:r>
              <a:rPr lang="en-US" sz="1100" b="0" i="0" dirty="0">
                <a:solidFill>
                  <a:schemeClr val="dk1"/>
                </a:solidFill>
                <a:latin typeface="Calibri"/>
                <a:ea typeface="Calibri"/>
                <a:cs typeface="Calibri"/>
                <a:sym typeface="Calibri"/>
              </a:rPr>
              <a:t>The year Schulz retired, 1999, </a:t>
            </a:r>
            <a:r>
              <a:rPr lang="en-US" sz="1100" b="0" i="1" dirty="0">
                <a:solidFill>
                  <a:schemeClr val="dk1"/>
                </a:solidFill>
                <a:latin typeface="Calibri"/>
                <a:ea typeface="Calibri"/>
                <a:cs typeface="Calibri"/>
                <a:sym typeface="Calibri"/>
              </a:rPr>
              <a:t>Peanuts</a:t>
            </a:r>
            <a:r>
              <a:rPr lang="en-US" sz="1100" b="0" i="0" dirty="0">
                <a:solidFill>
                  <a:schemeClr val="dk1"/>
                </a:solidFill>
                <a:latin typeface="Calibri"/>
                <a:ea typeface="Calibri"/>
                <a:cs typeface="Calibri"/>
                <a:sym typeface="Calibri"/>
              </a:rPr>
              <a:t> appeared in more than 2,600 newspapers worldwide, and over 20,000 products had been developed based on </a:t>
            </a:r>
            <a:r>
              <a:rPr lang="en-US" sz="1100" b="0" i="1" dirty="0">
                <a:solidFill>
                  <a:schemeClr val="dk1"/>
                </a:solidFill>
                <a:latin typeface="Calibri"/>
                <a:ea typeface="Calibri"/>
                <a:cs typeface="Calibri"/>
                <a:sym typeface="Calibri"/>
              </a:rPr>
              <a:t>Peanut</a:t>
            </a:r>
            <a:r>
              <a:rPr lang="en-US" sz="1100" b="0" i="0" dirty="0">
                <a:solidFill>
                  <a:schemeClr val="dk1"/>
                </a:solidFill>
                <a:latin typeface="Calibri"/>
                <a:ea typeface="Calibri"/>
                <a:cs typeface="Calibri"/>
                <a:sym typeface="Calibri"/>
              </a:rPr>
              <a:t>s.</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
        <p:nvSpPr>
          <p:cNvPr id="216" name="Google Shape;216;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8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ctr">
              <a:lnSpc>
                <a:spcPct val="115000"/>
              </a:lnSpc>
            </a:pPr>
            <a:r>
              <a:rPr lang="en-US" sz="1200" b="1" u="sng" dirty="0">
                <a:effectLst/>
                <a:latin typeface="Calibri" panose="020F0502020204030204" pitchFamily="34" charset="0"/>
                <a:ea typeface="Calibri" panose="020F0502020204030204" pitchFamily="34" charset="0"/>
                <a:cs typeface="Calibri" panose="020F0502020204030204" pitchFamily="34" charset="0"/>
              </a:rPr>
              <a:t>Great Art Project Instructions – Charles Schulz</a:t>
            </a:r>
            <a:endParaRPr lang="en-US" sz="1200" dirty="0">
              <a:effectLst/>
              <a:latin typeface="Calibri" panose="020F0502020204030204" pitchFamily="34" charset="0"/>
              <a:ea typeface="Arial" panose="020B0604020202020204" pitchFamily="34" charset="0"/>
              <a:cs typeface="Calibri" panose="020F0502020204030204" pitchFamily="34" charset="0"/>
            </a:endParaRPr>
          </a:p>
          <a:p>
            <a:pPr marL="0" marR="0" algn="ctr">
              <a:lnSpc>
                <a:spcPct val="115000"/>
              </a:lnSpc>
            </a:pPr>
            <a:r>
              <a:rPr lang="en-US" sz="1200" b="1"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dirty="0">
              <a:effectLst/>
              <a:latin typeface="Calibri" panose="020F0502020204030204" pitchFamily="34" charset="0"/>
              <a:ea typeface="Arial" panose="020B0604020202020204" pitchFamily="34" charset="0"/>
              <a:cs typeface="Calibri" panose="020F0502020204030204" pitchFamily="34" charset="0"/>
            </a:endParaRPr>
          </a:p>
          <a:p>
            <a:pPr marL="0" marR="0">
              <a:lnSpc>
                <a:spcPct val="115000"/>
              </a:lnSpc>
            </a:pPr>
            <a:r>
              <a:rPr lang="en-US" sz="1200" b="1" dirty="0">
                <a:effectLst/>
                <a:latin typeface="Calibri" panose="020F0502020204030204" pitchFamily="34" charset="0"/>
                <a:ea typeface="Calibri" panose="020F0502020204030204" pitchFamily="34" charset="0"/>
                <a:cs typeface="Calibri" panose="020F0502020204030204" pitchFamily="34" charset="0"/>
              </a:rPr>
              <a:t> </a:t>
            </a:r>
            <a:endParaRPr lang="en-US" sz="1200" dirty="0">
              <a:effectLst/>
              <a:latin typeface="Calibri" panose="020F0502020204030204" pitchFamily="34" charset="0"/>
              <a:ea typeface="Arial" panose="020B0604020202020204" pitchFamily="34" charset="0"/>
              <a:cs typeface="Calibri" panose="020F0502020204030204" pitchFamily="34" charset="0"/>
            </a:endParaRPr>
          </a:p>
          <a:p>
            <a:pPr marL="0" marR="0">
              <a:lnSpc>
                <a:spcPct val="115000"/>
              </a:lnSpc>
            </a:pPr>
            <a:r>
              <a:rPr lang="en-US" sz="1200" b="1" dirty="0">
                <a:effectLst/>
                <a:latin typeface="Calibri" panose="020F0502020204030204" pitchFamily="34" charset="0"/>
                <a:ea typeface="Calibri" panose="020F0502020204030204" pitchFamily="34" charset="0"/>
                <a:cs typeface="Calibri" panose="020F0502020204030204" pitchFamily="34" charset="0"/>
              </a:rPr>
              <a:t>Project Description:</a:t>
            </a:r>
            <a:endParaRPr lang="en-US" sz="1200" dirty="0">
              <a:effectLst/>
              <a:latin typeface="Calibri" panose="020F0502020204030204" pitchFamily="34" charset="0"/>
              <a:ea typeface="Arial" panose="020B0604020202020204" pitchFamily="34" charset="0"/>
              <a:cs typeface="Calibri" panose="020F0502020204030204" pitchFamily="34" charset="0"/>
            </a:endParaRPr>
          </a:p>
          <a:p>
            <a:pPr marL="342900" marR="0" lvl="0" indent="-342900">
              <a:lnSpc>
                <a:spcPct val="115000"/>
              </a:lnSpc>
              <a:buFont typeface="Symbol" pitchFamily="2" charset="2"/>
              <a:buChar char=""/>
            </a:pPr>
            <a:r>
              <a:rPr lang="en-US" sz="1200" dirty="0">
                <a:effectLst/>
                <a:latin typeface="Calibri" panose="020F0502020204030204" pitchFamily="34" charset="0"/>
                <a:ea typeface="Arial" panose="020B0604020202020204" pitchFamily="34" charset="0"/>
                <a:cs typeface="Calibri" panose="020F0502020204030204" pitchFamily="34" charset="0"/>
              </a:rPr>
              <a:t>Students will learn about </a:t>
            </a:r>
            <a:r>
              <a:rPr lang="en-US" sz="1200" u="sng" dirty="0">
                <a:effectLst/>
                <a:latin typeface="Calibri" panose="020F0502020204030204" pitchFamily="34" charset="0"/>
                <a:ea typeface="Arial" panose="020B0604020202020204" pitchFamily="34" charset="0"/>
                <a:cs typeface="Calibri" panose="020F0502020204030204" pitchFamily="34" charset="0"/>
              </a:rPr>
              <a:t>Charles Schulz</a:t>
            </a:r>
            <a:r>
              <a:rPr lang="en-US" sz="1200" dirty="0">
                <a:effectLst/>
                <a:latin typeface="Calibri" panose="020F0502020204030204" pitchFamily="34" charset="0"/>
                <a:ea typeface="Arial" panose="020B0604020202020204" pitchFamily="34" charset="0"/>
                <a:cs typeface="Calibri" panose="020F0502020204030204" pitchFamily="34" charset="0"/>
              </a:rPr>
              <a:t> and create their own comic. Charles Schulz was a famous American cartoonist best known for the comic strip </a:t>
            </a:r>
            <a:r>
              <a:rPr lang="en-US" sz="1200" i="1" dirty="0">
                <a:effectLst/>
                <a:latin typeface="Calibri" panose="020F0502020204030204" pitchFamily="34" charset="0"/>
                <a:ea typeface="Arial" panose="020B0604020202020204" pitchFamily="34" charset="0"/>
                <a:cs typeface="Calibri" panose="020F0502020204030204" pitchFamily="34" charset="0"/>
              </a:rPr>
              <a:t>Peanuts</a:t>
            </a:r>
            <a:r>
              <a:rPr lang="en-US" sz="1200" dirty="0">
                <a:effectLst/>
                <a:latin typeface="Calibri" panose="020F0502020204030204" pitchFamily="34" charset="0"/>
                <a:ea typeface="Arial" panose="020B0604020202020204" pitchFamily="34" charset="0"/>
                <a:cs typeface="Calibri" panose="020F0502020204030204" pitchFamily="34" charset="0"/>
              </a:rPr>
              <a:t>. </a:t>
            </a:r>
          </a:p>
          <a:p>
            <a:pPr marL="0" marR="0">
              <a:lnSpc>
                <a:spcPct val="115000"/>
              </a:lnSpc>
            </a:pPr>
            <a:r>
              <a:rPr lang="en-US" sz="1200" dirty="0">
                <a:effectLst/>
                <a:latin typeface="Calibri" panose="020F0502020204030204" pitchFamily="34" charset="0"/>
                <a:ea typeface="Arial" panose="020B0604020202020204" pitchFamily="34" charset="0"/>
                <a:cs typeface="Calibri" panose="020F0502020204030204" pitchFamily="34" charset="0"/>
              </a:rPr>
              <a:t> </a:t>
            </a:r>
          </a:p>
          <a:p>
            <a:pPr marL="0" marR="0">
              <a:lnSpc>
                <a:spcPct val="115000"/>
              </a:lnSpc>
            </a:pPr>
            <a:r>
              <a:rPr lang="en-US" sz="1200" b="1" dirty="0">
                <a:effectLst/>
                <a:latin typeface="Calibri" panose="020F0502020204030204" pitchFamily="34" charset="0"/>
                <a:ea typeface="Arial" panose="020B0604020202020204" pitchFamily="34" charset="0"/>
                <a:cs typeface="Calibri" panose="020F0502020204030204" pitchFamily="34" charset="0"/>
              </a:rPr>
              <a:t>Grades: K - 6</a:t>
            </a:r>
            <a:endParaRPr lang="en-US" sz="1200" dirty="0">
              <a:effectLst/>
              <a:latin typeface="Calibri" panose="020F0502020204030204" pitchFamily="34" charset="0"/>
              <a:ea typeface="Arial" panose="020B0604020202020204" pitchFamily="34" charset="0"/>
              <a:cs typeface="Calibri" panose="020F0502020204030204" pitchFamily="34" charset="0"/>
            </a:endParaRPr>
          </a:p>
          <a:p>
            <a:pPr marL="0" marR="0">
              <a:lnSpc>
                <a:spcPct val="115000"/>
              </a:lnSpc>
            </a:pPr>
            <a:r>
              <a:rPr lang="en-US" sz="1200" dirty="0">
                <a:effectLst/>
                <a:latin typeface="Calibri" panose="020F0502020204030204" pitchFamily="34" charset="0"/>
                <a:ea typeface="Arial" panose="020B0604020202020204" pitchFamily="34" charset="0"/>
                <a:cs typeface="Calibri" panose="020F0502020204030204" pitchFamily="34" charset="0"/>
              </a:rPr>
              <a:t> </a:t>
            </a:r>
          </a:p>
          <a:p>
            <a:pPr marL="0" marR="0">
              <a:lnSpc>
                <a:spcPct val="115000"/>
              </a:lnSpc>
            </a:pPr>
            <a:r>
              <a:rPr lang="en-US" sz="1200" b="1" dirty="0">
                <a:effectLst/>
                <a:latin typeface="Calibri" panose="020F0502020204030204" pitchFamily="34" charset="0"/>
                <a:ea typeface="Arial" panose="020B0604020202020204" pitchFamily="34" charset="0"/>
                <a:cs typeface="Calibri" panose="020F0502020204030204" pitchFamily="34" charset="0"/>
              </a:rPr>
              <a:t>Art Project: using white paper, markers/colored pencils, and speech bubbles, students will draw their own comic. </a:t>
            </a:r>
            <a:endParaRPr lang="en-US" sz="1200" dirty="0">
              <a:effectLst/>
              <a:latin typeface="Calibri" panose="020F0502020204030204" pitchFamily="34" charset="0"/>
              <a:ea typeface="Arial" panose="020B0604020202020204" pitchFamily="34" charset="0"/>
              <a:cs typeface="Calibri" panose="020F0502020204030204" pitchFamily="34" charset="0"/>
            </a:endParaRPr>
          </a:p>
          <a:p>
            <a:pPr marL="342900" marR="0" lvl="0" indent="-342900">
              <a:lnSpc>
                <a:spcPct val="115000"/>
              </a:lnSpc>
              <a:buFont typeface="Arial" panose="020B0604020202020204" pitchFamily="34" charset="0"/>
              <a:buChar char="•"/>
              <a:tabLst>
                <a:tab pos="457200" algn="l"/>
              </a:tabLst>
            </a:pPr>
            <a:r>
              <a:rPr lang="en-US" sz="1200" dirty="0">
                <a:effectLst/>
                <a:latin typeface="Calibri" panose="020F0502020204030204" pitchFamily="34" charset="0"/>
                <a:ea typeface="Arial" panose="020B0604020202020204" pitchFamily="34" charset="0"/>
                <a:cs typeface="Calibri" panose="020F0502020204030204" pitchFamily="34" charset="0"/>
              </a:rPr>
              <a:t>Optional: the art may be collected and displayed (dependent on the teacher’s approval) at the end of the session.  </a:t>
            </a:r>
          </a:p>
          <a:p>
            <a:pPr marL="342900" marR="0" lvl="0" indent="-342900">
              <a:lnSpc>
                <a:spcPct val="115000"/>
              </a:lnSpc>
              <a:buFont typeface="Arial" panose="020B0604020202020204" pitchFamily="34" charset="0"/>
              <a:buChar char="•"/>
              <a:tabLst>
                <a:tab pos="457200" algn="l"/>
              </a:tabLst>
            </a:pPr>
            <a:r>
              <a:rPr lang="en-US" sz="1200" dirty="0">
                <a:effectLst/>
                <a:latin typeface="Calibri" panose="020F0502020204030204" pitchFamily="34" charset="0"/>
                <a:ea typeface="Arial" panose="020B0604020202020204" pitchFamily="34" charset="0"/>
                <a:cs typeface="Calibri" panose="020F0502020204030204" pitchFamily="34" charset="0"/>
              </a:rPr>
              <a:t>Reminders: remind students to sign their artwork.</a:t>
            </a:r>
          </a:p>
          <a:p>
            <a:pPr marL="0" marR="0">
              <a:lnSpc>
                <a:spcPct val="115000"/>
              </a:lnSpc>
            </a:pPr>
            <a:r>
              <a:rPr lang="en-US" sz="1200" dirty="0">
                <a:effectLst/>
                <a:latin typeface="Calibri" panose="020F0502020204030204" pitchFamily="34" charset="0"/>
                <a:ea typeface="Arial" panose="020B0604020202020204" pitchFamily="34" charset="0"/>
                <a:cs typeface="Calibri" panose="020F0502020204030204" pitchFamily="34" charset="0"/>
              </a:rPr>
              <a:t> </a:t>
            </a:r>
            <a:r>
              <a:rPr lang="en-US" sz="1200" b="1" dirty="0">
                <a:effectLst/>
                <a:latin typeface="Calibri" panose="020F0502020204030204" pitchFamily="34" charset="0"/>
                <a:ea typeface="Arial" panose="020B0604020202020204" pitchFamily="34" charset="0"/>
                <a:cs typeface="Calibri" panose="020F0502020204030204" pitchFamily="34" charset="0"/>
              </a:rPr>
              <a:t> </a:t>
            </a:r>
            <a:endParaRPr lang="en-US" sz="1200" dirty="0">
              <a:effectLst/>
              <a:latin typeface="Calibri" panose="020F0502020204030204" pitchFamily="34" charset="0"/>
              <a:ea typeface="Arial" panose="020B0604020202020204" pitchFamily="34" charset="0"/>
              <a:cs typeface="Calibri" panose="020F0502020204030204" pitchFamily="34" charset="0"/>
            </a:endParaRPr>
          </a:p>
          <a:p>
            <a:pPr marL="0" marR="0">
              <a:lnSpc>
                <a:spcPct val="115000"/>
              </a:lnSpc>
            </a:pPr>
            <a:r>
              <a:rPr lang="en-US" sz="1200" b="1" dirty="0">
                <a:effectLst/>
                <a:latin typeface="Calibri" panose="020F0502020204030204" pitchFamily="34" charset="0"/>
                <a:ea typeface="Arial" panose="020B0604020202020204" pitchFamily="34" charset="0"/>
                <a:cs typeface="Calibri" panose="020F0502020204030204" pitchFamily="34" charset="0"/>
              </a:rPr>
              <a:t>Materials: </a:t>
            </a:r>
            <a:r>
              <a:rPr lang="en-US" sz="1200" dirty="0">
                <a:effectLst/>
                <a:latin typeface="Calibri" panose="020F0502020204030204" pitchFamily="34" charset="0"/>
                <a:ea typeface="Arial" panose="020B0604020202020204" pitchFamily="34" charset="0"/>
                <a:cs typeface="Calibri" panose="020F0502020204030204" pitchFamily="34" charset="0"/>
              </a:rPr>
              <a:t>all grades will use the same project materials, except K-2 will have some pre-drawn comic strip panels. </a:t>
            </a:r>
          </a:p>
          <a:p>
            <a:pPr marL="342900" marR="0" lvl="0" indent="-342900">
              <a:lnSpc>
                <a:spcPct val="115000"/>
              </a:lnSpc>
              <a:buFont typeface="Arial" panose="020B0604020202020204" pitchFamily="34" charset="0"/>
              <a:buChar char="•"/>
              <a:tabLst>
                <a:tab pos="457200" algn="l"/>
              </a:tabLst>
            </a:pPr>
            <a:r>
              <a:rPr lang="en-US" sz="1200" dirty="0">
                <a:effectLst/>
                <a:latin typeface="Calibri" panose="020F0502020204030204" pitchFamily="34" charset="0"/>
                <a:ea typeface="Arial" panose="020B0604020202020204" pitchFamily="34" charset="0"/>
                <a:cs typeface="Calibri" panose="020F0502020204030204" pitchFamily="34" charset="0"/>
              </a:rPr>
              <a:t>Per student: one sheet of white paper</a:t>
            </a:r>
          </a:p>
          <a:p>
            <a:pPr marL="342900" marR="0" lvl="0" indent="-342900">
              <a:lnSpc>
                <a:spcPct val="115000"/>
              </a:lnSpc>
              <a:buFont typeface="Arial" panose="020B0604020202020204" pitchFamily="34" charset="0"/>
              <a:buChar char="•"/>
              <a:tabLst>
                <a:tab pos="457200" algn="l"/>
              </a:tabLst>
            </a:pPr>
            <a:r>
              <a:rPr lang="en-US" sz="1200" dirty="0">
                <a:effectLst/>
                <a:latin typeface="Calibri" panose="020F0502020204030204" pitchFamily="34" charset="0"/>
                <a:ea typeface="Arial" panose="020B0604020202020204" pitchFamily="34" charset="0"/>
                <a:cs typeface="Calibri" panose="020F0502020204030204" pitchFamily="34" charset="0"/>
              </a:rPr>
              <a:t>Shared by students: markers, colored and graphite pencils, rulers, and speech bubbles (stickers)</a:t>
            </a:r>
          </a:p>
          <a:p>
            <a:pPr marL="0" marR="0">
              <a:lnSpc>
                <a:spcPct val="115000"/>
              </a:lnSpc>
            </a:pPr>
            <a:r>
              <a:rPr lang="en-US" sz="1200" dirty="0">
                <a:effectLst/>
                <a:latin typeface="Calibri" panose="020F0502020204030204" pitchFamily="34" charset="0"/>
                <a:ea typeface="Arial" panose="020B0604020202020204" pitchFamily="34" charset="0"/>
                <a:cs typeface="Calibri" panose="020F0502020204030204" pitchFamily="34" charset="0"/>
              </a:rPr>
              <a:t>	</a:t>
            </a:r>
          </a:p>
          <a:p>
            <a:pPr marL="0" marR="0">
              <a:lnSpc>
                <a:spcPct val="115000"/>
              </a:lnSpc>
            </a:pPr>
            <a:r>
              <a:rPr lang="en-US" sz="1200" b="1" dirty="0">
                <a:effectLst/>
                <a:latin typeface="Calibri" panose="020F0502020204030204" pitchFamily="34" charset="0"/>
                <a:ea typeface="Arial" panose="020B0604020202020204" pitchFamily="34" charset="0"/>
                <a:cs typeface="Calibri" panose="020F0502020204030204" pitchFamily="34" charset="0"/>
              </a:rPr>
              <a:t>Considerations/ideas:</a:t>
            </a:r>
            <a:endParaRPr lang="en-US" sz="1200" dirty="0">
              <a:effectLst/>
              <a:latin typeface="Calibri" panose="020F0502020204030204" pitchFamily="34" charset="0"/>
              <a:ea typeface="Arial" panose="020B0604020202020204" pitchFamily="34" charset="0"/>
              <a:cs typeface="Calibri" panose="020F0502020204030204" pitchFamily="34" charset="0"/>
            </a:endParaRPr>
          </a:p>
          <a:p>
            <a:pPr marL="342900" marR="0" lvl="0" indent="-342900">
              <a:lnSpc>
                <a:spcPct val="115000"/>
              </a:lnSpc>
              <a:buFont typeface="Arial" panose="020B0604020202020204" pitchFamily="34" charset="0"/>
              <a:buChar char="•"/>
              <a:tabLst>
                <a:tab pos="457200" algn="l"/>
              </a:tabLst>
            </a:pPr>
            <a:r>
              <a:rPr lang="en-US" sz="1200" dirty="0">
                <a:effectLst/>
                <a:latin typeface="Calibri" panose="020F0502020204030204" pitchFamily="34" charset="0"/>
                <a:ea typeface="Arial" panose="020B0604020202020204" pitchFamily="34" charset="0"/>
                <a:cs typeface="Calibri" panose="020F0502020204030204" pitchFamily="34" charset="0"/>
              </a:rPr>
              <a:t>Use these supplies to create your own comic. </a:t>
            </a:r>
          </a:p>
          <a:p>
            <a:pPr marL="342900" marR="0" lvl="0" indent="-342900">
              <a:lnSpc>
                <a:spcPct val="115000"/>
              </a:lnSpc>
              <a:buFont typeface="Arial" panose="020B0604020202020204" pitchFamily="34" charset="0"/>
              <a:buChar char="•"/>
              <a:tabLst>
                <a:tab pos="457200" algn="l"/>
              </a:tabLst>
            </a:pPr>
            <a:r>
              <a:rPr lang="en-US" sz="1200" dirty="0">
                <a:effectLst/>
                <a:latin typeface="Calibri" panose="020F0502020204030204" pitchFamily="34" charset="0"/>
                <a:ea typeface="Arial" panose="020B0604020202020204" pitchFamily="34" charset="0"/>
                <a:cs typeface="Calibri" panose="020F0502020204030204" pitchFamily="34" charset="0"/>
              </a:rPr>
              <a:t>Schulz was inspired by events in his life to make his comics and added his sense of humor. Is there a story you want to tell? Real or imagined? What makes you laugh?</a:t>
            </a:r>
          </a:p>
          <a:p>
            <a:pPr marL="342900" marR="0" lvl="0" indent="-342900">
              <a:lnSpc>
                <a:spcPct val="115000"/>
              </a:lnSpc>
              <a:buFont typeface="Arial" panose="020B0604020202020204" pitchFamily="34" charset="0"/>
              <a:buChar char="•"/>
              <a:tabLst>
                <a:tab pos="457200" algn="l"/>
              </a:tabLst>
            </a:pPr>
            <a:r>
              <a:rPr lang="en-US" sz="1200" dirty="0">
                <a:effectLst/>
                <a:latin typeface="Calibri" panose="020F0502020204030204" pitchFamily="34" charset="0"/>
                <a:ea typeface="Arial" panose="020B0604020202020204" pitchFamily="34" charset="0"/>
                <a:cs typeface="Calibri" panose="020F0502020204030204" pitchFamily="34" charset="0"/>
              </a:rPr>
              <a:t>Experiment and have fun!</a:t>
            </a:r>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smtClean="0">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71601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a:spLocks noGrp="1"/>
          </p:cNvSpPr>
          <p:nvPr>
            <p:ph type="pic" idx="2"/>
          </p:nvPr>
        </p:nvSpPr>
        <p:spPr>
          <a:xfrm>
            <a:off x="5183188" y="987425"/>
            <a:ext cx="6172200" cy="4873625"/>
          </a:xfrm>
          <a:prstGeom prst="rect">
            <a:avLst/>
          </a:prstGeom>
          <a:noFill/>
          <a:ln>
            <a:noFill/>
          </a:ln>
        </p:spPr>
      </p:sp>
      <p:sp>
        <p:nvSpPr>
          <p:cNvPr id="68" name="Google Shape;68;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3"/>
          <p:cNvPicPr preferRelativeResize="0"/>
          <p:nvPr/>
        </p:nvPicPr>
        <p:blipFill rotWithShape="1">
          <a:blip r:embed="rId3">
            <a:alphaModFix/>
            <a:extLst>
              <a:ext uri="{28A0092B-C50C-407E-A947-70E740481C1C}">
                <a14:useLocalDpi xmlns:a14="http://schemas.microsoft.com/office/drawing/2010/main"/>
              </a:ext>
            </a:extLst>
          </a:blip>
          <a:srcRect/>
          <a:stretch/>
        </p:blipFill>
        <p:spPr>
          <a:xfrm>
            <a:off x="0" y="2373288"/>
            <a:ext cx="12192000" cy="4484712"/>
          </a:xfrm>
          <a:prstGeom prst="rect">
            <a:avLst/>
          </a:prstGeom>
          <a:noFill/>
          <a:ln>
            <a:noFill/>
          </a:ln>
        </p:spPr>
      </p:pic>
      <p:pic>
        <p:nvPicPr>
          <p:cNvPr id="90" name="Google Shape;90;p13" descr="A person wearing a costume&#10;&#10;Description automatically generated"/>
          <p:cNvPicPr preferRelativeResize="0"/>
          <p:nvPr/>
        </p:nvPicPr>
        <p:blipFill rotWithShape="1">
          <a:blip r:embed="rId4">
            <a:alphaModFix/>
            <a:extLst>
              <a:ext uri="{28A0092B-C50C-407E-A947-70E740481C1C}">
                <a14:useLocalDpi xmlns:a14="http://schemas.microsoft.com/office/drawing/2010/main"/>
              </a:ext>
            </a:extLst>
          </a:blip>
          <a:srcRect/>
          <a:stretch/>
        </p:blipFill>
        <p:spPr>
          <a:xfrm rot="5400000">
            <a:off x="201181" y="920866"/>
            <a:ext cx="5326762" cy="5016269"/>
          </a:xfrm>
          <a:prstGeom prst="rect">
            <a:avLst/>
          </a:prstGeom>
          <a:noFill/>
          <a:ln w="76200">
            <a:solidFill>
              <a:srgbClr val="FF2F92"/>
            </a:solidFill>
          </a:ln>
        </p:spPr>
      </p:pic>
      <p:sp>
        <p:nvSpPr>
          <p:cNvPr id="91" name="Google Shape;91;p13"/>
          <p:cNvSpPr/>
          <p:nvPr/>
        </p:nvSpPr>
        <p:spPr>
          <a:xfrm>
            <a:off x="5729125" y="906209"/>
            <a:ext cx="6106448" cy="4866793"/>
          </a:xfrm>
          <a:prstGeom prst="rect">
            <a:avLst/>
          </a:prstGeom>
          <a:solidFill>
            <a:schemeClr val="lt1">
              <a:alpha val="82745"/>
            </a:schemeClr>
          </a:solidFill>
          <a:ln w="76200">
            <a:solidFill>
              <a:srgbClr val="FF2F92"/>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sp>
        <p:nvSpPr>
          <p:cNvPr id="92" name="Google Shape;92;p13"/>
          <p:cNvSpPr txBox="1">
            <a:spLocks noGrp="1"/>
          </p:cNvSpPr>
          <p:nvPr>
            <p:ph type="ctrTitle"/>
          </p:nvPr>
        </p:nvSpPr>
        <p:spPr>
          <a:xfrm>
            <a:off x="5676163" y="407592"/>
            <a:ext cx="6320219" cy="4484712"/>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6700"/>
              <a:buFont typeface="Century Gothic"/>
              <a:buNone/>
            </a:pPr>
            <a:r>
              <a:rPr lang="en-US" sz="5222" b="1" dirty="0">
                <a:latin typeface="Cutive"/>
                <a:ea typeface="Cutive"/>
                <a:cs typeface="Cutive"/>
                <a:sym typeface="Cutive"/>
              </a:rPr>
              <a:t>CHARLES </a:t>
            </a:r>
            <a:br>
              <a:rPr lang="en-US" sz="5222" b="1" dirty="0">
                <a:latin typeface="Cutive"/>
                <a:ea typeface="Cutive"/>
                <a:cs typeface="Cutive"/>
                <a:sym typeface="Cutive"/>
              </a:rPr>
            </a:br>
            <a:r>
              <a:rPr lang="en-US" sz="5222" b="1" dirty="0">
                <a:latin typeface="Cutive"/>
                <a:ea typeface="Cutive"/>
                <a:cs typeface="Cutive"/>
                <a:sym typeface="Cutive"/>
              </a:rPr>
              <a:t>M. SCHULZ</a:t>
            </a:r>
            <a:br>
              <a:rPr lang="en-US" sz="6700" b="1" dirty="0">
                <a:latin typeface="Cutive"/>
                <a:ea typeface="Cutive"/>
                <a:cs typeface="Cutive"/>
                <a:sym typeface="Cutive"/>
              </a:rPr>
            </a:br>
            <a:br>
              <a:rPr lang="en-US" sz="2200" b="1" dirty="0">
                <a:latin typeface="Cutive"/>
                <a:ea typeface="Cutive"/>
                <a:cs typeface="Cutive"/>
                <a:sym typeface="Cutive"/>
              </a:rPr>
            </a:br>
            <a:br>
              <a:rPr lang="en-US" sz="100" dirty="0"/>
            </a:br>
            <a:br>
              <a:rPr lang="en-US" sz="2000" dirty="0"/>
            </a:br>
            <a:r>
              <a:rPr lang="en-US" sz="4400" dirty="0">
                <a:latin typeface="Cutive"/>
                <a:ea typeface="Cutive"/>
                <a:cs typeface="Cutive"/>
                <a:sym typeface="Cutive"/>
              </a:rPr>
              <a:t>1922-2000</a:t>
            </a:r>
            <a:endParaRPr sz="4400" dirty="0">
              <a:latin typeface="Cutive"/>
              <a:ea typeface="Cutive"/>
              <a:cs typeface="Cutive"/>
              <a:sym typeface="Cutive"/>
            </a:endParaRPr>
          </a:p>
        </p:txBody>
      </p:sp>
      <p:pic>
        <p:nvPicPr>
          <p:cNvPr id="93" name="Google Shape;93;p13"/>
          <p:cNvPicPr preferRelativeResize="0"/>
          <p:nvPr/>
        </p:nvPicPr>
        <p:blipFill rotWithShape="1">
          <a:blip r:embed="rId5">
            <a:alphaModFix/>
            <a:extLst>
              <a:ext uri="{28A0092B-C50C-407E-A947-70E740481C1C}">
                <a14:useLocalDpi xmlns:a14="http://schemas.microsoft.com/office/drawing/2010/main"/>
              </a:ext>
            </a:extLst>
          </a:blip>
          <a:srcRect/>
          <a:stretch/>
        </p:blipFill>
        <p:spPr>
          <a:xfrm flipH="1">
            <a:off x="5898295" y="3725839"/>
            <a:ext cx="5743244" cy="26912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7A9C1B-DCAC-A50B-127F-ABDC736CB430}"/>
              </a:ext>
            </a:extLst>
          </p:cNvPr>
          <p:cNvPicPr>
            <a:picLocks noChangeAspect="1"/>
          </p:cNvPicPr>
          <p:nvPr/>
        </p:nvPicPr>
        <p:blipFill>
          <a:blip r:embed="rId3"/>
          <a:stretch>
            <a:fillRect/>
          </a:stretch>
        </p:blipFill>
        <p:spPr>
          <a:xfrm>
            <a:off x="81393" y="1023117"/>
            <a:ext cx="2603153" cy="1993039"/>
          </a:xfrm>
          <a:prstGeom prst="rect">
            <a:avLst/>
          </a:prstGeom>
          <a:ln w="38100">
            <a:solidFill>
              <a:srgbClr val="FF2F92"/>
            </a:solidFill>
          </a:ln>
        </p:spPr>
      </p:pic>
      <p:pic>
        <p:nvPicPr>
          <p:cNvPr id="6" name="Picture 5">
            <a:extLst>
              <a:ext uri="{FF2B5EF4-FFF2-40B4-BE49-F238E27FC236}">
                <a16:creationId xmlns:a16="http://schemas.microsoft.com/office/drawing/2014/main" id="{A5B18136-42AC-7986-9317-9F184AA3C026}"/>
              </a:ext>
            </a:extLst>
          </p:cNvPr>
          <p:cNvPicPr>
            <a:picLocks noChangeAspect="1"/>
          </p:cNvPicPr>
          <p:nvPr/>
        </p:nvPicPr>
        <p:blipFill>
          <a:blip r:embed="rId4"/>
          <a:stretch>
            <a:fillRect/>
          </a:stretch>
        </p:blipFill>
        <p:spPr>
          <a:xfrm>
            <a:off x="6387072" y="1023117"/>
            <a:ext cx="5672919" cy="5672919"/>
          </a:xfrm>
          <a:prstGeom prst="rect">
            <a:avLst/>
          </a:prstGeom>
          <a:solidFill>
            <a:srgbClr val="92D050"/>
          </a:solidFill>
          <a:ln w="38100">
            <a:solidFill>
              <a:srgbClr val="FF2F92"/>
            </a:solidFill>
          </a:ln>
        </p:spPr>
      </p:pic>
      <p:pic>
        <p:nvPicPr>
          <p:cNvPr id="7" name="Picture 6">
            <a:extLst>
              <a:ext uri="{FF2B5EF4-FFF2-40B4-BE49-F238E27FC236}">
                <a16:creationId xmlns:a16="http://schemas.microsoft.com/office/drawing/2014/main" id="{1E00E096-6E0C-CD56-E08F-4453AE532984}"/>
              </a:ext>
            </a:extLst>
          </p:cNvPr>
          <p:cNvPicPr>
            <a:picLocks noChangeAspect="1"/>
          </p:cNvPicPr>
          <p:nvPr/>
        </p:nvPicPr>
        <p:blipFill>
          <a:blip r:embed="rId5"/>
          <a:stretch>
            <a:fillRect/>
          </a:stretch>
        </p:blipFill>
        <p:spPr>
          <a:xfrm>
            <a:off x="2811439" y="687028"/>
            <a:ext cx="3448740" cy="2542802"/>
          </a:xfrm>
          <a:prstGeom prst="rect">
            <a:avLst/>
          </a:prstGeom>
          <a:ln w="38100">
            <a:solidFill>
              <a:srgbClr val="FF2F92"/>
            </a:solidFill>
          </a:ln>
        </p:spPr>
      </p:pic>
      <p:pic>
        <p:nvPicPr>
          <p:cNvPr id="8" name="Picture 7">
            <a:extLst>
              <a:ext uri="{FF2B5EF4-FFF2-40B4-BE49-F238E27FC236}">
                <a16:creationId xmlns:a16="http://schemas.microsoft.com/office/drawing/2014/main" id="{BF150DE4-B1C7-9424-4973-7AA42FF754E3}"/>
              </a:ext>
            </a:extLst>
          </p:cNvPr>
          <p:cNvPicPr>
            <a:picLocks noChangeAspect="1"/>
          </p:cNvPicPr>
          <p:nvPr/>
        </p:nvPicPr>
        <p:blipFill>
          <a:blip r:embed="rId6"/>
          <a:stretch>
            <a:fillRect/>
          </a:stretch>
        </p:blipFill>
        <p:spPr>
          <a:xfrm>
            <a:off x="736978" y="3428998"/>
            <a:ext cx="4414916" cy="3267038"/>
          </a:xfrm>
          <a:prstGeom prst="rect">
            <a:avLst/>
          </a:prstGeom>
          <a:ln w="38100">
            <a:solidFill>
              <a:srgbClr val="FF2F92"/>
            </a:solidFill>
          </a:ln>
        </p:spPr>
      </p:pic>
      <p:sp>
        <p:nvSpPr>
          <p:cNvPr id="9" name="TextBox 8">
            <a:extLst>
              <a:ext uri="{FF2B5EF4-FFF2-40B4-BE49-F238E27FC236}">
                <a16:creationId xmlns:a16="http://schemas.microsoft.com/office/drawing/2014/main" id="{84E42A67-E62F-A6B8-75D7-652C66D9A161}"/>
              </a:ext>
            </a:extLst>
          </p:cNvPr>
          <p:cNvSpPr txBox="1"/>
          <p:nvPr/>
        </p:nvSpPr>
        <p:spPr>
          <a:xfrm>
            <a:off x="0" y="87055"/>
            <a:ext cx="12192000" cy="523220"/>
          </a:xfrm>
          <a:prstGeom prst="rect">
            <a:avLst/>
          </a:prstGeom>
          <a:noFill/>
        </p:spPr>
        <p:txBody>
          <a:bodyPr wrap="square" rtlCol="0">
            <a:spAutoFit/>
          </a:bodyPr>
          <a:lstStyle/>
          <a:p>
            <a:pPr algn="ctr"/>
            <a:r>
              <a:rPr lang="en-US" sz="2800" b="1" spc="300" dirty="0">
                <a:latin typeface="Cutive"/>
                <a:ea typeface="Cutive"/>
                <a:cs typeface="Cutive"/>
                <a:sym typeface="Cutive"/>
              </a:rPr>
              <a:t>Charles Schulz drew </a:t>
            </a:r>
            <a:r>
              <a:rPr lang="en-US" sz="2800" b="1" i="1" spc="300" dirty="0">
                <a:latin typeface="Cutive"/>
                <a:ea typeface="Cutive"/>
                <a:cs typeface="Cutive"/>
                <a:sym typeface="Cutive"/>
              </a:rPr>
              <a:t>Peanuts</a:t>
            </a:r>
            <a:r>
              <a:rPr lang="en-US" sz="2800" b="1" spc="300" dirty="0">
                <a:latin typeface="Cutive"/>
                <a:ea typeface="Cutive"/>
                <a:cs typeface="Cutive"/>
                <a:sym typeface="Cutive"/>
              </a:rPr>
              <a:t> for about 50 years</a:t>
            </a:r>
            <a:endParaRPr lang="en-US" sz="2800" spc="300" dirty="0"/>
          </a:p>
        </p:txBody>
      </p:sp>
    </p:spTree>
    <p:extLst>
      <p:ext uri="{BB962C8B-B14F-4D97-AF65-F5344CB8AC3E}">
        <p14:creationId xmlns:p14="http://schemas.microsoft.com/office/powerpoint/2010/main" val="282494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2D050">
            <a:alpha val="50196"/>
          </a:srgbClr>
        </a:solidFill>
        <a:effectLst/>
      </p:bgPr>
    </p:bg>
    <p:spTree>
      <p:nvGrpSpPr>
        <p:cNvPr id="1" name="Shape 112"/>
        <p:cNvGrpSpPr/>
        <p:nvPr/>
      </p:nvGrpSpPr>
      <p:grpSpPr>
        <a:xfrm>
          <a:off x="0" y="0"/>
          <a:ext cx="0" cy="0"/>
          <a:chOff x="0" y="0"/>
          <a:chExt cx="0" cy="0"/>
        </a:xfrm>
      </p:grpSpPr>
      <p:sp>
        <p:nvSpPr>
          <p:cNvPr id="113" name="Google Shape;113;p15"/>
          <p:cNvSpPr txBox="1"/>
          <p:nvPr/>
        </p:nvSpPr>
        <p:spPr>
          <a:xfrm>
            <a:off x="0" y="110836"/>
            <a:ext cx="12192000"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spc="300" dirty="0">
                <a:solidFill>
                  <a:schemeClr val="dk1"/>
                </a:solidFill>
                <a:latin typeface="Cutive"/>
                <a:ea typeface="Cutive"/>
                <a:cs typeface="Cutive"/>
                <a:sym typeface="Cutive"/>
              </a:rPr>
              <a:t>“Charles, you’re going to be an artist”</a:t>
            </a:r>
            <a:endParaRPr sz="200" spc="300" dirty="0">
              <a:latin typeface="Cutive"/>
              <a:ea typeface="Cutive"/>
              <a:cs typeface="Cutive"/>
              <a:sym typeface="Cutive"/>
            </a:endParaRPr>
          </a:p>
        </p:txBody>
      </p:sp>
      <p:pic>
        <p:nvPicPr>
          <p:cNvPr id="115" name="Google Shape;115;p15"/>
          <p:cNvPicPr preferRelativeResize="0"/>
          <p:nvPr/>
        </p:nvPicPr>
        <p:blipFill rotWithShape="1">
          <a:blip r:embed="rId3">
            <a:alphaModFix/>
            <a:extLst>
              <a:ext uri="{28A0092B-C50C-407E-A947-70E740481C1C}">
                <a14:useLocalDpi xmlns:a14="http://schemas.microsoft.com/office/drawing/2010/main"/>
              </a:ext>
            </a:extLst>
          </a:blip>
          <a:srcRect/>
          <a:stretch/>
        </p:blipFill>
        <p:spPr>
          <a:xfrm>
            <a:off x="726023" y="842888"/>
            <a:ext cx="7331613" cy="2303120"/>
          </a:xfrm>
          <a:prstGeom prst="rect">
            <a:avLst/>
          </a:prstGeom>
          <a:noFill/>
          <a:ln w="38100">
            <a:solidFill>
              <a:srgbClr val="FF2F92"/>
            </a:solidFill>
          </a:ln>
        </p:spPr>
      </p:pic>
      <p:pic>
        <p:nvPicPr>
          <p:cNvPr id="116" name="Google Shape;116;p15"/>
          <p:cNvPicPr preferRelativeResize="0"/>
          <p:nvPr/>
        </p:nvPicPr>
        <p:blipFill rotWithShape="1">
          <a:blip r:embed="rId4">
            <a:alphaModFix/>
          </a:blip>
          <a:srcRect/>
          <a:stretch/>
        </p:blipFill>
        <p:spPr>
          <a:xfrm>
            <a:off x="5082382" y="3711993"/>
            <a:ext cx="2599636" cy="2469166"/>
          </a:xfrm>
          <a:prstGeom prst="rect">
            <a:avLst/>
          </a:prstGeom>
          <a:noFill/>
          <a:ln w="38100">
            <a:solidFill>
              <a:srgbClr val="FF2F92"/>
            </a:solidFill>
          </a:ln>
        </p:spPr>
      </p:pic>
      <p:pic>
        <p:nvPicPr>
          <p:cNvPr id="118" name="Google Shape;118;p15"/>
          <p:cNvPicPr preferRelativeResize="0"/>
          <p:nvPr/>
        </p:nvPicPr>
        <p:blipFill rotWithShape="1">
          <a:blip r:embed="rId5">
            <a:alphaModFix/>
          </a:blip>
          <a:srcRect/>
          <a:stretch/>
        </p:blipFill>
        <p:spPr>
          <a:xfrm>
            <a:off x="123839" y="3429000"/>
            <a:ext cx="4767475" cy="3318164"/>
          </a:xfrm>
          <a:prstGeom prst="rect">
            <a:avLst/>
          </a:prstGeom>
          <a:noFill/>
          <a:ln w="38100">
            <a:solidFill>
              <a:srgbClr val="FF2F92"/>
            </a:solidFill>
          </a:ln>
        </p:spPr>
      </p:pic>
      <p:pic>
        <p:nvPicPr>
          <p:cNvPr id="119" name="Google Shape;119;p15"/>
          <p:cNvPicPr preferRelativeResize="0"/>
          <p:nvPr/>
        </p:nvPicPr>
        <p:blipFill rotWithShape="1">
          <a:blip r:embed="rId6">
            <a:alphaModFix/>
            <a:extLst>
              <a:ext uri="{28A0092B-C50C-407E-A947-70E740481C1C}">
                <a14:useLocalDpi xmlns:a14="http://schemas.microsoft.com/office/drawing/2010/main"/>
              </a:ext>
            </a:extLst>
          </a:blip>
          <a:srcRect/>
          <a:stretch/>
        </p:blipFill>
        <p:spPr>
          <a:xfrm rot="592679">
            <a:off x="8595903" y="1278305"/>
            <a:ext cx="2934894" cy="4301387"/>
          </a:xfrm>
          <a:prstGeom prst="rect">
            <a:avLst/>
          </a:prstGeom>
          <a:solidFill>
            <a:srgbClr val="ECECEC"/>
          </a:solidFill>
          <a:ln w="190500" cap="sq" cmpd="sng">
            <a:solidFill>
              <a:srgbClr val="FFFFFF"/>
            </a:solidFill>
            <a:prstDash val="solid"/>
            <a:miter lim="800000"/>
            <a:headEnd type="none" w="sm" len="sm"/>
            <a:tailEnd type="none" w="sm" len="sm"/>
          </a:ln>
          <a:effectLst>
            <a:outerShdw blurRad="65000" dist="50800" dir="12900000" kx="195000" ky="145000" algn="tl" rotWithShape="0">
              <a:srgbClr val="000000">
                <a:alpha val="29803"/>
              </a:srgbClr>
            </a:outerShdw>
          </a:effectLst>
        </p:spPr>
      </p:pic>
      <p:sp>
        <p:nvSpPr>
          <p:cNvPr id="120" name="Google Shape;120;p15"/>
          <p:cNvSpPr txBox="1"/>
          <p:nvPr/>
        </p:nvSpPr>
        <p:spPr>
          <a:xfrm>
            <a:off x="8397814" y="6100873"/>
            <a:ext cx="3670347" cy="860400"/>
          </a:xfrm>
          <a:prstGeom prst="rect">
            <a:avLst/>
          </a:prstGeom>
          <a:noFill/>
          <a:ln>
            <a:noFill/>
          </a:ln>
        </p:spPr>
        <p:txBody>
          <a:bodyPr spcFirstLastPara="1" wrap="square" lIns="91425" tIns="45700" rIns="91425" bIns="45700" anchor="t" anchorCtr="0">
            <a:normAutofit fontScale="77500" lnSpcReduction="20000"/>
          </a:bodyPr>
          <a:lstStyle/>
          <a:p>
            <a:pPr marL="0" marR="0" lvl="0" indent="0" algn="ctr" rtl="0">
              <a:lnSpc>
                <a:spcPct val="100000"/>
              </a:lnSpc>
              <a:spcBef>
                <a:spcPts val="0"/>
              </a:spcBef>
              <a:spcAft>
                <a:spcPts val="0"/>
              </a:spcAft>
              <a:buClr>
                <a:schemeClr val="dk1"/>
              </a:buClr>
              <a:buSzPct val="128571"/>
              <a:buFont typeface="Arial"/>
              <a:buNone/>
            </a:pPr>
            <a:r>
              <a:rPr lang="en-US" sz="2800" b="1" dirty="0">
                <a:solidFill>
                  <a:schemeClr val="dk1"/>
                </a:solidFill>
                <a:latin typeface="Cutive"/>
                <a:ea typeface="Cutive"/>
                <a:cs typeface="Cutive"/>
                <a:sym typeface="Cutive"/>
              </a:rPr>
              <a:t>Young Charles in the cold winter snow</a:t>
            </a:r>
            <a:endParaRPr dirty="0">
              <a:latin typeface="Cutive"/>
              <a:ea typeface="Cutive"/>
              <a:cs typeface="Cutive"/>
              <a:sym typeface="Cutiv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2D050">
            <a:alpha val="50196"/>
          </a:srgbClr>
        </a:solidFill>
        <a:effectLst/>
      </p:bgPr>
    </p:bg>
    <p:spTree>
      <p:nvGrpSpPr>
        <p:cNvPr id="1" name="Shape 134"/>
        <p:cNvGrpSpPr/>
        <p:nvPr/>
      </p:nvGrpSpPr>
      <p:grpSpPr>
        <a:xfrm>
          <a:off x="0" y="0"/>
          <a:ext cx="0" cy="0"/>
          <a:chOff x="0" y="0"/>
          <a:chExt cx="0" cy="0"/>
        </a:xfrm>
      </p:grpSpPr>
      <p:sp>
        <p:nvSpPr>
          <p:cNvPr id="135" name="Google Shape;135;p17"/>
          <p:cNvSpPr txBox="1"/>
          <p:nvPr/>
        </p:nvSpPr>
        <p:spPr>
          <a:xfrm>
            <a:off x="111" y="147766"/>
            <a:ext cx="12191889" cy="8604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b="1" spc="300" dirty="0">
                <a:solidFill>
                  <a:schemeClr val="dk1"/>
                </a:solidFill>
                <a:latin typeface="Cutive"/>
                <a:ea typeface="Cutive"/>
                <a:cs typeface="Cutive"/>
                <a:sym typeface="Cutive"/>
              </a:rPr>
              <a:t>Young Charles Schulz</a:t>
            </a:r>
            <a:endParaRPr spc="300" dirty="0"/>
          </a:p>
        </p:txBody>
      </p:sp>
      <p:sp>
        <p:nvSpPr>
          <p:cNvPr id="137" name="Google Shape;137;p17"/>
          <p:cNvSpPr txBox="1"/>
          <p:nvPr/>
        </p:nvSpPr>
        <p:spPr>
          <a:xfrm>
            <a:off x="8270409" y="5096574"/>
            <a:ext cx="3239137" cy="860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ct val="128571"/>
              <a:buFont typeface="Arial"/>
              <a:buNone/>
            </a:pPr>
            <a:r>
              <a:rPr lang="en-US" sz="2400" b="1" dirty="0">
                <a:solidFill>
                  <a:schemeClr val="dk1"/>
                </a:solidFill>
                <a:latin typeface="Cutive"/>
                <a:ea typeface="Cutive"/>
                <a:cs typeface="Cutive"/>
                <a:sym typeface="Cutive"/>
              </a:rPr>
              <a:t>Charles’s first published drawing</a:t>
            </a:r>
            <a:endParaRPr sz="2400" dirty="0">
              <a:latin typeface="Cutive"/>
              <a:ea typeface="Cutive"/>
              <a:cs typeface="Cutive"/>
              <a:sym typeface="Cutive"/>
            </a:endParaRPr>
          </a:p>
        </p:txBody>
      </p:sp>
      <p:pic>
        <p:nvPicPr>
          <p:cNvPr id="138" name="Google Shape;138;p17" descr="A person standing next to a dog&#10;&#10;Description automatically generated"/>
          <p:cNvPicPr preferRelativeResize="0"/>
          <p:nvPr/>
        </p:nvPicPr>
        <p:blipFill rotWithShape="1">
          <a:blip r:embed="rId3">
            <a:alphaModFix/>
          </a:blip>
          <a:srcRect/>
          <a:stretch/>
        </p:blipFill>
        <p:spPr>
          <a:xfrm>
            <a:off x="534427" y="1212399"/>
            <a:ext cx="6774329" cy="4433201"/>
          </a:xfrm>
          <a:prstGeom prst="rect">
            <a:avLst/>
          </a:prstGeom>
          <a:solidFill>
            <a:srgbClr val="ECECEC"/>
          </a:solidFill>
          <a:ln w="190500" cap="sq" cmpd="sng">
            <a:solidFill>
              <a:srgbClr val="FF2F92"/>
            </a:solidFill>
            <a:prstDash val="solid"/>
            <a:miter lim="800000"/>
            <a:headEnd type="none" w="sm" len="sm"/>
            <a:tailEnd type="none" w="sm" len="sm"/>
          </a:ln>
          <a:effectLst>
            <a:outerShdw blurRad="65000" dist="50800" dir="12900000" kx="195000" ky="145000" algn="tl" rotWithShape="0">
              <a:srgbClr val="000000">
                <a:alpha val="29803"/>
              </a:srgbClr>
            </a:outerShdw>
          </a:effectLst>
        </p:spPr>
      </p:pic>
      <p:pic>
        <p:nvPicPr>
          <p:cNvPr id="139" name="Google Shape;139;p17" descr="A close up of a dog&#10;&#10;Description automatically generated"/>
          <p:cNvPicPr preferRelativeResize="0"/>
          <p:nvPr/>
        </p:nvPicPr>
        <p:blipFill rotWithShape="1">
          <a:blip r:embed="rId4">
            <a:alphaModFix/>
          </a:blip>
          <a:srcRect/>
          <a:stretch/>
        </p:blipFill>
        <p:spPr>
          <a:xfrm>
            <a:off x="7977863" y="1212399"/>
            <a:ext cx="3824231" cy="3613601"/>
          </a:xfrm>
          <a:prstGeom prst="rect">
            <a:avLst/>
          </a:prstGeom>
          <a:solidFill>
            <a:srgbClr val="ECECEC"/>
          </a:solidFill>
          <a:ln w="88900" cap="sq" cmpd="sng">
            <a:solidFill>
              <a:srgbClr val="FF2F92"/>
            </a:solidFill>
            <a:prstDash val="solid"/>
            <a:miter lim="800000"/>
            <a:headEnd type="none" w="sm" len="sm"/>
            <a:tailEnd type="none" w="sm" len="sm"/>
          </a:ln>
          <a:effectLst>
            <a:outerShdw blurRad="55000" dist="18000" dir="5400000" algn="tl" rotWithShape="0">
              <a:srgbClr val="000000">
                <a:alpha val="40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Shape 125"/>
        <p:cNvGrpSpPr/>
        <p:nvPr/>
      </p:nvGrpSpPr>
      <p:grpSpPr>
        <a:xfrm>
          <a:off x="0" y="0"/>
          <a:ext cx="0" cy="0"/>
          <a:chOff x="0" y="0"/>
          <a:chExt cx="0" cy="0"/>
        </a:xfrm>
      </p:grpSpPr>
      <p:sp>
        <p:nvSpPr>
          <p:cNvPr id="126" name="Google Shape;126;p16"/>
          <p:cNvSpPr txBox="1"/>
          <p:nvPr/>
        </p:nvSpPr>
        <p:spPr>
          <a:xfrm>
            <a:off x="0" y="110826"/>
            <a:ext cx="12192000"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b="1" spc="300" dirty="0">
                <a:solidFill>
                  <a:schemeClr val="dk1"/>
                </a:solidFill>
                <a:latin typeface="Cutive"/>
                <a:ea typeface="Cutive"/>
                <a:cs typeface="Cutive"/>
                <a:sym typeface="Cutive"/>
              </a:rPr>
              <a:t>What is a cartoon?</a:t>
            </a:r>
            <a:endParaRPr spc="300" dirty="0">
              <a:latin typeface="Cutive"/>
              <a:ea typeface="Cutive"/>
              <a:cs typeface="Cutive"/>
              <a:sym typeface="Cutive"/>
            </a:endParaRPr>
          </a:p>
        </p:txBody>
      </p:sp>
      <p:pic>
        <p:nvPicPr>
          <p:cNvPr id="128" name="Google Shape;128;p16"/>
          <p:cNvPicPr preferRelativeResize="0"/>
          <p:nvPr/>
        </p:nvPicPr>
        <p:blipFill rotWithShape="1">
          <a:blip r:embed="rId3">
            <a:alphaModFix/>
            <a:extLst>
              <a:ext uri="{28A0092B-C50C-407E-A947-70E740481C1C}">
                <a14:useLocalDpi xmlns:a14="http://schemas.microsoft.com/office/drawing/2010/main"/>
              </a:ext>
            </a:extLst>
          </a:blip>
          <a:srcRect/>
          <a:stretch/>
        </p:blipFill>
        <p:spPr>
          <a:xfrm>
            <a:off x="769997" y="941782"/>
            <a:ext cx="5326003" cy="5805382"/>
          </a:xfrm>
          <a:prstGeom prst="rect">
            <a:avLst/>
          </a:prstGeom>
          <a:noFill/>
          <a:ln w="38100">
            <a:solidFill>
              <a:srgbClr val="FF2F92"/>
            </a:solidFill>
          </a:ln>
        </p:spPr>
      </p:pic>
      <p:pic>
        <p:nvPicPr>
          <p:cNvPr id="129" name="Google Shape;129;p16"/>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6347917" y="941782"/>
            <a:ext cx="4914429" cy="5805382"/>
          </a:xfrm>
          <a:prstGeom prst="rect">
            <a:avLst/>
          </a:prstGeom>
          <a:noFill/>
          <a:ln w="38100">
            <a:solidFill>
              <a:srgbClr val="FF2F92"/>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Shape 159"/>
        <p:cNvGrpSpPr/>
        <p:nvPr/>
      </p:nvGrpSpPr>
      <p:grpSpPr>
        <a:xfrm>
          <a:off x="0" y="0"/>
          <a:ext cx="0" cy="0"/>
          <a:chOff x="0" y="0"/>
          <a:chExt cx="0" cy="0"/>
        </a:xfrm>
      </p:grpSpPr>
      <p:pic>
        <p:nvPicPr>
          <p:cNvPr id="160" name="Google Shape;160;p20" descr="A picture containing photo, covered, many, bunch&#10;&#10;Description automatically generated"/>
          <p:cNvPicPr preferRelativeResize="0">
            <a:picLocks noGrp="1"/>
          </p:cNvPicPr>
          <p:nvPr>
            <p:ph type="body" idx="1"/>
          </p:nvPr>
        </p:nvPicPr>
        <p:blipFill rotWithShape="1">
          <a:blip r:embed="rId3">
            <a:alphaModFix/>
          </a:blip>
          <a:srcRect/>
          <a:stretch/>
        </p:blipFill>
        <p:spPr>
          <a:xfrm>
            <a:off x="999658" y="158970"/>
            <a:ext cx="10192683" cy="6540059"/>
          </a:xfrm>
          <a:prstGeom prst="rect">
            <a:avLst/>
          </a:prstGeom>
          <a:noFill/>
          <a:ln w="38100">
            <a:solidFill>
              <a:srgbClr val="FF2F92"/>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Shape 217"/>
        <p:cNvGrpSpPr/>
        <p:nvPr/>
      </p:nvGrpSpPr>
      <p:grpSpPr>
        <a:xfrm>
          <a:off x="0" y="0"/>
          <a:ext cx="0" cy="0"/>
          <a:chOff x="0" y="0"/>
          <a:chExt cx="0" cy="0"/>
        </a:xfrm>
      </p:grpSpPr>
      <p:pic>
        <p:nvPicPr>
          <p:cNvPr id="218" name="Google Shape;218;p27" descr="A picture containing room, drawing&#10;&#10;Description automatically generated"/>
          <p:cNvPicPr preferRelativeResize="0"/>
          <p:nvPr/>
        </p:nvPicPr>
        <p:blipFill rotWithShape="1">
          <a:blip r:embed="rId3">
            <a:alphaModFix/>
          </a:blip>
          <a:srcRect/>
          <a:stretch/>
        </p:blipFill>
        <p:spPr>
          <a:xfrm>
            <a:off x="116113" y="1080689"/>
            <a:ext cx="11974286" cy="5000797"/>
          </a:xfrm>
          <a:prstGeom prst="rect">
            <a:avLst/>
          </a:prstGeom>
          <a:noFill/>
          <a:ln w="76200">
            <a:solidFill>
              <a:srgbClr val="FF2F92"/>
            </a:solidFill>
          </a:ln>
        </p:spPr>
      </p:pic>
      <p:sp>
        <p:nvSpPr>
          <p:cNvPr id="6" name="Google Shape;135;p17">
            <a:extLst>
              <a:ext uri="{FF2B5EF4-FFF2-40B4-BE49-F238E27FC236}">
                <a16:creationId xmlns:a16="http://schemas.microsoft.com/office/drawing/2014/main" id="{283F5452-A3B4-DE0D-D877-8EC4EB8F7F71}"/>
              </a:ext>
            </a:extLst>
          </p:cNvPr>
          <p:cNvSpPr txBox="1"/>
          <p:nvPr/>
        </p:nvSpPr>
        <p:spPr>
          <a:xfrm>
            <a:off x="7311" y="191779"/>
            <a:ext cx="12191889"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spc="300" dirty="0">
                <a:solidFill>
                  <a:schemeClr val="dk1"/>
                </a:solidFill>
                <a:latin typeface="Cutive"/>
                <a:sym typeface="Cutive"/>
              </a:rPr>
              <a:t>Schulz used real events in his comics</a:t>
            </a:r>
            <a:endParaRPr sz="3600" spc="3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4" name="Google Shape;135;p17">
            <a:extLst>
              <a:ext uri="{FF2B5EF4-FFF2-40B4-BE49-F238E27FC236}">
                <a16:creationId xmlns:a16="http://schemas.microsoft.com/office/drawing/2014/main" id="{BE575F4C-4AE3-C1B2-E6AD-C07EF96B0182}"/>
              </a:ext>
            </a:extLst>
          </p:cNvPr>
          <p:cNvSpPr txBox="1"/>
          <p:nvPr/>
        </p:nvSpPr>
        <p:spPr>
          <a:xfrm>
            <a:off x="111" y="46832"/>
            <a:ext cx="12191889" cy="95406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spc="300" dirty="0">
                <a:solidFill>
                  <a:schemeClr val="dk1"/>
                </a:solidFill>
                <a:latin typeface="Cutive"/>
                <a:ea typeface="Cutive"/>
                <a:cs typeface="Cutive"/>
                <a:sym typeface="Cutive"/>
              </a:rPr>
              <a:t>Create your own comic strip! </a:t>
            </a:r>
          </a:p>
          <a:p>
            <a:pPr marL="0" marR="0" lvl="0" indent="0" algn="r" rtl="0">
              <a:spcBef>
                <a:spcPts val="0"/>
              </a:spcBef>
              <a:spcAft>
                <a:spcPts val="0"/>
              </a:spcAft>
              <a:buNone/>
            </a:pPr>
            <a:r>
              <a:rPr lang="en-US" sz="2800" b="1" spc="300" dirty="0">
                <a:solidFill>
                  <a:schemeClr val="dk1"/>
                </a:solidFill>
                <a:latin typeface="Cutive"/>
                <a:ea typeface="Cutive"/>
                <a:cs typeface="Cutive"/>
                <a:sym typeface="Cutive"/>
              </a:rPr>
              <a:t>What makes you laugh?</a:t>
            </a:r>
            <a:endParaRPr sz="2800" spc="300" dirty="0"/>
          </a:p>
        </p:txBody>
      </p:sp>
      <p:pic>
        <p:nvPicPr>
          <p:cNvPr id="3" name="Picture 2" descr="A comic strip with comic strips and comic text&#10;&#10;AI-generated content may be incorrect.">
            <a:extLst>
              <a:ext uri="{FF2B5EF4-FFF2-40B4-BE49-F238E27FC236}">
                <a16:creationId xmlns:a16="http://schemas.microsoft.com/office/drawing/2014/main" id="{C8D8D185-B3D1-03A8-552C-2A040F914DF3}"/>
              </a:ext>
            </a:extLst>
          </p:cNvPr>
          <p:cNvPicPr>
            <a:picLocks noChangeAspect="1"/>
          </p:cNvPicPr>
          <p:nvPr/>
        </p:nvPicPr>
        <p:blipFill>
          <a:blip r:embed="rId3"/>
          <a:stretch>
            <a:fillRect/>
          </a:stretch>
        </p:blipFill>
        <p:spPr>
          <a:xfrm>
            <a:off x="118113" y="3100834"/>
            <a:ext cx="4914659" cy="3693852"/>
          </a:xfrm>
          <a:prstGeom prst="rect">
            <a:avLst/>
          </a:prstGeom>
          <a:ln w="38100">
            <a:solidFill>
              <a:schemeClr val="tx1"/>
            </a:solidFill>
          </a:ln>
        </p:spPr>
      </p:pic>
      <p:pic>
        <p:nvPicPr>
          <p:cNvPr id="6" name="Picture 5" descr="A person drawing on a piece of paper&#10;&#10;AI-generated content may be incorrect.">
            <a:extLst>
              <a:ext uri="{FF2B5EF4-FFF2-40B4-BE49-F238E27FC236}">
                <a16:creationId xmlns:a16="http://schemas.microsoft.com/office/drawing/2014/main" id="{4A7CBC23-981D-14D7-5017-AE6EA2AEEDD4}"/>
              </a:ext>
            </a:extLst>
          </p:cNvPr>
          <p:cNvPicPr>
            <a:picLocks noChangeAspect="1"/>
          </p:cNvPicPr>
          <p:nvPr/>
        </p:nvPicPr>
        <p:blipFill>
          <a:blip r:embed="rId4"/>
          <a:stretch>
            <a:fillRect/>
          </a:stretch>
        </p:blipFill>
        <p:spPr>
          <a:xfrm>
            <a:off x="170605" y="247686"/>
            <a:ext cx="1891509" cy="2522012"/>
          </a:xfrm>
          <a:prstGeom prst="rect">
            <a:avLst/>
          </a:prstGeom>
          <a:ln w="38100">
            <a:solidFill>
              <a:schemeClr val="tx1"/>
            </a:solidFill>
          </a:ln>
        </p:spPr>
      </p:pic>
      <p:pic>
        <p:nvPicPr>
          <p:cNvPr id="10" name="Picture 9" descr="A collage of drawings&#10;&#10;AI-generated content may be incorrect.">
            <a:extLst>
              <a:ext uri="{FF2B5EF4-FFF2-40B4-BE49-F238E27FC236}">
                <a16:creationId xmlns:a16="http://schemas.microsoft.com/office/drawing/2014/main" id="{802506DB-A14D-0380-3035-564AF316299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586408" y="573436"/>
            <a:ext cx="1790900" cy="2403157"/>
          </a:xfrm>
          <a:prstGeom prst="rect">
            <a:avLst/>
          </a:prstGeom>
          <a:ln w="38100">
            <a:solidFill>
              <a:schemeClr val="tx1"/>
            </a:solidFill>
          </a:ln>
        </p:spPr>
      </p:pic>
      <p:pic>
        <p:nvPicPr>
          <p:cNvPr id="12" name="Picture 11" descr="A collage of drawings of flowers&#10;&#10;AI-generated content may be incorrect.">
            <a:extLst>
              <a:ext uri="{FF2B5EF4-FFF2-40B4-BE49-F238E27FC236}">
                <a16:creationId xmlns:a16="http://schemas.microsoft.com/office/drawing/2014/main" id="{340D9C8E-ED3B-9502-D8F6-C3319F4F321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286673" y="1508692"/>
            <a:ext cx="2849259" cy="3840615"/>
          </a:xfrm>
          <a:prstGeom prst="rect">
            <a:avLst/>
          </a:prstGeom>
          <a:ln w="38100">
            <a:solidFill>
              <a:schemeClr val="tx1"/>
            </a:solidFill>
          </a:ln>
        </p:spPr>
      </p:pic>
      <p:sp>
        <p:nvSpPr>
          <p:cNvPr id="13" name="Right Arrow 12">
            <a:extLst>
              <a:ext uri="{FF2B5EF4-FFF2-40B4-BE49-F238E27FC236}">
                <a16:creationId xmlns:a16="http://schemas.microsoft.com/office/drawing/2014/main" id="{90ED2069-AD2D-BD5E-23FE-EFBD68B425CA}"/>
              </a:ext>
            </a:extLst>
          </p:cNvPr>
          <p:cNvSpPr/>
          <p:nvPr/>
        </p:nvSpPr>
        <p:spPr>
          <a:xfrm>
            <a:off x="2147816" y="1508692"/>
            <a:ext cx="358354" cy="180623"/>
          </a:xfrm>
          <a:prstGeom prst="rightArrow">
            <a:avLst/>
          </a:prstGeom>
          <a:solidFill>
            <a:srgbClr val="FF2F9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drawing of a skateboarder&#10;&#10;AI-generated content may be incorrect.">
            <a:extLst>
              <a:ext uri="{FF2B5EF4-FFF2-40B4-BE49-F238E27FC236}">
                <a16:creationId xmlns:a16="http://schemas.microsoft.com/office/drawing/2014/main" id="{C62B4E9E-3CC1-41E6-3776-25AE2465A3DF}"/>
              </a:ext>
            </a:extLst>
          </p:cNvPr>
          <p:cNvPicPr>
            <a:picLocks noChangeAspect="1"/>
          </p:cNvPicPr>
          <p:nvPr/>
        </p:nvPicPr>
        <p:blipFill>
          <a:blip r:embed="rId7"/>
          <a:stretch>
            <a:fillRect/>
          </a:stretch>
        </p:blipFill>
        <p:spPr>
          <a:xfrm>
            <a:off x="5172571" y="1092849"/>
            <a:ext cx="3973318" cy="5379604"/>
          </a:xfrm>
          <a:prstGeom prst="rect">
            <a:avLst/>
          </a:prstGeom>
          <a:ln w="38100">
            <a:solidFill>
              <a:schemeClr val="tx1"/>
            </a:solidFill>
          </a:ln>
        </p:spPr>
      </p:pic>
    </p:spTree>
    <p:extLst>
      <p:ext uri="{BB962C8B-B14F-4D97-AF65-F5344CB8AC3E}">
        <p14:creationId xmlns:p14="http://schemas.microsoft.com/office/powerpoint/2010/main" val="3725981005"/>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1436</Words>
  <Application>Microsoft Macintosh PowerPoint</Application>
  <PresentationFormat>Widescreen</PresentationFormat>
  <Paragraphs>138</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Century Gothic</vt:lpstr>
      <vt:lpstr>Calibri</vt:lpstr>
      <vt:lpstr>futura-pt</vt:lpstr>
      <vt:lpstr>Symbol</vt:lpstr>
      <vt:lpstr>Cutive</vt:lpstr>
      <vt:lpstr>Arial</vt:lpstr>
      <vt:lpstr>Office Theme</vt:lpstr>
      <vt:lpstr>CHARLES  M. SCHULZ    1922-2000</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Maggie Booth</cp:lastModifiedBy>
  <cp:revision>4</cp:revision>
  <dcterms:modified xsi:type="dcterms:W3CDTF">2025-03-03T16:01:33Z</dcterms:modified>
</cp:coreProperties>
</file>