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8"/>
  </p:notesMasterIdLst>
  <p:handoutMasterIdLst>
    <p:handoutMasterId r:id="rId9"/>
  </p:handoutMasterIdLst>
  <p:sldIdLst>
    <p:sldId id="257" r:id="rId2"/>
    <p:sldId id="318" r:id="rId3"/>
    <p:sldId id="377" r:id="rId4"/>
    <p:sldId id="379" r:id="rId5"/>
    <p:sldId id="388" r:id="rId6"/>
    <p:sldId id="389" r:id="rId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D3FA"/>
    <a:srgbClr val="FFEB8A"/>
    <a:srgbClr val="FFC2DA"/>
    <a:srgbClr val="A4E3D0"/>
    <a:srgbClr val="FFAE89"/>
    <a:srgbClr val="77B6FD"/>
    <a:srgbClr val="C9C4FA"/>
    <a:srgbClr val="FFD5FF"/>
    <a:srgbClr val="FFD1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18" autoAdjust="0"/>
    <p:restoredTop sz="70165" autoAdjust="0"/>
  </p:normalViewPr>
  <p:slideViewPr>
    <p:cSldViewPr>
      <p:cViewPr>
        <p:scale>
          <a:sx n="70" d="100"/>
          <a:sy n="70" d="100"/>
        </p:scale>
        <p:origin x="328" y="3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9" d="100"/>
          <a:sy n="109" d="100"/>
        </p:scale>
        <p:origin x="45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2/7/26</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2/7/26</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1</a:t>
            </a:r>
            <a:r>
              <a:rPr lang="en-US" sz="1200" baseline="30000" dirty="0">
                <a:latin typeface="+mn-lt"/>
                <a:cs typeface="Arial" panose="020B0604020202020204" pitchFamily="34" charset="0"/>
              </a:rPr>
              <a:t>st</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a:t>
            </a:r>
            <a:r>
              <a:rPr lang="en-US" sz="1200" dirty="0">
                <a:latin typeface="+mn-lt"/>
                <a:cs typeface="Arial" panose="020B0604020202020204" pitchFamily="34" charset="0"/>
              </a:rPr>
              <a:t> </a:t>
            </a:r>
            <a:r>
              <a:rPr lang="en-US" sz="1200" i="0" dirty="0">
                <a:latin typeface="+mn-lt"/>
                <a:cs typeface="Arial" panose="020B0604020202020204" pitchFamily="34" charset="0"/>
              </a:rPr>
              <a:t>Photograph by Judith Sedwick as part of the </a:t>
            </a:r>
            <a:r>
              <a:rPr lang="en-US" sz="1200" i="1" dirty="0">
                <a:latin typeface="+mn-lt"/>
                <a:cs typeface="Arial" panose="020B0604020202020204" pitchFamily="34" charset="0"/>
              </a:rPr>
              <a:t>Black Women Oral History Project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2</a:t>
            </a:r>
            <a:r>
              <a:rPr lang="en-US" sz="1200" baseline="30000" dirty="0">
                <a:latin typeface="+mn-lt"/>
                <a:cs typeface="Arial" panose="020B0604020202020204" pitchFamily="34" charset="0"/>
              </a:rPr>
              <a:t>nd</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 </a:t>
            </a:r>
            <a:r>
              <a:rPr lang="en-US" altLang="en-US" sz="1200" i="1" dirty="0">
                <a:latin typeface="+mn-lt"/>
                <a:cs typeface="Arial" panose="020B0604020202020204" pitchFamily="34" charset="0"/>
              </a:rPr>
              <a:t>The Wash</a:t>
            </a:r>
            <a:r>
              <a:rPr lang="en-US" altLang="en-US" sz="1200" i="0" dirty="0">
                <a:latin typeface="+mn-lt"/>
                <a:cs typeface="Arial" panose="020B0604020202020204" pitchFamily="34" charset="0"/>
              </a:rPr>
              <a:t> (c. 1950s), at the Minneapolis Institute of Art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mn-lt"/>
                <a:cs typeface="Arial" panose="020B0604020202020204" pitchFamily="34" charset="0"/>
              </a:rPr>
              <a:t>3</a:t>
            </a:r>
            <a:r>
              <a:rPr lang="en-US" sz="1200" i="0" baseline="30000" dirty="0">
                <a:latin typeface="+mn-lt"/>
                <a:cs typeface="Arial" panose="020B0604020202020204" pitchFamily="34" charset="0"/>
              </a:rPr>
              <a:t>rd</a:t>
            </a:r>
            <a:r>
              <a:rPr lang="en-US" sz="1200" i="0" dirty="0">
                <a:latin typeface="+mn-lt"/>
                <a:cs typeface="Arial" panose="020B0604020202020204" pitchFamily="34" charset="0"/>
              </a:rPr>
              <a:t> photo – Map of US, identifies Louisiana</a:t>
            </a:r>
            <a:endParaRPr lang="en-US" sz="1200" dirty="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a:t>
            </a:r>
            <a:r>
              <a:rPr lang="en-US" sz="1200" b="1" u="sng" dirty="0">
                <a:latin typeface="+mn-lt"/>
                <a:cs typeface="Calibri" panose="020F0502020204030204" pitchFamily="34" charset="0"/>
              </a:rPr>
              <a:t>3 BIG IDEAS</a:t>
            </a:r>
            <a:r>
              <a:rPr lang="en-US" sz="1200" b="1" dirty="0">
                <a:latin typeface="+mn-lt"/>
                <a:cs typeface="Calibri" panose="020F0502020204030204" pitchFamily="34" charset="0"/>
              </a:rPr>
              <a:t>.</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Clementine Hunter was a talented, self-taught African-American folk artist from Louisiana. She is known for her bright, colorful, and joyful painting style depicting Black southern life in the early 1900s.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Clementine was born in Louisiana.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1" u="sng" dirty="0">
                <a:latin typeface="+mn-lt"/>
                <a:ea typeface="ＭＳ Ｐゴシック" panose="020B0600070205080204" pitchFamily="34" charset="-128"/>
                <a:cs typeface="Calibri" panose="020F0502020204030204" pitchFamily="34" charset="0"/>
              </a:rPr>
              <a:t>Where is Louisiana?</a:t>
            </a:r>
            <a:r>
              <a:rPr lang="en-US" altLang="en-US" sz="1200" b="0" i="0" u="none" dirty="0">
                <a:latin typeface="+mn-lt"/>
                <a:ea typeface="ＭＳ Ｐゴシック" panose="020B0600070205080204" pitchFamily="34" charset="-128"/>
                <a:cs typeface="Calibri" panose="020F0502020204030204" pitchFamily="34" charset="0"/>
              </a:rPr>
              <a:t>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en-US" sz="1200" b="0" i="0" u="none" dirty="0">
                <a:latin typeface="+mn-lt"/>
                <a:ea typeface="ＭＳ Ｐゴシック" panose="020B0600070205080204" pitchFamily="34" charset="-128"/>
                <a:cs typeface="Calibri" panose="020F0502020204030204" pitchFamily="34" charset="0"/>
              </a:rPr>
              <a:t>Louisiana is a state in the United States, located in the Deep South region of the southeastern United States.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She grew up on Hidden Hill Plantation. From a young age, she worked on farms and never learned to read or write.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She spent most of her life working on Louisiana plantations.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sz="1200" b="0" i="0" u="non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Hunter was a self-taught artist.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1" u="sng" dirty="0">
                <a:latin typeface="+mn-lt"/>
                <a:ea typeface="ＭＳ Ｐゴシック" panose="020B0600070205080204" pitchFamily="34" charset="-128"/>
                <a:cs typeface="Calibri" panose="020F0502020204030204" pitchFamily="34" charset="0"/>
              </a:rPr>
              <a:t>What does it mean to be a self-taught artist?</a:t>
            </a:r>
            <a:r>
              <a:rPr lang="en-US" altLang="en-US" sz="1200" b="0" i="0" u="none" dirty="0">
                <a:latin typeface="+mn-lt"/>
                <a:ea typeface="ＭＳ Ｐゴシック" panose="020B0600070205080204" pitchFamily="34" charset="-128"/>
                <a:cs typeface="Calibri" panose="020F0502020204030204" pitchFamily="34" charset="0"/>
              </a:rPr>
              <a:t>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en-US" sz="1200" b="0" i="0" u="none" dirty="0">
                <a:latin typeface="+mn-lt"/>
                <a:ea typeface="ＭＳ Ｐゴシック" panose="020B0600070205080204" pitchFamily="34" charset="-128"/>
                <a:cs typeface="Calibri" panose="020F0502020204030204" pitchFamily="34" charset="0"/>
              </a:rPr>
              <a:t>No formal art training.</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altLang="en-US" sz="1200" b="0" i="1" u="sng"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Hunter was known as a folk artist.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1" u="sng" dirty="0">
                <a:latin typeface="+mn-lt"/>
                <a:ea typeface="ＭＳ Ｐゴシック" panose="020B0600070205080204" pitchFamily="34" charset="-128"/>
                <a:cs typeface="Calibri" panose="020F0502020204030204" pitchFamily="34" charset="0"/>
              </a:rPr>
              <a:t>What does it mean to be a folk artist?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kern="1200" dirty="0">
                <a:solidFill>
                  <a:schemeClr val="tx1"/>
                </a:solidFill>
                <a:effectLst/>
                <a:latin typeface="+mn-lt"/>
                <a:ea typeface="+mn-ea"/>
                <a:cs typeface="+mn-cs"/>
              </a:rPr>
              <a:t>An artist that often has no formal training; and uses simple techniques. An artist that is self-taught or learns informally from their community, producing handmade items like quilts, carvings, or paintings that tell stories or serve practical needs. Art based on tradition and daily life.</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It was not until she was in 50s that she began to paint, using whatever supplies she could find. Eventually, she would sell her paintings.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She became famous locally and across the country. By the end of her life, her art was shown in museums and sold for thousands of dollars!</a:t>
            </a:r>
            <a:endParaRPr 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mn-lt"/>
              <a:ea typeface="Times New Roman"/>
              <a:cs typeface="Arial" panose="020B060402020202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r>
              <a:rPr lang="en-US" sz="1200" b="1" dirty="0">
                <a:latin typeface="+mn-lt"/>
                <a:ea typeface="Times New Roman"/>
                <a:cs typeface="Arial" panose="020B0604020202020204" pitchFamily="34" charset="0"/>
              </a:rPr>
              <a:t>Clementine created an amazing number of paintings, possibly between 5,000 and 10,000! </a:t>
            </a: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cs typeface="Arial" panose="020B0604020202020204" pitchFamily="34" charset="0"/>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a:t>
            </a:r>
            <a:r>
              <a:rPr lang="en-US" altLang="en-US" sz="1200" i="0" dirty="0">
                <a:latin typeface="+mn-lt"/>
                <a:cs typeface="Arial" panose="020B0604020202020204" pitchFamily="34" charset="0"/>
              </a:rPr>
              <a:t> photo – </a:t>
            </a:r>
            <a:r>
              <a:rPr lang="en-US" altLang="en-US" sz="1200" i="1" dirty="0">
                <a:latin typeface="+mn-lt"/>
                <a:cs typeface="Arial" panose="020B0604020202020204" pitchFamily="34" charset="0"/>
              </a:rPr>
              <a:t>Picking Cotton </a:t>
            </a:r>
            <a:r>
              <a:rPr lang="en-US" altLang="en-US" sz="1200" i="0" dirty="0">
                <a:latin typeface="+mn-lt"/>
                <a:cs typeface="Arial" panose="020B0604020202020204" pitchFamily="34" charset="0"/>
              </a:rPr>
              <a:t>(c. 1955), at the Minneapolis Institute of Art</a:t>
            </a:r>
          </a:p>
          <a:p>
            <a:pPr eaLnBrk="1" hangingPunct="1">
              <a:spcBef>
                <a:spcPct val="0"/>
              </a:spcBef>
            </a:pPr>
            <a:r>
              <a:rPr lang="en-US" altLang="en-US" sz="1200" i="0" dirty="0">
                <a:latin typeface="+mn-lt"/>
                <a:cs typeface="Arial" panose="020B0604020202020204" pitchFamily="34" charset="0"/>
              </a:rPr>
              <a:t>2</a:t>
            </a:r>
            <a:r>
              <a:rPr lang="en-US" altLang="en-US" sz="1200" i="0" baseline="30000" dirty="0">
                <a:latin typeface="+mn-lt"/>
                <a:cs typeface="Arial" panose="020B0604020202020204" pitchFamily="34" charset="0"/>
              </a:rPr>
              <a:t>nd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Flowing River </a:t>
            </a:r>
            <a:r>
              <a:rPr lang="en-US" altLang="en-US" sz="1200" i="0" dirty="0">
                <a:latin typeface="+mn-lt"/>
                <a:cs typeface="Arial" panose="020B0604020202020204" pitchFamily="34" charset="0"/>
              </a:rPr>
              <a:t>(detail), 1950, oil on canvas, gift of Dr. and Mrs. James Michael Fortino</a:t>
            </a:r>
          </a:p>
          <a:p>
            <a:pPr eaLnBrk="1" hangingPunct="1">
              <a:spcBef>
                <a:spcPct val="0"/>
              </a:spcBef>
            </a:pPr>
            <a:r>
              <a:rPr lang="en-US" altLang="en-US" sz="1200" i="0" dirty="0">
                <a:latin typeface="+mn-lt"/>
                <a:cs typeface="Arial" panose="020B0604020202020204" pitchFamily="34" charset="0"/>
              </a:rPr>
              <a:t>3</a:t>
            </a:r>
            <a:r>
              <a:rPr lang="en-US" altLang="en-US" sz="1200" i="0" baseline="30000" dirty="0">
                <a:latin typeface="+mn-lt"/>
                <a:cs typeface="Arial" panose="020B0604020202020204" pitchFamily="34" charset="0"/>
              </a:rPr>
              <a:t>rd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a:t>
            </a:r>
            <a:r>
              <a:rPr lang="en-US" altLang="en-US" sz="1200" i="0" dirty="0">
                <a:latin typeface="+mn-lt"/>
                <a:cs typeface="Arial" panose="020B0604020202020204" pitchFamily="34" charset="0"/>
              </a:rPr>
              <a:t>Color reproduction of a photograph of Clementine Hunter on Melrose Plantation, in Natchitoches, Louisiana, in the 1960s</a:t>
            </a:r>
          </a:p>
          <a:p>
            <a:pPr eaLnBrk="1" hangingPunct="1">
              <a:spcBef>
                <a:spcPct val="0"/>
              </a:spcBef>
            </a:pPr>
            <a:r>
              <a:rPr lang="en-US" altLang="en-US" sz="1200" i="0" dirty="0">
                <a:latin typeface="+mn-lt"/>
                <a:cs typeface="Arial" panose="020B0604020202020204" pitchFamily="34" charset="0"/>
              </a:rPr>
              <a:t>4</a:t>
            </a:r>
            <a:r>
              <a:rPr lang="en-US" altLang="en-US" sz="1200" i="0" baseline="30000" dirty="0">
                <a:latin typeface="+mn-lt"/>
                <a:cs typeface="Arial" panose="020B0604020202020204" pitchFamily="34" charset="0"/>
              </a:rPr>
              <a:t>th</a:t>
            </a:r>
            <a:r>
              <a:rPr lang="en-US" altLang="en-US" sz="1200" i="0" dirty="0">
                <a:latin typeface="+mn-lt"/>
                <a:cs typeface="Arial" panose="020B0604020202020204" pitchFamily="34" charset="0"/>
              </a:rPr>
              <a:t> photo – </a:t>
            </a:r>
            <a:r>
              <a:rPr lang="en-US" altLang="en-US" sz="1200" i="1" dirty="0">
                <a:latin typeface="+mn-lt"/>
                <a:cs typeface="Arial" panose="020B0604020202020204" pitchFamily="34" charset="0"/>
              </a:rPr>
              <a:t>Untitled</a:t>
            </a:r>
            <a:r>
              <a:rPr lang="en-US" altLang="en-US" sz="1200" i="0" dirty="0">
                <a:latin typeface="+mn-lt"/>
                <a:cs typeface="Arial" panose="020B0604020202020204" pitchFamily="34" charset="0"/>
              </a:rPr>
              <a:t> (c. 1970) at the National Gallery of Art in 2022</a:t>
            </a: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THEME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Clementine Hunter is called a </a:t>
            </a:r>
            <a:r>
              <a:rPr lang="en-US" altLang="en-US" sz="1200" b="1" u="sng" dirty="0">
                <a:latin typeface="+mn-lt"/>
                <a:ea typeface="ＭＳ Ｐゴシック" panose="020B0600070205080204" pitchFamily="34" charset="-128"/>
                <a:cs typeface="Calibri" panose="020F0502020204030204" pitchFamily="34" charset="0"/>
              </a:rPr>
              <a:t>“memory painter.”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ea typeface="ＭＳ Ｐゴシック" panose="020B0600070205080204" pitchFamily="34" charset="-128"/>
                <a:cs typeface="Calibri" panose="020F0502020204030204" pitchFamily="34" charset="0"/>
              </a:rPr>
              <a:t>What do you think it means to be a memory painter?</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An artist/painter that creates images/scenes from their memory.</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ea typeface="ＭＳ Ｐゴシック" panose="020B0600070205080204" pitchFamily="34" charset="-128"/>
                <a:cs typeface="Calibri" panose="020F0502020204030204" pitchFamily="34" charset="0"/>
              </a:rPr>
              <a:t>What do you think these painting are about? What does it look like the people are doing? What do you notice about the landscape, rural/city/</a:t>
            </a:r>
            <a:r>
              <a:rPr lang="en-US" altLang="en-US" sz="1200" b="0" i="1" u="sng" dirty="0" err="1">
                <a:latin typeface="+mn-lt"/>
                <a:ea typeface="ＭＳ Ｐゴシック" panose="020B0600070205080204" pitchFamily="34" charset="-128"/>
                <a:cs typeface="Calibri" panose="020F0502020204030204" pitchFamily="34" charset="0"/>
              </a:rPr>
              <a:t>etc</a:t>
            </a:r>
            <a:r>
              <a:rPr lang="en-US" altLang="en-US" sz="1200" b="0" i="1" u="sng" dirty="0">
                <a:latin typeface="+mn-lt"/>
                <a:ea typeface="ＭＳ Ｐゴシック" panose="020B0600070205080204" pitchFamily="34" charset="-128"/>
                <a:cs typeface="Calibri" panose="020F050202020403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Her colorful and straightforward scenes are from her memories of life on a Southern plantation.</a:t>
            </a: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u="none" kern="1200" dirty="0">
                <a:solidFill>
                  <a:schemeClr val="tx1"/>
                </a:solidFill>
                <a:effectLst/>
                <a:latin typeface="+mn-lt"/>
                <a:ea typeface="ＭＳ Ｐゴシック" panose="020B0600070205080204" pitchFamily="34" charset="-128"/>
                <a:cs typeface="Calibri" panose="020F0502020204030204" pitchFamily="34" charset="0"/>
              </a:rPr>
              <a:t>Hunter</a:t>
            </a:r>
            <a:r>
              <a:rPr lang="en-US" sz="1200" b="0" i="0" kern="1200" dirty="0">
                <a:solidFill>
                  <a:schemeClr val="tx1"/>
                </a:solidFill>
                <a:effectLst/>
                <a:latin typeface="+mn-lt"/>
                <a:ea typeface="+mn-ea"/>
                <a:cs typeface="+mn-cs"/>
              </a:rPr>
              <a:t> referred to her works as “memory paintings.” She painted from memory her everyday life on the plantation.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i="0" u="none" kern="1200" dirty="0">
                <a:solidFill>
                  <a:schemeClr val="tx1"/>
                </a:solidFill>
                <a:effectLst/>
                <a:latin typeface="+mn-lt"/>
                <a:ea typeface="ＭＳ Ｐゴシック" panose="020B0600070205080204" pitchFamily="34" charset="-128"/>
                <a:cs typeface="Calibri" panose="020F0502020204030204" pitchFamily="34" charset="0"/>
              </a:rPr>
              <a:t>She</a:t>
            </a:r>
            <a:r>
              <a:rPr lang="en-US" sz="1200" b="0" i="0" kern="1200" dirty="0">
                <a:solidFill>
                  <a:schemeClr val="tx1"/>
                </a:solidFill>
                <a:effectLst/>
                <a:latin typeface="+mn-lt"/>
                <a:ea typeface="+mn-ea"/>
                <a:cs typeface="+mn-cs"/>
              </a:rPr>
              <a:t> worked on Melrose Plantation for most of her life as a laborer and maid. She showed what Black southern life was like.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Her most famous paintings show </a:t>
            </a:r>
            <a:r>
              <a:rPr lang="en-US" sz="1200" b="1" i="0" kern="1200" dirty="0">
                <a:solidFill>
                  <a:schemeClr val="tx1"/>
                </a:solidFill>
                <a:effectLst/>
                <a:latin typeface="+mn-lt"/>
                <a:ea typeface="+mn-ea"/>
                <a:cs typeface="+mn-cs"/>
              </a:rPr>
              <a:t>important events</a:t>
            </a:r>
            <a:r>
              <a:rPr lang="en-US" sz="1200" b="0" i="0" kern="1200" dirty="0">
                <a:solidFill>
                  <a:schemeClr val="tx1"/>
                </a:solidFill>
                <a:effectLst/>
                <a:latin typeface="+mn-lt"/>
                <a:ea typeface="+mn-ea"/>
                <a:cs typeface="+mn-cs"/>
              </a:rPr>
              <a:t>, including funerals, baptisms, and weddings. She painted </a:t>
            </a:r>
            <a:r>
              <a:rPr lang="en-US" sz="1200" b="1" i="0" kern="1200" dirty="0">
                <a:solidFill>
                  <a:schemeClr val="tx1"/>
                </a:solidFill>
                <a:effectLst/>
                <a:latin typeface="+mn-lt"/>
                <a:ea typeface="+mn-ea"/>
                <a:cs typeface="+mn-cs"/>
              </a:rPr>
              <a:t>everyday life</a:t>
            </a:r>
            <a:r>
              <a:rPr lang="en-US" sz="1200" b="0" i="0" kern="1200" dirty="0">
                <a:solidFill>
                  <a:schemeClr val="tx1"/>
                </a:solidFill>
                <a:effectLst/>
                <a:latin typeface="+mn-lt"/>
                <a:ea typeface="+mn-ea"/>
                <a:cs typeface="+mn-cs"/>
              </a:rPr>
              <a:t>, including painted people at work and at play, doing household chores, worshipping, dancing, and socializing. She also painted scenes of </a:t>
            </a:r>
            <a:r>
              <a:rPr lang="en-US" sz="1200" b="1" i="0" kern="1200" dirty="0">
                <a:solidFill>
                  <a:schemeClr val="tx1"/>
                </a:solidFill>
                <a:effectLst/>
                <a:latin typeface="+mn-lt"/>
                <a:ea typeface="+mn-ea"/>
                <a:cs typeface="+mn-cs"/>
              </a:rPr>
              <a:t>farm work</a:t>
            </a:r>
            <a:r>
              <a:rPr lang="en-US" sz="1200" b="0" i="0" kern="1200" dirty="0">
                <a:solidFill>
                  <a:schemeClr val="tx1"/>
                </a:solidFill>
                <a:effectLst/>
                <a:latin typeface="+mn-lt"/>
                <a:ea typeface="+mn-ea"/>
                <a:cs typeface="+mn-cs"/>
              </a:rPr>
              <a:t>, like picking cotton or pecans.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1" i="0" kern="1200" dirty="0">
                <a:solidFill>
                  <a:schemeClr val="tx1"/>
                </a:solidFill>
                <a:effectLst/>
                <a:latin typeface="+mn-lt"/>
                <a:ea typeface="+mn-ea"/>
                <a:cs typeface="+mn-cs"/>
              </a:rPr>
              <a:t>Hunter painted from her memories. She said, "I just get it in my mind and I just go ahead and paint</a:t>
            </a:r>
            <a:r>
              <a:rPr lang="en-US" sz="1200" b="0" i="0" kern="1200" dirty="0">
                <a:solidFill>
                  <a:schemeClr val="tx1"/>
                </a:solidFill>
                <a:effectLst/>
                <a:latin typeface="+mn-lt"/>
                <a:ea typeface="+mn-ea"/>
                <a:cs typeface="+mn-cs"/>
              </a:rPr>
              <a:t>." She didn't look at things while she painted. She made her own trees and scenes in her mind.</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u="sng" dirty="0">
                <a:latin typeface="+mn-lt"/>
                <a:cs typeface="Calibri" panose="020F0502020204030204" pitchFamily="34" charset="0"/>
              </a:rPr>
              <a:t>How do you like to make artwork? Do you like to draw/paint from life or photographs? Do you prefer to create work based on memories?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a:t>
            </a:r>
            <a:r>
              <a:rPr lang="en-US" altLang="en-US" sz="1200" i="0" dirty="0">
                <a:latin typeface="+mn-lt"/>
                <a:cs typeface="Arial" panose="020B0604020202020204" pitchFamily="34" charset="0"/>
              </a:rPr>
              <a:t> photo – </a:t>
            </a:r>
            <a:r>
              <a:rPr lang="en-US" altLang="en-US" sz="1200" i="1" dirty="0">
                <a:latin typeface="+mn-lt"/>
                <a:cs typeface="Arial" panose="020B0604020202020204" pitchFamily="34" charset="0"/>
              </a:rPr>
              <a:t>Untitled (Wash Day)</a:t>
            </a:r>
            <a:r>
              <a:rPr lang="en-US" altLang="en-US" sz="1200" i="0" dirty="0">
                <a:latin typeface="+mn-lt"/>
                <a:cs typeface="Arial" panose="020B0604020202020204" pitchFamily="34" charset="0"/>
              </a:rPr>
              <a:t>, 1980-1987, oil on canvas board, 17 ½” x 23 ½” </a:t>
            </a:r>
          </a:p>
          <a:p>
            <a:pPr eaLnBrk="1" hangingPunct="1">
              <a:spcBef>
                <a:spcPct val="0"/>
              </a:spcBef>
            </a:pPr>
            <a:r>
              <a:rPr lang="en-US" altLang="en-US" sz="1200" i="0" dirty="0">
                <a:latin typeface="+mn-lt"/>
                <a:cs typeface="Arial" panose="020B0604020202020204" pitchFamily="34" charset="0"/>
              </a:rPr>
              <a:t>2</a:t>
            </a:r>
            <a:r>
              <a:rPr lang="en-US" altLang="en-US" sz="1200" i="0" baseline="30000" dirty="0">
                <a:latin typeface="+mn-lt"/>
                <a:cs typeface="Arial" panose="020B0604020202020204" pitchFamily="34" charset="0"/>
              </a:rPr>
              <a:t>nd</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The Wedding</a:t>
            </a:r>
            <a:r>
              <a:rPr lang="en-US" altLang="en-US" sz="1200" i="0" dirty="0">
                <a:latin typeface="+mn-lt"/>
                <a:cs typeface="Arial" panose="020B0604020202020204" pitchFamily="34" charset="0"/>
              </a:rPr>
              <a:t>, 1950</a:t>
            </a:r>
          </a:p>
          <a:p>
            <a:pPr eaLnBrk="1" hangingPunct="1">
              <a:spcBef>
                <a:spcPct val="0"/>
              </a:spcBef>
            </a:pPr>
            <a:r>
              <a:rPr lang="en-US" altLang="en-US" sz="1200" i="0" dirty="0">
                <a:latin typeface="+mn-lt"/>
                <a:cs typeface="Arial" panose="020B0604020202020204" pitchFamily="34" charset="0"/>
              </a:rPr>
              <a:t>3rd photo – </a:t>
            </a:r>
            <a:r>
              <a:rPr lang="en-US" altLang="en-US" sz="1200" i="1" u="none" dirty="0">
                <a:latin typeface="+mn-lt"/>
                <a:cs typeface="Arial" panose="020B0604020202020204" pitchFamily="34" charset="0"/>
              </a:rPr>
              <a:t>Two Women</a:t>
            </a:r>
            <a:r>
              <a:rPr lang="en-US" altLang="en-US" sz="1200" i="0" dirty="0">
                <a:latin typeface="+mn-lt"/>
                <a:cs typeface="Arial" panose="020B0604020202020204" pitchFamily="34" charset="0"/>
              </a:rPr>
              <a:t>, 1980 - 1986</a:t>
            </a:r>
            <a:endParaRPr lang="en-US" altLang="en-US" sz="1200" i="1" dirty="0">
              <a:latin typeface="+mn-lt"/>
              <a:cs typeface="Arial" panose="020B0604020202020204" pitchFamily="34" charset="0"/>
            </a:endParaRPr>
          </a:p>
          <a:p>
            <a:pPr eaLnBrk="1" hangingPunct="1">
              <a:spcBef>
                <a:spcPct val="0"/>
              </a:spcBef>
            </a:pPr>
            <a:r>
              <a:rPr lang="en-US" altLang="en-US" sz="1200" i="0" dirty="0">
                <a:latin typeface="+mn-lt"/>
                <a:cs typeface="Arial" panose="020B0604020202020204" pitchFamily="34" charset="0"/>
              </a:rPr>
              <a:t>4</a:t>
            </a:r>
            <a:r>
              <a:rPr lang="en-US" altLang="en-US" sz="1200" i="0" baseline="30000" dirty="0">
                <a:latin typeface="+mn-lt"/>
                <a:cs typeface="Arial" panose="020B0604020202020204" pitchFamily="34" charset="0"/>
              </a:rPr>
              <a:t>th</a:t>
            </a:r>
            <a:r>
              <a:rPr lang="en-US" altLang="en-US" sz="1200" i="1" dirty="0">
                <a:latin typeface="+mn-lt"/>
                <a:cs typeface="Arial" panose="020B0604020202020204" pitchFamily="34" charset="0"/>
              </a:rPr>
              <a:t> </a:t>
            </a:r>
            <a:r>
              <a:rPr lang="en-US" altLang="en-US" sz="1200" i="0" dirty="0">
                <a:latin typeface="+mn-lt"/>
                <a:cs typeface="Arial" panose="020B0604020202020204" pitchFamily="34" charset="0"/>
              </a:rPr>
              <a:t>photo –</a:t>
            </a:r>
            <a:r>
              <a:rPr lang="en-US" altLang="en-US" sz="1200" i="1" dirty="0">
                <a:latin typeface="+mn-lt"/>
                <a:cs typeface="Arial" panose="020B0604020202020204" pitchFamily="34" charset="0"/>
              </a:rPr>
              <a:t> Planation Life</a:t>
            </a:r>
            <a:r>
              <a:rPr lang="en-US" altLang="en-US" sz="1200" i="0" dirty="0">
                <a:latin typeface="+mn-lt"/>
                <a:cs typeface="Arial" panose="020B0604020202020204" pitchFamily="34" charset="0"/>
              </a:rPr>
              <a:t>, 1980-1986, oil on canvas board, 22 ½” x 35 ½”</a:t>
            </a:r>
          </a:p>
          <a:p>
            <a:endParaRPr lang="en-US" dirty="0">
              <a:latin typeface="+mn-lt"/>
            </a:endParaRPr>
          </a:p>
          <a:p>
            <a:br>
              <a:rPr lang="en-US" dirty="0">
                <a:latin typeface="+mn-lt"/>
              </a:rPr>
            </a:br>
            <a:r>
              <a:rPr lang="en-US" i="1" dirty="0">
                <a:latin typeface="+mn-lt"/>
              </a:rPr>
              <a:t>What do you notice about Hunter’s paintings? (Bold, simple shapes, scenes from her everyday life, </a:t>
            </a:r>
            <a:r>
              <a:rPr lang="en-US" i="1" dirty="0" err="1">
                <a:latin typeface="+mn-lt"/>
              </a:rPr>
              <a:t>etc</a:t>
            </a:r>
            <a:r>
              <a:rPr lang="en-US" i="1" dirty="0">
                <a:latin typeface="+mn-lt"/>
              </a:rPr>
              <a:t>) What colors did she use (warm/cool, bright/dark)? </a:t>
            </a:r>
          </a:p>
          <a:p>
            <a:endParaRPr lang="en-US" altLang="en-US" sz="1200" b="1"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#3:</a:t>
            </a:r>
            <a:r>
              <a:rPr lang="en-US" altLang="en-US" sz="1200" b="1" u="none" dirty="0">
                <a:latin typeface="+mn-lt"/>
                <a:ea typeface="ＭＳ Ｐゴシック" panose="020B0600070205080204" pitchFamily="34" charset="-128"/>
                <a:cs typeface="Calibri" panose="020F0502020204030204" pitchFamily="34" charset="0"/>
              </a:rPr>
              <a:t> PAINTING STYLE AND MATERIALS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Hunter’s work is bright and colorful. She used vibrant paint colors and painted on all kinds of surfaces.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She depicted life in bright colors and simple shapes, but she also imposed her own vision as well.</a:t>
            </a: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1" i="0" kern="1200" dirty="0">
                <a:solidFill>
                  <a:schemeClr val="tx1"/>
                </a:solidFill>
                <a:effectLst/>
                <a:latin typeface="+mn-lt"/>
                <a:ea typeface="+mn-ea"/>
                <a:cs typeface="+mn-cs"/>
              </a:rPr>
              <a:t>Clementine Hunter did not have fancy art supplies</a:t>
            </a:r>
            <a:r>
              <a:rPr lang="en-US" sz="1200" b="0" i="0" kern="1200" dirty="0">
                <a:solidFill>
                  <a:schemeClr val="tx1"/>
                </a:solidFill>
                <a:effectLst/>
                <a:latin typeface="+mn-lt"/>
                <a:ea typeface="+mn-ea"/>
                <a:cs typeface="+mn-cs"/>
              </a:rPr>
              <a:t>, instead she used whatever she could find. She painted on all kinds of surfaces, including discarded objects: cardboard, bottles, plastic containers, window shades, buckets, ironing boards, even gourds.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Women also figured large in her work. She depicted strong African-American women active in many aspects of traditional country life: working and playing outdoors, marrying, tending to children, and attending church.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00000"/>
              </a:solidFill>
              <a:effectLst/>
              <a:latin typeface="+mn-lt"/>
            </a:endParaRP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 </a:t>
            </a:r>
            <a:r>
              <a:rPr lang="en-US" altLang="en-US" sz="1200" i="0" dirty="0">
                <a:latin typeface="+mn-lt"/>
                <a:cs typeface="Arial" panose="020B0604020202020204" pitchFamily="34" charset="0"/>
              </a:rPr>
              <a:t>photo – Zinnias in a pot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i="0" dirty="0">
                <a:latin typeface="+mn-lt"/>
                <a:cs typeface="Arial" panose="020B0604020202020204" pitchFamily="34" charset="0"/>
              </a:rPr>
              <a:t>2</a:t>
            </a:r>
            <a:r>
              <a:rPr lang="en-US" altLang="en-US" sz="1200" i="0" baseline="30000" dirty="0">
                <a:latin typeface="+mn-lt"/>
                <a:cs typeface="Arial" panose="020B0604020202020204" pitchFamily="34" charset="0"/>
              </a:rPr>
              <a:t>nd</a:t>
            </a:r>
            <a:r>
              <a:rPr lang="en-US" altLang="en-US" sz="1200" i="0" dirty="0">
                <a:latin typeface="+mn-lt"/>
                <a:cs typeface="Arial" panose="020B0604020202020204" pitchFamily="34" charset="0"/>
              </a:rPr>
              <a:t> photo – </a:t>
            </a:r>
            <a:r>
              <a:rPr lang="en-US" altLang="en-US" sz="1200" i="1" dirty="0">
                <a:latin typeface="+mn-lt"/>
                <a:cs typeface="Arial" panose="020B0604020202020204" pitchFamily="34" charset="0"/>
              </a:rPr>
              <a:t>Two Painted Bottles</a:t>
            </a:r>
          </a:p>
          <a:p>
            <a:pPr eaLnBrk="1" hangingPunct="1">
              <a:spcBef>
                <a:spcPct val="0"/>
              </a:spcBef>
            </a:pPr>
            <a:r>
              <a:rPr lang="en-US" altLang="en-US" sz="1200" i="0" dirty="0">
                <a:latin typeface="+mn-lt"/>
                <a:cs typeface="Arial" panose="020B0604020202020204" pitchFamily="34" charset="0"/>
              </a:rPr>
              <a:t>3</a:t>
            </a:r>
            <a:r>
              <a:rPr lang="en-US" altLang="en-US" sz="1200" i="0" baseline="30000" dirty="0">
                <a:latin typeface="+mn-lt"/>
                <a:cs typeface="Arial" panose="020B0604020202020204" pitchFamily="34" charset="0"/>
              </a:rPr>
              <a:t>rd</a:t>
            </a:r>
            <a:r>
              <a:rPr lang="en-US" altLang="en-US" sz="1200" i="0" dirty="0">
                <a:latin typeface="+mn-lt"/>
                <a:cs typeface="Arial" panose="020B0604020202020204" pitchFamily="34" charset="0"/>
              </a:rPr>
              <a:t> photo – </a:t>
            </a:r>
            <a:r>
              <a:rPr lang="en-US" altLang="en-US" sz="1200" i="1" dirty="0">
                <a:latin typeface="+mn-lt"/>
                <a:cs typeface="Arial" panose="020B0604020202020204" pitchFamily="34" charset="0"/>
              </a:rPr>
              <a:t>Window Shade </a:t>
            </a:r>
            <a:r>
              <a:rPr lang="en-US" altLang="en-US" sz="1200" i="0" dirty="0">
                <a:latin typeface="+mn-lt"/>
                <a:cs typeface="Arial" panose="020B0604020202020204" pitchFamily="34" charset="0"/>
              </a:rPr>
              <a:t>by Clementine Hunter, 1950s NMAAHC, gift of the Rand and Dana Jack Family</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i="0" dirty="0">
                <a:latin typeface="+mn-lt"/>
                <a:cs typeface="Arial" panose="020B0604020202020204" pitchFamily="34" charset="0"/>
              </a:rPr>
              <a:t>4</a:t>
            </a:r>
            <a:r>
              <a:rPr lang="en-US" altLang="en-US" sz="1200" i="0" baseline="30000" dirty="0">
                <a:latin typeface="+mn-lt"/>
                <a:cs typeface="Arial" panose="020B0604020202020204" pitchFamily="34" charset="0"/>
              </a:rPr>
              <a:t>th</a:t>
            </a:r>
            <a:r>
              <a:rPr lang="en-US" altLang="en-US" sz="1200" i="0" dirty="0">
                <a:latin typeface="+mn-lt"/>
                <a:cs typeface="Arial" panose="020B0604020202020204" pitchFamily="34" charset="0"/>
              </a:rPr>
              <a:t> photo –</a:t>
            </a:r>
            <a:r>
              <a:rPr lang="en-US" altLang="en-US" sz="1200" i="1" dirty="0">
                <a:latin typeface="+mn-lt"/>
                <a:cs typeface="Arial" panose="020B0604020202020204" pitchFamily="34" charset="0"/>
              </a:rPr>
              <a:t> Flower Garden</a:t>
            </a:r>
            <a:r>
              <a:rPr lang="en-US" altLang="en-US" sz="1200" i="0" dirty="0">
                <a:latin typeface="+mn-lt"/>
                <a:cs typeface="Arial" panose="020B0604020202020204" pitchFamily="34" charset="0"/>
              </a:rPr>
              <a:t>, oil on board, 23.75” x 16’ x 1.5”</a:t>
            </a:r>
            <a:endParaRPr lang="en-US" altLang="en-US" sz="1200" i="1" dirty="0">
              <a:latin typeface="+mn-lt"/>
              <a:cs typeface="Arial" panose="020B0604020202020204" pitchFamily="34" charset="0"/>
            </a:endParaRPr>
          </a:p>
          <a:p>
            <a:pPr eaLnBrk="1" hangingPunct="1">
              <a:spcBef>
                <a:spcPct val="0"/>
              </a:spcBef>
            </a:pPr>
            <a:endParaRPr lang="en-US" altLang="en-US" sz="1200" i="1" dirty="0">
              <a:latin typeface="+mn-lt"/>
              <a:cs typeface="Arial" panose="020B0604020202020204" pitchFamily="34" charset="0"/>
            </a:endParaRPr>
          </a:p>
          <a:p>
            <a:pPr eaLnBrk="1" hangingPunct="1">
              <a:spcBef>
                <a:spcPct val="0"/>
              </a:spcBef>
            </a:pPr>
            <a:endParaRPr lang="en-US" altLang="en-US" sz="1200" i="0" dirty="0">
              <a:latin typeface="+mn-lt"/>
              <a:cs typeface="Arial" panose="020B0604020202020204" pitchFamily="34" charset="0"/>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Clementine Hunter was known for depicting everyday life, often outdoor activity. </a:t>
            </a:r>
            <a:r>
              <a:rPr lang="en-US" sz="1200" b="1" i="0" kern="1200" dirty="0">
                <a:solidFill>
                  <a:schemeClr val="tx1"/>
                </a:solidFill>
                <a:effectLst/>
                <a:latin typeface="+mn-lt"/>
                <a:ea typeface="+mn-ea"/>
                <a:cs typeface="+mn-cs"/>
              </a:rPr>
              <a:t>She also made paintings of everyday objects</a:t>
            </a:r>
            <a:r>
              <a:rPr lang="en-US" sz="1200" b="0" i="0" kern="1200" dirty="0">
                <a:solidFill>
                  <a:schemeClr val="tx1"/>
                </a:solidFill>
                <a:effectLst/>
                <a:latin typeface="+mn-lt"/>
                <a:ea typeface="+mn-ea"/>
                <a:cs typeface="+mn-cs"/>
              </a:rPr>
              <a:t> (known for her paintings of zinnias). </a:t>
            </a:r>
            <a:r>
              <a:rPr lang="en-US" sz="1200" b="1" i="0" kern="1200" dirty="0">
                <a:solidFill>
                  <a:schemeClr val="tx1"/>
                </a:solidFill>
                <a:effectLst/>
                <a:latin typeface="+mn-lt"/>
                <a:ea typeface="+mn-ea"/>
                <a:cs typeface="+mn-cs"/>
              </a:rPr>
              <a:t>And would paint on everyday, found objects.</a:t>
            </a:r>
            <a:endParaRPr lang="en-US" b="1" dirty="0"/>
          </a:p>
          <a:p>
            <a:pPr marL="0" indent="0">
              <a:buFont typeface="Arial" panose="020B0604020202020204" pitchFamily="34" charset="0"/>
              <a:buNone/>
            </a:pPr>
            <a:endParaRPr lang="en-US" b="1" dirty="0"/>
          </a:p>
          <a:p>
            <a:pPr marL="171450" indent="-171450">
              <a:buFont typeface="Arial" panose="020B0604020202020204" pitchFamily="34" charset="0"/>
              <a:buChar char="•"/>
            </a:pPr>
            <a:r>
              <a:rPr lang="en-US" b="1" dirty="0"/>
              <a:t>She painted </a:t>
            </a:r>
            <a:r>
              <a:rPr lang="en-US" sz="1200" b="1" i="0" kern="1200" dirty="0">
                <a:solidFill>
                  <a:schemeClr val="tx1"/>
                </a:solidFill>
                <a:effectLst/>
                <a:latin typeface="+mn-lt"/>
                <a:ea typeface="+mn-ea"/>
                <a:cs typeface="+mn-cs"/>
              </a:rPr>
              <a:t>varied arrangements of zinnias</a:t>
            </a:r>
            <a:r>
              <a:rPr lang="en-US" sz="1200" b="0" i="0" kern="1200" dirty="0">
                <a:solidFill>
                  <a:schemeClr val="tx1"/>
                </a:solidFill>
                <a:effectLst/>
                <a:latin typeface="+mn-lt"/>
                <a:ea typeface="+mn-ea"/>
                <a:cs typeface="+mn-cs"/>
              </a:rPr>
              <a:t>, a flower that can commonly be found in the South. This vibrant flower often grew on the grounds of Melrose Plantation where she lived and worked. She continually returned to painting zinnias. Some of her most famous paintings were of zinnias.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Clementine Hunter's beautiful artwork tells the story of her life and the world she knew. </a:t>
            </a:r>
          </a:p>
          <a:p>
            <a:pPr marL="171450" indent="-171450" fontAlgn="base">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en-US" sz="1200" b="1" i="0" kern="1200" dirty="0">
                <a:solidFill>
                  <a:schemeClr val="tx1"/>
                </a:solidFill>
                <a:effectLst/>
                <a:latin typeface="+mn-lt"/>
                <a:ea typeface="+mn-ea"/>
                <a:cs typeface="+mn-cs"/>
              </a:rPr>
              <a:t>Hunter was a very productive artist. She lived a long life and lived to 101. She painted every day until toward the end of her life. </a:t>
            </a:r>
            <a:r>
              <a:rPr lang="en-US" sz="1200" b="0" i="0" kern="1200" dirty="0">
                <a:solidFill>
                  <a:schemeClr val="tx1"/>
                </a:solidFill>
                <a:effectLst/>
                <a:latin typeface="+mn-lt"/>
                <a:ea typeface="+mn-ea"/>
                <a:cs typeface="+mn-cs"/>
              </a:rPr>
              <a:t>Art was something she felt compelled to do. There are certain artists who can’t stop creating and she was one of those artists.</a:t>
            </a:r>
          </a:p>
          <a:p>
            <a:pPr marL="171450" indent="-171450" fontAlgn="base">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en-US" sz="1200" b="1" i="0" kern="1200" dirty="0">
                <a:solidFill>
                  <a:schemeClr val="tx1"/>
                </a:solidFill>
                <a:effectLst/>
                <a:latin typeface="+mn-lt"/>
                <a:ea typeface="+mn-ea"/>
                <a:cs typeface="+mn-cs"/>
              </a:rPr>
              <a:t>Hunter was the first African-American artist to have a solo exhibition at the New Orleans Museum of Art. </a:t>
            </a:r>
            <a:r>
              <a:rPr lang="en-US" sz="1200" b="0" i="0" kern="1200" dirty="0">
                <a:solidFill>
                  <a:schemeClr val="tx1"/>
                </a:solidFill>
                <a:effectLst/>
                <a:latin typeface="+mn-lt"/>
                <a:ea typeface="+mn-ea"/>
                <a:cs typeface="+mn-cs"/>
              </a:rPr>
              <a:t>She achieved significant recognition during her lifetime. Hunter's work can be found in numerous museums. </a:t>
            </a:r>
            <a:br>
              <a:rPr lang="en-US" sz="1200" b="0" i="0" kern="1200" dirty="0">
                <a:solidFill>
                  <a:schemeClr val="tx1"/>
                </a:solidFill>
                <a:effectLst/>
                <a:latin typeface="+mn-lt"/>
                <a:ea typeface="+mn-ea"/>
                <a:cs typeface="+mn-cs"/>
              </a:rPr>
            </a:b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eaLnBrk="1" hangingPunct="1">
              <a:buFont typeface="Arial"/>
              <a:buNone/>
              <a:defRPr/>
            </a:pPr>
            <a:r>
              <a:rPr lang="en-US" i="1" u="sng" dirty="0">
                <a:latin typeface="+mn-lt"/>
                <a:cs typeface="Calibri" panose="020F0502020204030204" pitchFamily="34" charset="0"/>
              </a:rPr>
              <a:t>Hunter was determined to paint and create art, so she used the materials available to her. What art materials do you like to use? Have you ever painted on something other than paper? Have you ever used non-traditional art materials? Do you think it would be challenging to use materials like Hunter used (see above photos – glass bottle, window shade)? </a:t>
            </a:r>
          </a:p>
          <a:p>
            <a:pPr eaLnBrk="1" hangingPunct="1">
              <a:buFont typeface="Arial"/>
              <a:buNone/>
              <a:defRPr/>
            </a:pPr>
            <a:r>
              <a:rPr lang="en-US" dirty="0">
                <a:latin typeface="+mn-lt"/>
                <a:cs typeface="Calibri" panose="020F0502020204030204" pitchFamily="34" charset="0"/>
              </a:rPr>
              <a:t> </a:t>
            </a: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AC721-E41E-D4C0-B56C-219153A6221B}"/>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E09EB1B1-E5EB-CE4E-1646-90ED3AA0FA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74EC4FC5-FD36-20B6-35B4-DB5E45B85D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u="sng" kern="1200" dirty="0">
                <a:solidFill>
                  <a:schemeClr val="tx1"/>
                </a:solidFill>
                <a:effectLst/>
                <a:latin typeface="+mn-lt"/>
                <a:ea typeface="+mn-ea"/>
                <a:cs typeface="+mn-cs"/>
              </a:rPr>
              <a:t>Great Art Project Instructions – Clementine Hunter</a:t>
            </a:r>
            <a:endParaRPr lang="en-US" sz="1200"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Project Description:</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Students will learn about </a:t>
            </a:r>
            <a:r>
              <a:rPr lang="en-US" sz="1200" b="1" u="sng" kern="1200" dirty="0">
                <a:solidFill>
                  <a:schemeClr val="tx1"/>
                </a:solidFill>
                <a:effectLst/>
                <a:latin typeface="+mn-lt"/>
                <a:ea typeface="+mn-ea"/>
                <a:cs typeface="+mn-cs"/>
              </a:rPr>
              <a:t>Clementine Hunter</a:t>
            </a:r>
            <a:r>
              <a:rPr lang="en-US" sz="1200" b="1" kern="1200" dirty="0">
                <a:solidFill>
                  <a:schemeClr val="tx1"/>
                </a:solidFill>
                <a:effectLst/>
                <a:latin typeface="+mn-lt"/>
                <a:ea typeface="+mn-ea"/>
                <a:cs typeface="+mn-cs"/>
              </a:rPr>
              <a:t> and create their own “memory painting” inspired by Hunter.</a:t>
            </a:r>
            <a:r>
              <a:rPr lang="en-US" sz="1200" kern="1200" dirty="0">
                <a:solidFill>
                  <a:schemeClr val="tx1"/>
                </a:solidFill>
                <a:effectLst/>
                <a:latin typeface="+mn-lt"/>
                <a:ea typeface="+mn-ea"/>
                <a:cs typeface="+mn-cs"/>
              </a:rPr>
              <a:t> Clementine Hunter was a talented self-taught African American folk artist from Louisiana. She is known for her bright, colorful, and joyful painting style depicting Black southern life in the early 1900s.</a:t>
            </a: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Grades: K - 6</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Art Project:</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create your own “memory painting” using tempera paint.</a:t>
            </a:r>
          </a:p>
          <a:p>
            <a:pPr lvl="0"/>
            <a:r>
              <a:rPr lang="en-US" sz="1200" kern="1200" dirty="0">
                <a:solidFill>
                  <a:schemeClr val="tx1"/>
                </a:solidFill>
                <a:effectLst/>
                <a:latin typeface="+mn-lt"/>
                <a:ea typeface="+mn-ea"/>
                <a:cs typeface="+mn-cs"/>
              </a:rPr>
              <a:t>Optional: the art may be collected and displayed (dependent on the teacher’s approval) at the end of the session.  </a:t>
            </a:r>
          </a:p>
          <a:p>
            <a:pPr lvl="0"/>
            <a:r>
              <a:rPr lang="en-US" sz="1200" kern="1200" dirty="0">
                <a:solidFill>
                  <a:schemeClr val="tx1"/>
                </a:solidFill>
                <a:effectLst/>
                <a:latin typeface="+mn-lt"/>
                <a:ea typeface="+mn-ea"/>
                <a:cs typeface="+mn-cs"/>
              </a:rPr>
              <a:t>Reminders: remind students to sign their artwork.</a:t>
            </a: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a:t>
            </a:r>
            <a:r>
              <a:rPr lang="en-US" sz="1200" kern="1200" dirty="0">
                <a:solidFill>
                  <a:schemeClr val="tx1"/>
                </a:solidFill>
                <a:effectLst/>
                <a:latin typeface="+mn-lt"/>
                <a:ea typeface="+mn-ea"/>
                <a:cs typeface="+mn-cs"/>
              </a:rPr>
              <a:t>all grades will use the same project materials. </a:t>
            </a:r>
          </a:p>
          <a:p>
            <a:pPr lvl="0"/>
            <a:r>
              <a:rPr lang="en-US" sz="1200" kern="1200" dirty="0">
                <a:solidFill>
                  <a:schemeClr val="tx1"/>
                </a:solidFill>
                <a:effectLst/>
                <a:latin typeface="+mn-lt"/>
                <a:ea typeface="+mn-ea"/>
                <a:cs typeface="+mn-cs"/>
              </a:rPr>
              <a:t>Per student: one sheet of watercolor paper</a:t>
            </a:r>
          </a:p>
          <a:p>
            <a:pPr lvl="0"/>
            <a:r>
              <a:rPr lang="en-US" sz="1200" kern="1200" dirty="0">
                <a:solidFill>
                  <a:schemeClr val="tx1"/>
                </a:solidFill>
                <a:effectLst/>
                <a:latin typeface="+mn-lt"/>
                <a:ea typeface="+mn-ea"/>
                <a:cs typeface="+mn-cs"/>
              </a:rPr>
              <a:t>Shared by students: tempera cakes, oil pastels, paintbrushes, scissors</a:t>
            </a:r>
          </a:p>
          <a:p>
            <a:pPr lvl="0"/>
            <a:r>
              <a:rPr lang="en-US" sz="1200" kern="1200" dirty="0">
                <a:solidFill>
                  <a:schemeClr val="tx1"/>
                </a:solidFill>
                <a:effectLst/>
                <a:latin typeface="+mn-lt"/>
                <a:ea typeface="+mn-ea"/>
                <a:cs typeface="+mn-cs"/>
              </a:rPr>
              <a:t>Cup for water, per student/or can share</a:t>
            </a: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Clean up: rinse off tempera cakes, clean brushes, rinse out and return cups (we reuse cups for water). </a:t>
            </a:r>
            <a:r>
              <a:rPr lang="en-US" sz="1200" u="sng" kern="1200" dirty="0">
                <a:solidFill>
                  <a:schemeClr val="tx1"/>
                </a:solidFill>
                <a:effectLst/>
                <a:latin typeface="+mn-lt"/>
                <a:ea typeface="+mn-ea"/>
                <a:cs typeface="+mn-cs"/>
              </a:rPr>
              <a:t>Thank you!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Considerations/ideas:</a:t>
            </a:r>
            <a:endParaRPr lang="en-US" sz="1200" kern="1200" dirty="0">
              <a:solidFill>
                <a:schemeClr val="tx1"/>
              </a:solidFill>
              <a:effectLst/>
              <a:latin typeface="+mn-lt"/>
              <a:ea typeface="+mn-ea"/>
              <a:cs typeface="+mn-cs"/>
            </a:endParaRPr>
          </a:p>
          <a:p>
            <a:pPr lvl="0"/>
            <a:r>
              <a:rPr lang="en-US" sz="1200" u="sng" kern="1200" dirty="0">
                <a:solidFill>
                  <a:schemeClr val="tx1"/>
                </a:solidFill>
                <a:effectLst/>
                <a:latin typeface="+mn-lt"/>
                <a:ea typeface="+mn-ea"/>
                <a:cs typeface="+mn-cs"/>
              </a:rPr>
              <a:t>Clementine Hunter depicted her everyday life and painted from memory. Can you think of a memory?</a:t>
            </a:r>
            <a:r>
              <a:rPr lang="en-US" sz="1200" kern="1200" dirty="0">
                <a:solidFill>
                  <a:schemeClr val="tx1"/>
                </a:solidFill>
                <a:effectLst/>
                <a:latin typeface="+mn-lt"/>
                <a:ea typeface="+mn-ea"/>
                <a:cs typeface="+mn-cs"/>
              </a:rPr>
              <a:t> Can you think of something from your life? An everyday activity? Is there activity you like to do outside?</a:t>
            </a:r>
          </a:p>
          <a:p>
            <a:pPr lvl="0"/>
            <a:endParaRPr lang="en-US" sz="1200" kern="1200" dirty="0">
              <a:solidFill>
                <a:schemeClr val="tx1"/>
              </a:solidFill>
              <a:effectLst/>
              <a:latin typeface="+mn-lt"/>
              <a:ea typeface="+mn-ea"/>
              <a:cs typeface="+mn-cs"/>
            </a:endParaRPr>
          </a:p>
          <a:p>
            <a:pPr lvl="0"/>
            <a:r>
              <a:rPr lang="en-US" sz="1200" u="sng" kern="1200" dirty="0">
                <a:solidFill>
                  <a:schemeClr val="tx1"/>
                </a:solidFill>
                <a:effectLst/>
                <a:latin typeface="+mn-lt"/>
                <a:ea typeface="+mn-ea"/>
                <a:cs typeface="+mn-cs"/>
              </a:rPr>
              <a:t>Also, Hunter was inspired by zinnias. Is there a flower you would like to paint? Maybe another type of plant or even an animal?</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Hunter used any materials she could freely find. She often painted on found objects and non-traditional paper, like cardboard and window shades. </a:t>
            </a:r>
            <a:r>
              <a:rPr lang="en-US" sz="1200" u="sng" kern="1200" dirty="0">
                <a:solidFill>
                  <a:schemeClr val="tx1"/>
                </a:solidFill>
                <a:effectLst/>
                <a:latin typeface="+mn-lt"/>
                <a:ea typeface="+mn-ea"/>
                <a:cs typeface="+mn-cs"/>
              </a:rPr>
              <a:t>You can cut your paper to replicate a “found object” or non-traditional material/shape.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You can use oil pastels to sketch out what you would like to paint. Remember oil pastels act as a resist.</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Tempera cakes – more water makes it like watercolors, use less water to make the paint more opaque.</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Try bright colors, simple shapes.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Experiment and have fun!</a:t>
            </a:r>
          </a:p>
          <a:p>
            <a:br>
              <a:rPr lang="en-US" sz="1200" kern="1200" dirty="0">
                <a:solidFill>
                  <a:schemeClr val="tx1"/>
                </a:solidFill>
                <a:effectLst/>
                <a:latin typeface="+mn-lt"/>
                <a:ea typeface="+mn-ea"/>
                <a:cs typeface="+mn-cs"/>
              </a:rPr>
            </a:br>
            <a:endParaRPr lang="en-US" dirty="0">
              <a:effectLst/>
            </a:endParaRPr>
          </a:p>
          <a:p>
            <a:r>
              <a:rPr lang="en-US" sz="1200"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2FE2C2C-75F0-268E-EAE2-0DC90FD680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extLst>
      <p:ext uri="{BB962C8B-B14F-4D97-AF65-F5344CB8AC3E}">
        <p14:creationId xmlns:p14="http://schemas.microsoft.com/office/powerpoint/2010/main" val="4178670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02EAA-B739-4B85-E8B4-9B00C7409D75}"/>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0B6001BC-8311-41FD-2297-4BB17BAA1CE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CA2A259E-447F-C452-73E5-1675D587A4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A35E91F-D9DB-848C-0800-4AB98F8450B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6</a:t>
            </a:fld>
            <a:endParaRPr lang="en-US" altLang="en-US" dirty="0"/>
          </a:p>
        </p:txBody>
      </p:sp>
    </p:spTree>
    <p:extLst>
      <p:ext uri="{BB962C8B-B14F-4D97-AF65-F5344CB8AC3E}">
        <p14:creationId xmlns:p14="http://schemas.microsoft.com/office/powerpoint/2010/main" val="3870018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2/7/26</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171" name="Text Placeholder 10">
            <a:extLst>
              <a:ext uri="{FF2B5EF4-FFF2-40B4-BE49-F238E27FC236}">
                <a16:creationId xmlns:a16="http://schemas.microsoft.com/office/drawing/2014/main" id="{D84F07DA-6B72-8A5D-8B4D-7173D90E9384}"/>
              </a:ext>
            </a:extLst>
          </p:cNvPr>
          <p:cNvSpPr>
            <a:spLocks noGrp="1"/>
          </p:cNvSpPr>
          <p:nvPr>
            <p:ph type="body" sz="quarter" idx="12"/>
          </p:nvPr>
        </p:nvSpPr>
        <p:spPr bwMode="auto">
          <a:xfrm>
            <a:off x="3842807" y="4522573"/>
            <a:ext cx="4747838" cy="23159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2800" b="1" dirty="0">
                <a:latin typeface="+mj-lt"/>
                <a:cs typeface="Arial" panose="020B0604020202020204" pitchFamily="34" charset="0"/>
              </a:rPr>
              <a:t>Clementine Hunter lived to be 101 years old!</a:t>
            </a:r>
          </a:p>
          <a:p>
            <a:pPr algn="ctr" eaLnBrk="1" hangingPunct="1"/>
            <a:r>
              <a:rPr lang="en-US" altLang="en-US" sz="2000" b="1" dirty="0">
                <a:latin typeface="+mj-lt"/>
                <a:cs typeface="Arial" panose="020B0604020202020204" pitchFamily="34" charset="0"/>
              </a:rPr>
              <a:t>Dec 1886/Jan 1887 – Jan 1988</a:t>
            </a:r>
          </a:p>
          <a:p>
            <a:pPr algn="ctr" eaLnBrk="1" hangingPunct="1"/>
            <a:r>
              <a:rPr lang="en-US" altLang="en-US" sz="2800" b="1" dirty="0">
                <a:latin typeface="+mj-lt"/>
                <a:cs typeface="Arial" panose="020B0604020202020204" pitchFamily="34" charset="0"/>
              </a:rPr>
              <a:t>She lived and worked in Louisiana. </a:t>
            </a:r>
          </a:p>
        </p:txBody>
      </p:sp>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3067709" y="-174016"/>
            <a:ext cx="6076291" cy="10067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r" eaLnBrk="1" hangingPunct="1"/>
            <a:br>
              <a:rPr lang="en-US" altLang="en-US" sz="5400" dirty="0"/>
            </a:br>
            <a:r>
              <a:rPr lang="en-US" altLang="en-US" sz="5400" spc="70" dirty="0">
                <a:latin typeface="+mj-lt"/>
                <a:cs typeface="Arial" panose="020B0604020202020204" pitchFamily="34" charset="0"/>
              </a:rPr>
              <a:t>Clementine Hunter</a:t>
            </a:r>
          </a:p>
        </p:txBody>
      </p:sp>
      <p:pic>
        <p:nvPicPr>
          <p:cNvPr id="5" name="Picture 4" descr="Medium shot of a person holding a pen&#10;&#10;AI-generated content may be incorrect.">
            <a:extLst>
              <a:ext uri="{FF2B5EF4-FFF2-40B4-BE49-F238E27FC236}">
                <a16:creationId xmlns:a16="http://schemas.microsoft.com/office/drawing/2014/main" id="{4DBB3897-11A8-02FA-A855-8CC52810CC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07639"/>
            <a:ext cx="3124083" cy="3936344"/>
          </a:xfrm>
          <a:prstGeom prst="rect">
            <a:avLst/>
          </a:prstGeom>
          <a:ln w="38100">
            <a:solidFill>
              <a:schemeClr val="accent4">
                <a:lumMod val="50000"/>
              </a:schemeClr>
            </a:solidFill>
          </a:ln>
        </p:spPr>
      </p:pic>
      <p:pic>
        <p:nvPicPr>
          <p:cNvPr id="8" name="Picture 7" descr="A painting of people washing clothes&#10;&#10;AI-generated content may be incorrect.">
            <a:extLst>
              <a:ext uri="{FF2B5EF4-FFF2-40B4-BE49-F238E27FC236}">
                <a16:creationId xmlns:a16="http://schemas.microsoft.com/office/drawing/2014/main" id="{8FBA479F-30EE-F8B6-5E02-3A03F72106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2807" y="832721"/>
            <a:ext cx="4747838" cy="3560879"/>
          </a:xfrm>
          <a:prstGeom prst="rect">
            <a:avLst/>
          </a:prstGeom>
          <a:ln w="38100">
            <a:solidFill>
              <a:schemeClr val="accent4">
                <a:lumMod val="50000"/>
              </a:schemeClr>
            </a:solidFill>
          </a:ln>
        </p:spPr>
      </p:pic>
      <p:pic>
        <p:nvPicPr>
          <p:cNvPr id="13" name="Picture 12" descr="A map of the united states of america&#10;&#10;AI-generated content may be incorrect.">
            <a:extLst>
              <a:ext uri="{FF2B5EF4-FFF2-40B4-BE49-F238E27FC236}">
                <a16:creationId xmlns:a16="http://schemas.microsoft.com/office/drawing/2014/main" id="{35377B26-536E-4BFD-4AE8-980AC463D4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870" y="4332768"/>
            <a:ext cx="2931843" cy="2418771"/>
          </a:xfrm>
          <a:prstGeom prst="rect">
            <a:avLst/>
          </a:prstGeom>
          <a:ln w="38100">
            <a:solidFill>
              <a:schemeClr val="accent4">
                <a:lumMod val="50000"/>
              </a:schemeClr>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D55D1AC2-3844-FB4C-6D27-C81FBBA531E6}"/>
              </a:ext>
            </a:extLst>
          </p:cNvPr>
          <p:cNvSpPr>
            <a:spLocks noChangeArrowheads="1"/>
          </p:cNvSpPr>
          <p:nvPr/>
        </p:nvSpPr>
        <p:spPr bwMode="auto">
          <a:xfrm>
            <a:off x="427105" y="6273225"/>
            <a:ext cx="82897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altLang="en-US" sz="3200" b="1" dirty="0">
                <a:solidFill>
                  <a:schemeClr val="accent4">
                    <a:lumMod val="50000"/>
                  </a:schemeClr>
                </a:solidFill>
                <a:latin typeface="+mj-lt"/>
              </a:rPr>
              <a:t>Clementine Hunter: </a:t>
            </a:r>
            <a:r>
              <a:rPr lang="en-US" altLang="en-US" sz="3200" b="1" u="sng" dirty="0">
                <a:solidFill>
                  <a:schemeClr val="accent4">
                    <a:lumMod val="50000"/>
                  </a:schemeClr>
                </a:solidFill>
                <a:latin typeface="+mj-lt"/>
              </a:rPr>
              <a:t>Memory Painter</a:t>
            </a:r>
          </a:p>
        </p:txBody>
      </p:sp>
      <p:pic>
        <p:nvPicPr>
          <p:cNvPr id="3" name="Picture 2" descr="A group of people working in a garden&#10;&#10;AI-generated content may be incorrect.">
            <a:extLst>
              <a:ext uri="{FF2B5EF4-FFF2-40B4-BE49-F238E27FC236}">
                <a16:creationId xmlns:a16="http://schemas.microsoft.com/office/drawing/2014/main" id="{06D14932-9AC5-731C-8168-D7D5C2211A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9" y="342900"/>
            <a:ext cx="5612946" cy="4191000"/>
          </a:xfrm>
          <a:prstGeom prst="rect">
            <a:avLst/>
          </a:prstGeom>
          <a:ln w="38100">
            <a:solidFill>
              <a:schemeClr val="accent4">
                <a:lumMod val="50000"/>
              </a:schemeClr>
            </a:solidFill>
          </a:ln>
        </p:spPr>
      </p:pic>
      <p:pic>
        <p:nvPicPr>
          <p:cNvPr id="6" name="Picture 5" descr="A painting of a person holding an umbrella&#10;&#10;AI-generated content may be incorrect.">
            <a:extLst>
              <a:ext uri="{FF2B5EF4-FFF2-40B4-BE49-F238E27FC236}">
                <a16:creationId xmlns:a16="http://schemas.microsoft.com/office/drawing/2014/main" id="{E652E5CD-64A0-F052-D936-9953DEC897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9" y="4731532"/>
            <a:ext cx="8890001" cy="1600200"/>
          </a:xfrm>
          <a:prstGeom prst="rect">
            <a:avLst/>
          </a:prstGeom>
          <a:ln w="38100">
            <a:solidFill>
              <a:schemeClr val="accent4">
                <a:lumMod val="50000"/>
              </a:schemeClr>
            </a:solidFill>
          </a:ln>
        </p:spPr>
      </p:pic>
      <p:pic>
        <p:nvPicPr>
          <p:cNvPr id="8" name="Picture 7" descr="A painting of people in white dresses&#10;&#10;AI-generated content may be incorrect.">
            <a:extLst>
              <a:ext uri="{FF2B5EF4-FFF2-40B4-BE49-F238E27FC236}">
                <a16:creationId xmlns:a16="http://schemas.microsoft.com/office/drawing/2014/main" id="{10C7C0D8-88D0-1B20-047D-FEC18B6FF4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4832" y="133500"/>
            <a:ext cx="3122168" cy="2081445"/>
          </a:xfrm>
          <a:prstGeom prst="rect">
            <a:avLst/>
          </a:prstGeom>
          <a:ln w="38100">
            <a:solidFill>
              <a:schemeClr val="accent4">
                <a:lumMod val="50000"/>
              </a:schemeClr>
            </a:solidFill>
          </a:ln>
        </p:spPr>
      </p:pic>
      <p:pic>
        <p:nvPicPr>
          <p:cNvPr id="12" name="Picture 11" descr="A person holding a painting&#10;&#10;AI-generated content may be incorrect.">
            <a:extLst>
              <a:ext uri="{FF2B5EF4-FFF2-40B4-BE49-F238E27FC236}">
                <a16:creationId xmlns:a16="http://schemas.microsoft.com/office/drawing/2014/main" id="{C8B5B1FE-D29E-0953-6A83-5B979F26F9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3866" y="2324100"/>
            <a:ext cx="2324100" cy="2298277"/>
          </a:xfrm>
          <a:prstGeom prst="rect">
            <a:avLst/>
          </a:prstGeom>
          <a:ln w="38100">
            <a:solidFill>
              <a:schemeClr val="accent4">
                <a:lumMod val="50000"/>
              </a:schemeClr>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1975799-ED19-ADDD-0D5F-8836EC2A9479}"/>
              </a:ext>
            </a:extLst>
          </p:cNvPr>
          <p:cNvSpPr txBox="1"/>
          <p:nvPr/>
        </p:nvSpPr>
        <p:spPr>
          <a:xfrm>
            <a:off x="7139523" y="2743200"/>
            <a:ext cx="1934001" cy="2590800"/>
          </a:xfrm>
          <a:prstGeom prst="rect">
            <a:avLst/>
          </a:prstGeom>
          <a:noFill/>
        </p:spPr>
        <p:txBody>
          <a:bodyPr wrap="square">
            <a:spAutoFit/>
          </a:bodyPr>
          <a:lstStyle/>
          <a:p>
            <a:pPr algn="ctr" eaLnBrk="1" hangingPunct="1"/>
            <a:r>
              <a:rPr lang="en-US" altLang="en-US" sz="4000" b="1" dirty="0">
                <a:latin typeface="+mj-lt"/>
              </a:rPr>
              <a:t> BOLD AND BRIGHT COLORS</a:t>
            </a:r>
          </a:p>
        </p:txBody>
      </p:sp>
      <p:pic>
        <p:nvPicPr>
          <p:cNvPr id="3" name="Picture 2" descr="A painting of a village&#10;&#10;AI-generated content may be incorrect.">
            <a:extLst>
              <a:ext uri="{FF2B5EF4-FFF2-40B4-BE49-F238E27FC236}">
                <a16:creationId xmlns:a16="http://schemas.microsoft.com/office/drawing/2014/main" id="{E845A6D9-C3BB-5F62-4AFB-8664B0B869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393" y="2201035"/>
            <a:ext cx="6798453" cy="4493893"/>
          </a:xfrm>
          <a:prstGeom prst="rect">
            <a:avLst/>
          </a:prstGeom>
          <a:ln w="38100">
            <a:solidFill>
              <a:schemeClr val="accent4">
                <a:lumMod val="50000"/>
              </a:schemeClr>
            </a:solidFill>
          </a:ln>
        </p:spPr>
      </p:pic>
      <p:pic>
        <p:nvPicPr>
          <p:cNvPr id="5" name="Picture 4" descr="A painting of people clothes&#10;&#10;AI-generated content may be incorrect.">
            <a:extLst>
              <a:ext uri="{FF2B5EF4-FFF2-40B4-BE49-F238E27FC236}">
                <a16:creationId xmlns:a16="http://schemas.microsoft.com/office/drawing/2014/main" id="{B4017373-D9CD-F475-A9D4-8BC0DCCD73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81977"/>
            <a:ext cx="2574363" cy="1930772"/>
          </a:xfrm>
          <a:prstGeom prst="rect">
            <a:avLst/>
          </a:prstGeom>
          <a:ln w="38100">
            <a:solidFill>
              <a:schemeClr val="accent4">
                <a:lumMod val="50000"/>
              </a:schemeClr>
            </a:solidFill>
          </a:ln>
        </p:spPr>
      </p:pic>
      <p:pic>
        <p:nvPicPr>
          <p:cNvPr id="7" name="Picture 6" descr="A painting of a wedding&#10;&#10;AI-generated content may be incorrect.">
            <a:extLst>
              <a:ext uri="{FF2B5EF4-FFF2-40B4-BE49-F238E27FC236}">
                <a16:creationId xmlns:a16="http://schemas.microsoft.com/office/drawing/2014/main" id="{A36E6F9C-18F5-B20D-655C-99604AC503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6567" y="118553"/>
            <a:ext cx="2590866" cy="1930773"/>
          </a:xfrm>
          <a:prstGeom prst="rect">
            <a:avLst/>
          </a:prstGeom>
          <a:ln w="38100">
            <a:solidFill>
              <a:schemeClr val="accent4">
                <a:lumMod val="50000"/>
              </a:schemeClr>
            </a:solidFill>
          </a:ln>
        </p:spPr>
      </p:pic>
      <p:pic>
        <p:nvPicPr>
          <p:cNvPr id="11" name="Picture 10" descr="A painting of a house and a person&#10;&#10;AI-generated content may be incorrect.">
            <a:extLst>
              <a:ext uri="{FF2B5EF4-FFF2-40B4-BE49-F238E27FC236}">
                <a16:creationId xmlns:a16="http://schemas.microsoft.com/office/drawing/2014/main" id="{24525A2E-5D9D-4B3D-11C8-316B2CF832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36237" y="118553"/>
            <a:ext cx="2438400" cy="1956933"/>
          </a:xfrm>
          <a:prstGeom prst="rect">
            <a:avLst/>
          </a:prstGeom>
          <a:ln w="38100">
            <a:solidFill>
              <a:schemeClr val="accent4">
                <a:lumMod val="50000"/>
              </a:schemeClr>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E1FBBA-1D07-5D19-C766-8A1924CB133F}"/>
              </a:ext>
            </a:extLst>
          </p:cNvPr>
          <p:cNvPicPr>
            <a:picLocks noChangeAspect="1"/>
          </p:cNvPicPr>
          <p:nvPr/>
        </p:nvPicPr>
        <p:blipFill>
          <a:blip r:embed="rId3"/>
          <a:stretch>
            <a:fillRect/>
          </a:stretch>
        </p:blipFill>
        <p:spPr>
          <a:xfrm>
            <a:off x="1420005" y="116589"/>
            <a:ext cx="2121406" cy="2900049"/>
          </a:xfrm>
          <a:prstGeom prst="rect">
            <a:avLst/>
          </a:prstGeom>
          <a:ln w="38100">
            <a:solidFill>
              <a:schemeClr val="accent4">
                <a:lumMod val="50000"/>
              </a:schemeClr>
            </a:solidFill>
          </a:ln>
        </p:spPr>
      </p:pic>
      <p:pic>
        <p:nvPicPr>
          <p:cNvPr id="8" name="Picture 7" descr="A couple of painted bottles&#10;&#10;AI-generated content may be incorrect.">
            <a:extLst>
              <a:ext uri="{FF2B5EF4-FFF2-40B4-BE49-F238E27FC236}">
                <a16:creationId xmlns:a16="http://schemas.microsoft.com/office/drawing/2014/main" id="{12873874-66EB-D2FA-3F9B-4D0CB4E3E8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91423"/>
            <a:ext cx="2783379" cy="2950382"/>
          </a:xfrm>
          <a:prstGeom prst="rect">
            <a:avLst/>
          </a:prstGeom>
          <a:ln w="38100">
            <a:solidFill>
              <a:schemeClr val="accent4">
                <a:lumMod val="50000"/>
              </a:schemeClr>
            </a:solidFill>
          </a:ln>
        </p:spPr>
      </p:pic>
      <p:pic>
        <p:nvPicPr>
          <p:cNvPr id="17" name="Picture 16" descr="A painting of a farm&#10;&#10;AI-generated content may be incorrect.">
            <a:extLst>
              <a:ext uri="{FF2B5EF4-FFF2-40B4-BE49-F238E27FC236}">
                <a16:creationId xmlns:a16="http://schemas.microsoft.com/office/drawing/2014/main" id="{1D48ED72-ACAF-7C57-C2D4-3AFFF95083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1411" y="3140824"/>
            <a:ext cx="5205670" cy="3586129"/>
          </a:xfrm>
          <a:prstGeom prst="rect">
            <a:avLst/>
          </a:prstGeom>
          <a:ln w="38100">
            <a:solidFill>
              <a:schemeClr val="accent4">
                <a:lumMod val="50000"/>
              </a:schemeClr>
            </a:solidFill>
          </a:ln>
        </p:spPr>
      </p:pic>
      <p:pic>
        <p:nvPicPr>
          <p:cNvPr id="19" name="Picture 18" descr="A painting of a village&#10;&#10;AI-generated content may be incorrect.">
            <a:extLst>
              <a:ext uri="{FF2B5EF4-FFF2-40B4-BE49-F238E27FC236}">
                <a16:creationId xmlns:a16="http://schemas.microsoft.com/office/drawing/2014/main" id="{65203019-0A02-C44B-9F03-775C69B52E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0343" y="3146937"/>
            <a:ext cx="2830862" cy="3586112"/>
          </a:xfrm>
          <a:prstGeom prst="rect">
            <a:avLst/>
          </a:prstGeom>
          <a:ln w="38100">
            <a:solidFill>
              <a:schemeClr val="accent4">
                <a:lumMod val="50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a:extLst>
            <a:ext uri="{FF2B5EF4-FFF2-40B4-BE49-F238E27FC236}">
              <a16:creationId xmlns:a16="http://schemas.microsoft.com/office/drawing/2014/main" id="{3E452C8F-E19E-868B-B5F3-DF5118C3BE5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47A74C4-21DF-EBD3-69D7-43A6D381C869}"/>
              </a:ext>
            </a:extLst>
          </p:cNvPr>
          <p:cNvSpPr txBox="1"/>
          <p:nvPr/>
        </p:nvSpPr>
        <p:spPr>
          <a:xfrm>
            <a:off x="0" y="0"/>
            <a:ext cx="9144000" cy="2123658"/>
          </a:xfrm>
          <a:prstGeom prst="rect">
            <a:avLst/>
          </a:prstGeom>
          <a:noFill/>
        </p:spPr>
        <p:txBody>
          <a:bodyPr wrap="square">
            <a:spAutoFit/>
          </a:bodyPr>
          <a:lstStyle/>
          <a:p>
            <a:pPr algn="ctr"/>
            <a:r>
              <a:rPr lang="en-US" sz="2400" b="1" spc="50" dirty="0">
                <a:latin typeface="+mj-lt"/>
              </a:rPr>
              <a:t>Art Project: Let’s be inspired by Clementine Hunter! </a:t>
            </a:r>
          </a:p>
          <a:p>
            <a:pPr algn="ctr"/>
            <a:r>
              <a:rPr lang="en-US" sz="2400" b="1" spc="50" dirty="0">
                <a:latin typeface="+mj-lt"/>
              </a:rPr>
              <a:t>Create your own MEMORY PAINTING. </a:t>
            </a:r>
          </a:p>
          <a:p>
            <a:pPr algn="ctr"/>
            <a:endParaRPr lang="en-US" sz="1000" b="1" spc="50" dirty="0">
              <a:latin typeface="+mj-lt"/>
            </a:endParaRPr>
          </a:p>
          <a:p>
            <a:pPr marL="285750" lvl="0" indent="-285750">
              <a:buFont typeface="Arial" panose="020B0604020202020204" pitchFamily="34" charset="0"/>
              <a:buChar char="•"/>
            </a:pPr>
            <a:r>
              <a:rPr lang="en-US" sz="1400" dirty="0"/>
              <a:t>Can you think of a memory? An everyday activity? Is there an activity you like to do outside? </a:t>
            </a:r>
          </a:p>
          <a:p>
            <a:pPr marL="285750" lvl="0" indent="-285750">
              <a:buFont typeface="Arial" panose="020B0604020202020204" pitchFamily="34" charset="0"/>
              <a:buChar char="•"/>
            </a:pPr>
            <a:r>
              <a:rPr lang="en-US" sz="1400" dirty="0"/>
              <a:t>Hunter loved zinnias. Is there a flower you would like to paint? Maybe another type of plant or even an animal?</a:t>
            </a:r>
          </a:p>
          <a:p>
            <a:pPr marL="285750" lvl="0" indent="-285750">
              <a:buFont typeface="Arial" panose="020B0604020202020204" pitchFamily="34" charset="0"/>
              <a:buChar char="•"/>
            </a:pPr>
            <a:r>
              <a:rPr lang="en-US" sz="1400" dirty="0"/>
              <a:t>Hunter painted on cardboard, window shades, whatever she could find! If you want, cut your paper to replicate a “found object” or non-traditional material/shape. </a:t>
            </a:r>
          </a:p>
          <a:p>
            <a:pPr algn="ctr"/>
            <a:endParaRPr lang="en-US" sz="1800" b="1" spc="50" dirty="0">
              <a:latin typeface="+mj-lt"/>
            </a:endParaRPr>
          </a:p>
        </p:txBody>
      </p:sp>
      <p:pic>
        <p:nvPicPr>
          <p:cNvPr id="7" name="Picture 6" descr="A drawing of different colors&#10;&#10;AI-generated content may be incorrect.">
            <a:extLst>
              <a:ext uri="{FF2B5EF4-FFF2-40B4-BE49-F238E27FC236}">
                <a16:creationId xmlns:a16="http://schemas.microsoft.com/office/drawing/2014/main" id="{39E982CB-0C35-EC08-60B1-B25446827E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886" y="1991857"/>
            <a:ext cx="2503158" cy="1940819"/>
          </a:xfrm>
          <a:prstGeom prst="rect">
            <a:avLst/>
          </a:prstGeom>
          <a:ln w="38100">
            <a:solidFill>
              <a:schemeClr val="accent4">
                <a:lumMod val="50000"/>
              </a:schemeClr>
            </a:solidFill>
          </a:ln>
        </p:spPr>
      </p:pic>
      <p:pic>
        <p:nvPicPr>
          <p:cNvPr id="10" name="Picture 9" descr="A person painting a picture&#10;&#10;AI-generated content may be incorrect.">
            <a:extLst>
              <a:ext uri="{FF2B5EF4-FFF2-40B4-BE49-F238E27FC236}">
                <a16:creationId xmlns:a16="http://schemas.microsoft.com/office/drawing/2014/main" id="{DA2E56A4-F9C1-C79F-81E3-B57CB05447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886" y="4091519"/>
            <a:ext cx="2475714" cy="1907035"/>
          </a:xfrm>
          <a:prstGeom prst="rect">
            <a:avLst/>
          </a:prstGeom>
          <a:ln w="38100">
            <a:solidFill>
              <a:schemeClr val="accent4">
                <a:lumMod val="50000"/>
              </a:schemeClr>
            </a:solidFill>
          </a:ln>
        </p:spPr>
      </p:pic>
      <p:pic>
        <p:nvPicPr>
          <p:cNvPr id="14" name="Picture 13" descr="A drawing of a green dragon&#10;&#10;AI-generated content may be incorrect.">
            <a:extLst>
              <a:ext uri="{FF2B5EF4-FFF2-40B4-BE49-F238E27FC236}">
                <a16:creationId xmlns:a16="http://schemas.microsoft.com/office/drawing/2014/main" id="{677FE4C0-15A6-6553-BFAC-0794FA30E4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7715" y="4091519"/>
            <a:ext cx="2475714" cy="1939409"/>
          </a:xfrm>
          <a:prstGeom prst="rect">
            <a:avLst/>
          </a:prstGeom>
          <a:ln w="38100">
            <a:solidFill>
              <a:schemeClr val="accent4">
                <a:lumMod val="50000"/>
              </a:schemeClr>
            </a:solidFill>
          </a:ln>
        </p:spPr>
      </p:pic>
      <p:pic>
        <p:nvPicPr>
          <p:cNvPr id="17" name="Picture 16" descr="A painting of flowers in squares&#10;&#10;AI-generated content may be incorrect.">
            <a:extLst>
              <a:ext uri="{FF2B5EF4-FFF2-40B4-BE49-F238E27FC236}">
                <a16:creationId xmlns:a16="http://schemas.microsoft.com/office/drawing/2014/main" id="{D71992AD-6B40-F7FB-FFD7-A1118C487F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4104" y="1936739"/>
            <a:ext cx="2475714" cy="1927305"/>
          </a:xfrm>
          <a:prstGeom prst="rect">
            <a:avLst/>
          </a:prstGeom>
          <a:ln w="38100">
            <a:solidFill>
              <a:schemeClr val="accent4">
                <a:lumMod val="50000"/>
              </a:schemeClr>
            </a:solidFill>
          </a:ln>
        </p:spPr>
      </p:pic>
      <p:sp>
        <p:nvSpPr>
          <p:cNvPr id="18" name="Right Arrow 17">
            <a:extLst>
              <a:ext uri="{FF2B5EF4-FFF2-40B4-BE49-F238E27FC236}">
                <a16:creationId xmlns:a16="http://schemas.microsoft.com/office/drawing/2014/main" id="{67EE87F5-6F3F-28FE-A9AD-E9FD685070EC}"/>
              </a:ext>
            </a:extLst>
          </p:cNvPr>
          <p:cNvSpPr/>
          <p:nvPr/>
        </p:nvSpPr>
        <p:spPr>
          <a:xfrm>
            <a:off x="2726823" y="2791713"/>
            <a:ext cx="292989" cy="273885"/>
          </a:xfrm>
          <a:prstGeom prst="rightArrow">
            <a:avLst/>
          </a:prstGeom>
          <a:solidFill>
            <a:schemeClr val="tx1"/>
          </a:solidFill>
          <a:ln w="381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a:extLst>
              <a:ext uri="{FF2B5EF4-FFF2-40B4-BE49-F238E27FC236}">
                <a16:creationId xmlns:a16="http://schemas.microsoft.com/office/drawing/2014/main" id="{D86E34EF-E85A-E139-F3E6-1269CDF6A663}"/>
              </a:ext>
            </a:extLst>
          </p:cNvPr>
          <p:cNvSpPr/>
          <p:nvPr/>
        </p:nvSpPr>
        <p:spPr>
          <a:xfrm>
            <a:off x="2726823" y="4771151"/>
            <a:ext cx="292989" cy="273885"/>
          </a:xfrm>
          <a:prstGeom prst="rightArrow">
            <a:avLst/>
          </a:prstGeom>
          <a:solidFill>
            <a:schemeClr val="tx1"/>
          </a:solidFill>
          <a:ln w="381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10AC13D1-2A89-2E6C-0D8C-CCCAAAB4BA64}"/>
              </a:ext>
            </a:extLst>
          </p:cNvPr>
          <p:cNvSpPr txBox="1"/>
          <p:nvPr/>
        </p:nvSpPr>
        <p:spPr>
          <a:xfrm>
            <a:off x="20522" y="6142457"/>
            <a:ext cx="5412601" cy="923330"/>
          </a:xfrm>
          <a:prstGeom prst="rect">
            <a:avLst/>
          </a:prstGeom>
          <a:noFill/>
          <a:ln w="0">
            <a:noFill/>
          </a:ln>
        </p:spPr>
        <p:txBody>
          <a:bodyPr wrap="square">
            <a:spAutoFit/>
          </a:bodyPr>
          <a:lstStyle/>
          <a:p>
            <a:pPr algn="ctr"/>
            <a:r>
              <a:rPr lang="en-US" dirty="0"/>
              <a:t>You can use oil pastels to sketch out what you would like to paint. Remember oil pastels act as a resist.</a:t>
            </a:r>
          </a:p>
          <a:p>
            <a:pPr algn="ctr"/>
            <a:endParaRPr lang="en-US" sz="1800" dirty="0"/>
          </a:p>
        </p:txBody>
      </p:sp>
      <p:pic>
        <p:nvPicPr>
          <p:cNvPr id="24" name="Picture 23" descr="A drawing of a person&#10;&#10;AI-generated content may be incorrect.">
            <a:extLst>
              <a:ext uri="{FF2B5EF4-FFF2-40B4-BE49-F238E27FC236}">
                <a16:creationId xmlns:a16="http://schemas.microsoft.com/office/drawing/2014/main" id="{12A4CB86-ED1D-7290-378B-DB93253C90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80704" y="1668707"/>
            <a:ext cx="3048000" cy="3239386"/>
          </a:xfrm>
          <a:prstGeom prst="rect">
            <a:avLst/>
          </a:prstGeom>
          <a:ln w="38100">
            <a:solidFill>
              <a:schemeClr val="accent4">
                <a:lumMod val="50000"/>
              </a:schemeClr>
            </a:solidFill>
          </a:ln>
        </p:spPr>
      </p:pic>
      <p:pic>
        <p:nvPicPr>
          <p:cNvPr id="26" name="Picture 25" descr="A painting of mountains with sun rays&#10;&#10;AI-generated content may be incorrect.">
            <a:extLst>
              <a:ext uri="{FF2B5EF4-FFF2-40B4-BE49-F238E27FC236}">
                <a16:creationId xmlns:a16="http://schemas.microsoft.com/office/drawing/2014/main" id="{287072DE-7ECA-6EB9-CBB9-E630E63520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33643" y="5045036"/>
            <a:ext cx="2142121" cy="1633814"/>
          </a:xfrm>
          <a:prstGeom prst="rect">
            <a:avLst/>
          </a:prstGeom>
          <a:ln w="38100">
            <a:solidFill>
              <a:schemeClr val="accent4">
                <a:lumMod val="50000"/>
              </a:schemeClr>
            </a:solidFill>
          </a:ln>
        </p:spPr>
      </p:pic>
    </p:spTree>
    <p:extLst>
      <p:ext uri="{BB962C8B-B14F-4D97-AF65-F5344CB8AC3E}">
        <p14:creationId xmlns:p14="http://schemas.microsoft.com/office/powerpoint/2010/main" val="2257683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a:extLst>
            <a:ext uri="{FF2B5EF4-FFF2-40B4-BE49-F238E27FC236}">
              <a16:creationId xmlns:a16="http://schemas.microsoft.com/office/drawing/2014/main" id="{E0249B12-F755-95D4-23BE-4964FBDD259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7DCEA93-66A9-07F6-1A6D-8D881AC7144B}"/>
              </a:ext>
            </a:extLst>
          </p:cNvPr>
          <p:cNvSpPr txBox="1"/>
          <p:nvPr/>
        </p:nvSpPr>
        <p:spPr>
          <a:xfrm>
            <a:off x="1125963" y="86228"/>
            <a:ext cx="9144000" cy="1046440"/>
          </a:xfrm>
          <a:prstGeom prst="rect">
            <a:avLst/>
          </a:prstGeom>
          <a:noFill/>
        </p:spPr>
        <p:txBody>
          <a:bodyPr wrap="square">
            <a:spAutoFit/>
          </a:bodyPr>
          <a:lstStyle/>
          <a:p>
            <a:pPr algn="ctr"/>
            <a:r>
              <a:rPr lang="en-US" b="1" spc="50" dirty="0">
                <a:latin typeface="+mj-lt"/>
              </a:rPr>
              <a:t>Art Project: Let’s be inspired by Clementine Hunter! </a:t>
            </a:r>
          </a:p>
          <a:p>
            <a:pPr algn="ctr"/>
            <a:r>
              <a:rPr lang="en-US" b="1" spc="50" dirty="0">
                <a:latin typeface="+mj-lt"/>
              </a:rPr>
              <a:t>Create your own MEMORY PAINTING. </a:t>
            </a:r>
          </a:p>
          <a:p>
            <a:pPr algn="ctr"/>
            <a:endParaRPr lang="en-US" sz="800" b="1" spc="50" dirty="0">
              <a:latin typeface="+mj-lt"/>
            </a:endParaRPr>
          </a:p>
          <a:p>
            <a:pPr algn="ctr"/>
            <a:r>
              <a:rPr lang="en-US" b="1" spc="50" dirty="0">
                <a:latin typeface="+mj-lt"/>
              </a:rPr>
              <a:t>MORE PROJECT EXAMPLES</a:t>
            </a:r>
          </a:p>
        </p:txBody>
      </p:sp>
      <p:pic>
        <p:nvPicPr>
          <p:cNvPr id="4" name="Picture 3" descr="A white paper on a wood surface&#10;&#10;AI-generated content may be incorrect.">
            <a:extLst>
              <a:ext uri="{FF2B5EF4-FFF2-40B4-BE49-F238E27FC236}">
                <a16:creationId xmlns:a16="http://schemas.microsoft.com/office/drawing/2014/main" id="{008D8571-649B-4E6C-814A-A79A448090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6209" y="4042980"/>
            <a:ext cx="1948637" cy="2651174"/>
          </a:xfrm>
          <a:prstGeom prst="rect">
            <a:avLst/>
          </a:prstGeom>
          <a:ln w="38100">
            <a:solidFill>
              <a:schemeClr val="accent4">
                <a:lumMod val="50000"/>
              </a:schemeClr>
            </a:solidFill>
          </a:ln>
        </p:spPr>
      </p:pic>
      <p:pic>
        <p:nvPicPr>
          <p:cNvPr id="6" name="Picture 5" descr="A drawing of a bird&#10;&#10;AI-generated content may be incorrect.">
            <a:extLst>
              <a:ext uri="{FF2B5EF4-FFF2-40B4-BE49-F238E27FC236}">
                <a16:creationId xmlns:a16="http://schemas.microsoft.com/office/drawing/2014/main" id="{2E0CE21D-FA6B-668E-3372-0947D25B5E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1259" y="3976317"/>
            <a:ext cx="2061675" cy="2784499"/>
          </a:xfrm>
          <a:prstGeom prst="rect">
            <a:avLst/>
          </a:prstGeom>
          <a:ln w="38100">
            <a:solidFill>
              <a:schemeClr val="accent4">
                <a:lumMod val="50000"/>
              </a:schemeClr>
            </a:solidFill>
          </a:ln>
        </p:spPr>
      </p:pic>
      <p:pic>
        <p:nvPicPr>
          <p:cNvPr id="9" name="Picture 8" descr="A painting of flowers in a blue bowl&#10;&#10;AI-generated content may be incorrect.">
            <a:extLst>
              <a:ext uri="{FF2B5EF4-FFF2-40B4-BE49-F238E27FC236}">
                <a16:creationId xmlns:a16="http://schemas.microsoft.com/office/drawing/2014/main" id="{C60C30A8-8FF2-D4DA-5CD7-5C47D09D1D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699" y="217794"/>
            <a:ext cx="2318286" cy="3091049"/>
          </a:xfrm>
          <a:prstGeom prst="rect">
            <a:avLst/>
          </a:prstGeom>
          <a:ln w="38100">
            <a:solidFill>
              <a:schemeClr val="accent4">
                <a:lumMod val="50000"/>
              </a:schemeClr>
            </a:solidFill>
          </a:ln>
        </p:spPr>
      </p:pic>
      <p:pic>
        <p:nvPicPr>
          <p:cNvPr id="12" name="Picture 11" descr="A drawing of a pear and a purple bottle&#10;&#10;AI-generated content may be incorrect.">
            <a:extLst>
              <a:ext uri="{FF2B5EF4-FFF2-40B4-BE49-F238E27FC236}">
                <a16:creationId xmlns:a16="http://schemas.microsoft.com/office/drawing/2014/main" id="{8B2A9A8E-4E57-3466-7B19-4565C2D9FF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04604" y="1360244"/>
            <a:ext cx="1962960" cy="1781438"/>
          </a:xfrm>
          <a:prstGeom prst="rect">
            <a:avLst/>
          </a:prstGeom>
          <a:ln w="38100">
            <a:solidFill>
              <a:schemeClr val="accent4">
                <a:lumMod val="50000"/>
              </a:schemeClr>
            </a:solidFill>
          </a:ln>
        </p:spPr>
      </p:pic>
      <p:pic>
        <p:nvPicPr>
          <p:cNvPr id="15" name="Picture 14" descr="A painting of people on a snowy hill&#10;&#10;AI-generated content may be incorrect.">
            <a:extLst>
              <a:ext uri="{FF2B5EF4-FFF2-40B4-BE49-F238E27FC236}">
                <a16:creationId xmlns:a16="http://schemas.microsoft.com/office/drawing/2014/main" id="{412578CB-F310-AB57-8B19-9A6C3FADD1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1202" y="3549158"/>
            <a:ext cx="4071723" cy="3091049"/>
          </a:xfrm>
          <a:prstGeom prst="rect">
            <a:avLst/>
          </a:prstGeom>
          <a:ln w="38100">
            <a:solidFill>
              <a:schemeClr val="accent4">
                <a:lumMod val="50000"/>
              </a:schemeClr>
            </a:solidFill>
          </a:ln>
        </p:spPr>
      </p:pic>
      <p:pic>
        <p:nvPicPr>
          <p:cNvPr id="18" name="Picture 17" descr="A group of purple and pink flowers&#10;&#10;AI-generated content may be incorrect.">
            <a:extLst>
              <a:ext uri="{FF2B5EF4-FFF2-40B4-BE49-F238E27FC236}">
                <a16:creationId xmlns:a16="http://schemas.microsoft.com/office/drawing/2014/main" id="{8CE4DDF3-A5A9-08D0-8A6F-76AC8A5783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21094" y="1453915"/>
            <a:ext cx="1803207" cy="1687767"/>
          </a:xfrm>
          <a:prstGeom prst="rect">
            <a:avLst/>
          </a:prstGeom>
          <a:ln w="38100">
            <a:solidFill>
              <a:schemeClr val="accent4">
                <a:lumMod val="50000"/>
              </a:schemeClr>
            </a:solidFill>
          </a:ln>
        </p:spPr>
      </p:pic>
      <p:pic>
        <p:nvPicPr>
          <p:cNvPr id="22" name="Picture 21" descr="A blue lizard with a large tail&#10;&#10;AI-generated content may be incorrect.">
            <a:extLst>
              <a:ext uri="{FF2B5EF4-FFF2-40B4-BE49-F238E27FC236}">
                <a16:creationId xmlns:a16="http://schemas.microsoft.com/office/drawing/2014/main" id="{BD2E1F1E-4F11-7121-DF72-22AC5D5E915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87146" y="1169244"/>
            <a:ext cx="2368297" cy="2139599"/>
          </a:xfrm>
          <a:prstGeom prst="rect">
            <a:avLst/>
          </a:prstGeom>
          <a:ln w="38100">
            <a:solidFill>
              <a:schemeClr val="accent4">
                <a:lumMod val="50000"/>
              </a:schemeClr>
            </a:solidFill>
          </a:ln>
        </p:spPr>
      </p:pic>
      <p:sp>
        <p:nvSpPr>
          <p:cNvPr id="23" name="Right Arrow 22">
            <a:extLst>
              <a:ext uri="{FF2B5EF4-FFF2-40B4-BE49-F238E27FC236}">
                <a16:creationId xmlns:a16="http://schemas.microsoft.com/office/drawing/2014/main" id="{D49FCEBB-A70B-A446-9ADC-779D19F4D55F}"/>
              </a:ext>
            </a:extLst>
          </p:cNvPr>
          <p:cNvSpPr/>
          <p:nvPr/>
        </p:nvSpPr>
        <p:spPr>
          <a:xfrm>
            <a:off x="6654846" y="5094682"/>
            <a:ext cx="292989" cy="273885"/>
          </a:xfrm>
          <a:prstGeom prst="rightArrow">
            <a:avLst/>
          </a:prstGeom>
          <a:solidFill>
            <a:schemeClr val="tx1"/>
          </a:solidFill>
          <a:ln w="381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3F51019-AF8D-E6E4-26E5-13E7A44EC02B}"/>
              </a:ext>
            </a:extLst>
          </p:cNvPr>
          <p:cNvSpPr txBox="1"/>
          <p:nvPr/>
        </p:nvSpPr>
        <p:spPr>
          <a:xfrm>
            <a:off x="4649338" y="3316664"/>
            <a:ext cx="4280712" cy="923330"/>
          </a:xfrm>
          <a:prstGeom prst="rect">
            <a:avLst/>
          </a:prstGeom>
          <a:noFill/>
        </p:spPr>
        <p:txBody>
          <a:bodyPr wrap="square">
            <a:spAutoFit/>
          </a:bodyPr>
          <a:lstStyle/>
          <a:p>
            <a:pPr algn="ctr"/>
            <a:r>
              <a:rPr lang="en-US" dirty="0"/>
              <a:t>You can cut your paper to replicate a “found object” or non-traditional material/shape. </a:t>
            </a:r>
          </a:p>
          <a:p>
            <a:pPr algn="ctr"/>
            <a:endParaRPr lang="en-US" dirty="0"/>
          </a:p>
        </p:txBody>
      </p:sp>
    </p:spTree>
    <p:extLst>
      <p:ext uri="{BB962C8B-B14F-4D97-AF65-F5344CB8AC3E}">
        <p14:creationId xmlns:p14="http://schemas.microsoft.com/office/powerpoint/2010/main" val="775173701"/>
      </p:ext>
    </p:extLst>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22513</TotalTime>
  <Words>1788</Words>
  <Application>Microsoft Macintosh PowerPoint</Application>
  <PresentationFormat>On-screen Show (4:3)</PresentationFormat>
  <Paragraphs>175</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Franklin Gothic Book</vt:lpstr>
      <vt:lpstr>Inter Tight</vt:lpstr>
      <vt:lpstr>railway</vt:lpstr>
      <vt:lpstr>AIS</vt:lpstr>
      <vt:lpstr> Clementine Hunter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152</cp:revision>
  <cp:lastPrinted>2025-11-10T17:33:55Z</cp:lastPrinted>
  <dcterms:created xsi:type="dcterms:W3CDTF">2010-09-11T14:55:39Z</dcterms:created>
  <dcterms:modified xsi:type="dcterms:W3CDTF">2026-02-08T23:36:07Z</dcterms:modified>
</cp:coreProperties>
</file>