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7"/>
  </p:notesMasterIdLst>
  <p:handoutMasterIdLst>
    <p:handoutMasterId r:id="rId8"/>
  </p:handoutMasterIdLst>
  <p:sldIdLst>
    <p:sldId id="257" r:id="rId2"/>
    <p:sldId id="318" r:id="rId3"/>
    <p:sldId id="377" r:id="rId4"/>
    <p:sldId id="379" r:id="rId5"/>
    <p:sldId id="263" r:id="rId6"/>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D3FA"/>
    <a:srgbClr val="FFEB8A"/>
    <a:srgbClr val="FFC2DA"/>
    <a:srgbClr val="A4E3D0"/>
    <a:srgbClr val="FFAE89"/>
    <a:srgbClr val="77B6FD"/>
    <a:srgbClr val="C9C4FA"/>
    <a:srgbClr val="FFD5FF"/>
    <a:srgbClr val="FFD1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036" autoAdjust="0"/>
    <p:restoredTop sz="78297" autoAdjust="0"/>
  </p:normalViewPr>
  <p:slideViewPr>
    <p:cSldViewPr>
      <p:cViewPr varScale="1">
        <p:scale>
          <a:sx n="99" d="100"/>
          <a:sy n="99" d="100"/>
        </p:scale>
        <p:origin x="2048" y="48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09" d="100"/>
          <a:sy n="109" d="100"/>
        </p:scale>
        <p:origin x="3840"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C41BE4-C9CA-74A9-FE78-A7E3F2C1B408}"/>
              </a:ext>
            </a:extLst>
          </p:cNvPr>
          <p:cNvSpPr>
            <a:spLocks noGrp="1"/>
          </p:cNvSpPr>
          <p:nvPr>
            <p:ph type="hdr" sz="quarter"/>
          </p:nvPr>
        </p:nvSpPr>
        <p:spPr>
          <a:xfrm>
            <a:off x="0" y="0"/>
            <a:ext cx="3038475" cy="466725"/>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34F826D1-AB9C-8E9C-1A17-4A0FCDB76E05}"/>
              </a:ext>
            </a:extLst>
          </p:cNvPr>
          <p:cNvSpPr>
            <a:spLocks noGrp="1"/>
          </p:cNvSpPr>
          <p:nvPr>
            <p:ph type="dt" sz="quarter" idx="1"/>
          </p:nvPr>
        </p:nvSpPr>
        <p:spPr>
          <a:xfrm>
            <a:off x="3970338" y="0"/>
            <a:ext cx="3038475" cy="4667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7FC9805E-B67B-B44A-B56C-8E974DDAE044}" type="datetimeFigureOut">
              <a:rPr lang="en-US" altLang="en-US"/>
              <a:pPr/>
              <a:t>1/27/25</a:t>
            </a:fld>
            <a:endParaRPr lang="en-US" altLang="en-US"/>
          </a:p>
        </p:txBody>
      </p:sp>
      <p:sp>
        <p:nvSpPr>
          <p:cNvPr id="4" name="Footer Placeholder 3">
            <a:extLst>
              <a:ext uri="{FF2B5EF4-FFF2-40B4-BE49-F238E27FC236}">
                <a16:creationId xmlns:a16="http://schemas.microsoft.com/office/drawing/2014/main" id="{BCE39E6F-8227-9EA0-3046-381D5E304E81}"/>
              </a:ext>
            </a:extLst>
          </p:cNvPr>
          <p:cNvSpPr>
            <a:spLocks noGrp="1"/>
          </p:cNvSpPr>
          <p:nvPr>
            <p:ph type="ftr" sz="quarter" idx="2"/>
          </p:nvPr>
        </p:nvSpPr>
        <p:spPr>
          <a:xfrm>
            <a:off x="0" y="8829675"/>
            <a:ext cx="3038475" cy="466725"/>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5" name="Slide Number Placeholder 4">
            <a:extLst>
              <a:ext uri="{FF2B5EF4-FFF2-40B4-BE49-F238E27FC236}">
                <a16:creationId xmlns:a16="http://schemas.microsoft.com/office/drawing/2014/main" id="{F932381B-2BF7-0E83-52D4-F08D62FC7405}"/>
              </a:ext>
            </a:extLst>
          </p:cNvPr>
          <p:cNvSpPr>
            <a:spLocks noGrp="1"/>
          </p:cNvSpPr>
          <p:nvPr>
            <p:ph type="sldNum" sz="quarter" idx="3"/>
          </p:nvPr>
        </p:nvSpPr>
        <p:spPr>
          <a:xfrm>
            <a:off x="3970338" y="8829675"/>
            <a:ext cx="3038475" cy="4667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A1B2710-2C7D-0147-94C2-848B367A368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CF0FF35-1F6A-BB97-32C4-B31BA39C8E28}"/>
              </a:ext>
            </a:extLst>
          </p:cNvPr>
          <p:cNvSpPr>
            <a:spLocks noGrp="1"/>
          </p:cNvSpPr>
          <p:nvPr>
            <p:ph type="hdr" sz="quarter"/>
          </p:nvPr>
        </p:nvSpPr>
        <p:spPr>
          <a:xfrm>
            <a:off x="0" y="0"/>
            <a:ext cx="3038475" cy="465138"/>
          </a:xfrm>
          <a:prstGeom prst="rect">
            <a:avLst/>
          </a:prstGeom>
        </p:spPr>
        <p:txBody>
          <a:bodyPr vert="horz" wrap="square" lIns="93177" tIns="46589" rIns="93177" bIns="46589" numCol="1" anchor="t" anchorCtr="0" compatLnSpc="1">
            <a:prstTxWarp prst="textNoShape">
              <a:avLst/>
            </a:prstTxWarp>
          </a:bodyPr>
          <a:lstStyle>
            <a:lvl1pPr eaLnBrk="1" hangingPunct="1">
              <a:defRPr sz="1200"/>
            </a:lvl1pPr>
          </a:lstStyle>
          <a:p>
            <a:endParaRPr lang="en-US" altLang="en-US"/>
          </a:p>
        </p:txBody>
      </p:sp>
      <p:sp>
        <p:nvSpPr>
          <p:cNvPr id="3" name="Date Placeholder 2">
            <a:extLst>
              <a:ext uri="{FF2B5EF4-FFF2-40B4-BE49-F238E27FC236}">
                <a16:creationId xmlns:a16="http://schemas.microsoft.com/office/drawing/2014/main" id="{D23FBEE9-1F0E-474A-8020-CB8B5F4B4398}"/>
              </a:ext>
            </a:extLst>
          </p:cNvPr>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eaLnBrk="1" hangingPunct="1">
              <a:defRPr sz="1200"/>
            </a:lvl1pPr>
          </a:lstStyle>
          <a:p>
            <a:fld id="{509659EA-52A4-9049-8E31-A93650CC2A50}" type="datetimeFigureOut">
              <a:rPr lang="en-US" altLang="en-US"/>
              <a:pPr/>
              <a:t>1/27/25</a:t>
            </a:fld>
            <a:endParaRPr lang="en-US" altLang="en-US"/>
          </a:p>
        </p:txBody>
      </p:sp>
      <p:sp>
        <p:nvSpPr>
          <p:cNvPr id="4" name="Slide Image Placeholder 3">
            <a:extLst>
              <a:ext uri="{FF2B5EF4-FFF2-40B4-BE49-F238E27FC236}">
                <a16:creationId xmlns:a16="http://schemas.microsoft.com/office/drawing/2014/main" id="{1253C55B-7BFE-3E18-FEBB-7C10CF0AD28A}"/>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a:extLst>
              <a:ext uri="{FF2B5EF4-FFF2-40B4-BE49-F238E27FC236}">
                <a16:creationId xmlns:a16="http://schemas.microsoft.com/office/drawing/2014/main" id="{D249D125-B730-7EC1-EA22-E28665E3CE27}"/>
              </a:ext>
            </a:extLst>
          </p:cNvPr>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76ECF34-4C52-5683-AAF7-CAF3CD6D3893}"/>
              </a:ext>
            </a:extLst>
          </p:cNvPr>
          <p:cNvSpPr>
            <a:spLocks noGrp="1"/>
          </p:cNvSpPr>
          <p:nvPr>
            <p:ph type="ftr" sz="quarter" idx="4"/>
          </p:nvPr>
        </p:nvSpPr>
        <p:spPr>
          <a:xfrm>
            <a:off x="0" y="8829675"/>
            <a:ext cx="3038475" cy="465138"/>
          </a:xfrm>
          <a:prstGeom prst="rect">
            <a:avLst/>
          </a:prstGeom>
        </p:spPr>
        <p:txBody>
          <a:bodyPr vert="horz" wrap="square" lIns="93177" tIns="46589" rIns="93177" bIns="46589" numCol="1" anchor="b" anchorCtr="0" compatLnSpc="1">
            <a:prstTxWarp prst="textNoShape">
              <a:avLst/>
            </a:prstTxWarp>
          </a:bodyPr>
          <a:lstStyle>
            <a:lvl1pPr eaLnBrk="1" hangingPunct="1">
              <a:defRPr sz="1200"/>
            </a:lvl1pPr>
          </a:lstStyle>
          <a:p>
            <a:endParaRPr lang="en-US" altLang="en-US"/>
          </a:p>
        </p:txBody>
      </p:sp>
      <p:sp>
        <p:nvSpPr>
          <p:cNvPr id="7" name="Slide Number Placeholder 6">
            <a:extLst>
              <a:ext uri="{FF2B5EF4-FFF2-40B4-BE49-F238E27FC236}">
                <a16:creationId xmlns:a16="http://schemas.microsoft.com/office/drawing/2014/main" id="{2E12E881-3C5C-4D02-0799-2F0AD7FE05C0}"/>
              </a:ext>
            </a:extLst>
          </p:cNvPr>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fld id="{05C5F287-C5E6-7144-BC61-78519E981EF2}"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a:extLst>
              <a:ext uri="{FF2B5EF4-FFF2-40B4-BE49-F238E27FC236}">
                <a16:creationId xmlns:a16="http://schemas.microsoft.com/office/drawing/2014/main" id="{57700257-BBDE-62C8-CA94-9282F4E87B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158C5A5-7104-DAFC-2BD0-476988DC9313}"/>
              </a:ext>
            </a:extLst>
          </p:cNvPr>
          <p:cNvSpPr>
            <a:spLocks noGrp="1"/>
          </p:cNvSpPr>
          <p:nvPr>
            <p:ph type="body" idx="1"/>
          </p:nvPr>
        </p:nvSpPr>
        <p:spPr/>
        <p:txBody>
          <a:bodyPr/>
          <a:lstStyle/>
          <a:p>
            <a:pPr eaLnBrk="1" fontAlgn="auto" hangingPunct="1">
              <a:spcBef>
                <a:spcPts val="0"/>
              </a:spcBef>
              <a:spcAft>
                <a:spcPts val="0"/>
              </a:spcAft>
              <a:defRPr/>
            </a:pPr>
            <a:r>
              <a:rPr lang="en-US" sz="1200" dirty="0">
                <a:latin typeface="+mn-lt"/>
                <a:cs typeface="Arial" panose="020B0604020202020204" pitchFamily="34" charset="0"/>
              </a:rPr>
              <a:t>1</a:t>
            </a:r>
            <a:r>
              <a:rPr lang="en-US" sz="1200" baseline="30000" dirty="0">
                <a:latin typeface="+mn-lt"/>
                <a:cs typeface="Arial" panose="020B0604020202020204" pitchFamily="34" charset="0"/>
              </a:rPr>
              <a:t>st</a:t>
            </a:r>
            <a:r>
              <a:rPr lang="en-US" sz="1200" dirty="0">
                <a:latin typeface="+mn-lt"/>
                <a:cs typeface="Arial" panose="020B0604020202020204" pitchFamily="34" charset="0"/>
              </a:rPr>
              <a:t> photo – Kara Walker, 2006 </a:t>
            </a:r>
          </a:p>
          <a:p>
            <a:pPr eaLnBrk="1" fontAlgn="auto" hangingPunct="1">
              <a:spcBef>
                <a:spcPts val="0"/>
              </a:spcBef>
              <a:spcAft>
                <a:spcPts val="0"/>
              </a:spcAft>
              <a:defRPr/>
            </a:pPr>
            <a:r>
              <a:rPr lang="en-US" sz="1200" dirty="0">
                <a:latin typeface="+mn-lt"/>
                <a:cs typeface="Arial" panose="020B0604020202020204" pitchFamily="34" charset="0"/>
              </a:rPr>
              <a:t>2</a:t>
            </a:r>
            <a:r>
              <a:rPr lang="en-US" sz="1200" baseline="30000" dirty="0">
                <a:latin typeface="+mn-lt"/>
                <a:cs typeface="Arial" panose="020B0604020202020204" pitchFamily="34" charset="0"/>
              </a:rPr>
              <a:t>nd</a:t>
            </a:r>
            <a:r>
              <a:rPr lang="en-US" sz="1200" dirty="0">
                <a:latin typeface="+mn-lt"/>
                <a:cs typeface="Arial" panose="020B0604020202020204" pitchFamily="34" charset="0"/>
              </a:rPr>
              <a:t> photo – Kara Walker, 2013</a:t>
            </a:r>
          </a:p>
          <a:p>
            <a:pPr algn="l"/>
            <a:r>
              <a:rPr lang="en-US" sz="1200" dirty="0">
                <a:latin typeface="+mn-lt"/>
                <a:cs typeface="Arial" panose="020B0604020202020204" pitchFamily="34" charset="0"/>
              </a:rPr>
              <a:t>3</a:t>
            </a:r>
            <a:r>
              <a:rPr lang="en-US" sz="1200" baseline="30000" dirty="0">
                <a:latin typeface="+mn-lt"/>
                <a:cs typeface="Arial" panose="020B0604020202020204" pitchFamily="34" charset="0"/>
              </a:rPr>
              <a:t>rd</a:t>
            </a:r>
            <a:r>
              <a:rPr lang="en-US" sz="1200" dirty="0">
                <a:latin typeface="+mn-lt"/>
                <a:cs typeface="Arial" panose="020B0604020202020204" pitchFamily="34" charset="0"/>
              </a:rPr>
              <a:t> photo – </a:t>
            </a:r>
            <a:r>
              <a:rPr lang="en-US" b="0" i="0" dirty="0">
                <a:solidFill>
                  <a:srgbClr val="000000"/>
                </a:solidFill>
                <a:effectLst/>
                <a:latin typeface="+mn-lt"/>
              </a:rPr>
              <a:t>Kara Walker, image courtesy and © the artist and Sikkema Jenkins &amp; Co., New York, photograph: Ari </a:t>
            </a:r>
            <a:r>
              <a:rPr lang="en-US" b="0" i="0" dirty="0" err="1">
                <a:solidFill>
                  <a:srgbClr val="000000"/>
                </a:solidFill>
                <a:effectLst/>
                <a:latin typeface="+mn-lt"/>
              </a:rPr>
              <a:t>Marcopoulos</a:t>
            </a:r>
            <a:endParaRPr lang="en-US" b="0" i="0" dirty="0">
              <a:solidFill>
                <a:srgbClr val="000000"/>
              </a:solidFill>
              <a:effectLst/>
              <a:latin typeface="+mn-lt"/>
            </a:endParaRPr>
          </a:p>
          <a:p>
            <a:pPr algn="l"/>
            <a:r>
              <a:rPr lang="en-US" b="0" i="1" dirty="0">
                <a:solidFill>
                  <a:srgbClr val="232323"/>
                </a:solidFill>
                <a:effectLst/>
                <a:latin typeface="+mn-lt"/>
              </a:rPr>
              <a:t>Salvation</a:t>
            </a:r>
            <a:r>
              <a:rPr lang="en-US" b="0" i="0" dirty="0">
                <a:solidFill>
                  <a:srgbClr val="232323"/>
                </a:solidFill>
                <a:effectLst/>
                <a:latin typeface="+mn-lt"/>
              </a:rPr>
              <a:t>. 2000. The Baltimore Museum of Art: Friends of Modern Art Fund, BMA 2001.14. © Kara Walker</a:t>
            </a:r>
            <a:endParaRPr lang="en-US" b="0" i="0" dirty="0">
              <a:solidFill>
                <a:srgbClr val="000000"/>
              </a:solidFill>
              <a:effectLst/>
              <a:latin typeface="+mn-lt"/>
            </a:endParaRPr>
          </a:p>
          <a:p>
            <a:pPr algn="l"/>
            <a:br>
              <a:rPr lang="en-US" b="0" i="0" dirty="0">
                <a:solidFill>
                  <a:srgbClr val="000000"/>
                </a:solidFill>
                <a:effectLst/>
                <a:latin typeface="NGA"/>
              </a:rPr>
            </a:br>
            <a:endParaRPr lang="en-US" sz="1200" dirty="0">
              <a:latin typeface="+mn-lt"/>
              <a:cs typeface="Arial" panose="020B0604020202020204" pitchFamily="34" charset="0"/>
            </a:endParaRPr>
          </a:p>
          <a:p>
            <a:pPr marL="0" lvl="0" indent="0" algn="l" rtl="0">
              <a:spcBef>
                <a:spcPts val="0"/>
              </a:spcBef>
              <a:spcAft>
                <a:spcPts val="0"/>
              </a:spcAft>
              <a:buClr>
                <a:schemeClr val="dk1"/>
              </a:buClr>
              <a:buSzPts val="1200"/>
              <a:buFont typeface="Arial"/>
              <a:buNone/>
            </a:pPr>
            <a:r>
              <a:rPr lang="en-US" sz="1200" b="1" dirty="0">
                <a:latin typeface="+mn-lt"/>
                <a:cs typeface="Calibri" panose="020F0502020204030204" pitchFamily="34" charset="0"/>
              </a:rPr>
              <a:t>PRESENTER NOTES</a:t>
            </a:r>
            <a:r>
              <a:rPr lang="en-US" sz="1200" dirty="0">
                <a:latin typeface="+mn-lt"/>
                <a:cs typeface="Calibri" panose="020F0502020204030204" pitchFamily="34" charset="0"/>
              </a:rPr>
              <a:t>: </a:t>
            </a:r>
          </a:p>
          <a:p>
            <a:pPr marL="0" lvl="0" indent="0" algn="l" rtl="0">
              <a:spcBef>
                <a:spcPts val="0"/>
              </a:spcBef>
              <a:spcAft>
                <a:spcPts val="0"/>
              </a:spcAft>
              <a:buClr>
                <a:schemeClr val="dk1"/>
              </a:buClr>
              <a:buSzPts val="1200"/>
              <a:buFont typeface="Arial"/>
              <a:buNone/>
            </a:pPr>
            <a:r>
              <a:rPr lang="en-US" sz="1200" dirty="0">
                <a:latin typeface="+mn-lt"/>
                <a:cs typeface="Calibri" panose="020F0502020204030204" pitchFamily="34" charset="0"/>
              </a:rPr>
              <a:t>Allow 10-15 minutes for presentation. Please feel free to cut and shorten where needed, focusing on the</a:t>
            </a:r>
            <a:r>
              <a:rPr lang="en-US" sz="1200" b="1" dirty="0">
                <a:latin typeface="+mn-lt"/>
                <a:cs typeface="Calibri" panose="020F0502020204030204" pitchFamily="34" charset="0"/>
              </a:rPr>
              <a:t> 3 BIG IDEAS.</a:t>
            </a:r>
            <a:endParaRPr lang="en-US" sz="1200" b="1" dirty="0">
              <a:latin typeface="+mn-lt"/>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lvl="0" indent="0" algn="l" rtl="0">
              <a:spcBef>
                <a:spcPts val="0"/>
              </a:spcBef>
              <a:spcAft>
                <a:spcPts val="0"/>
              </a:spcAft>
              <a:buClr>
                <a:schemeClr val="dk1"/>
              </a:buClr>
              <a:buSzPts val="1200"/>
              <a:buFont typeface="Arial"/>
              <a:buNone/>
            </a:pPr>
            <a:endParaRPr lang="en-US" sz="1200" b="1" dirty="0">
              <a:latin typeface="+mn-lt"/>
              <a:ea typeface="Arial"/>
              <a:cs typeface="Calibri" panose="020F0502020204030204" pitchFamily="34" charset="0"/>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#1:</a:t>
            </a:r>
            <a:r>
              <a:rPr lang="en-US" altLang="en-US" sz="1200" b="1" u="none" dirty="0">
                <a:latin typeface="+mn-lt"/>
                <a:ea typeface="ＭＳ Ｐゴシック" panose="020B0600070205080204" pitchFamily="34" charset="-128"/>
                <a:cs typeface="Calibri" panose="020F0502020204030204" pitchFamily="34" charset="0"/>
              </a:rPr>
              <a:t> Kara Walker is a famous </a:t>
            </a:r>
            <a:r>
              <a:rPr lang="en-US" b="1" i="0" dirty="0">
                <a:solidFill>
                  <a:srgbClr val="1A1A1A"/>
                </a:solidFill>
                <a:effectLst/>
                <a:latin typeface="+mn-lt"/>
              </a:rPr>
              <a:t>American installation artist known for her intricate cut-paper silhouettes. She is one of the most prominent and acclaimed Black American artists working today.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u="none" dirty="0">
              <a:solidFill>
                <a:schemeClr val="bg1"/>
              </a:solidFill>
              <a:highlight>
                <a:srgbClr val="FFFF00"/>
              </a:highlight>
              <a:latin typeface="+mn-lt"/>
              <a:ea typeface="Times New Roman"/>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dirty="0">
                <a:solidFill>
                  <a:schemeClr val="bg1"/>
                </a:solidFill>
                <a:effectLst/>
                <a:latin typeface="+mn-lt"/>
              </a:rPr>
              <a:t>Walker was awarded a MacArthur Fellowship (known as the “genius grant”) in 1997, at the age of 28, becoming one of the youngest ever recipients of the award. </a:t>
            </a:r>
            <a:endParaRPr lang="en-US" sz="1200" b="0" u="none" dirty="0">
              <a:solidFill>
                <a:schemeClr val="bg1"/>
              </a:solidFill>
              <a:latin typeface="+mn-lt"/>
              <a:ea typeface="Times New Roman"/>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dirty="0">
              <a:latin typeface="+mn-lt"/>
              <a:ea typeface="Times New Roman"/>
              <a:cs typeface="Arial" panose="020B0604020202020204" pitchFamily="34" charset="0"/>
            </a:endParaRP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232943" algn="l"/>
              </a:tabLst>
              <a:defRPr/>
            </a:pPr>
            <a:r>
              <a:rPr lang="en-US" b="0" i="0" dirty="0">
                <a:solidFill>
                  <a:srgbClr val="000000"/>
                </a:solidFill>
                <a:effectLst/>
                <a:latin typeface="NGA"/>
              </a:rPr>
              <a:t>Her contemporary art practice spans over many decades.</a:t>
            </a: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232943" algn="l"/>
              </a:tabLst>
              <a:defRPr/>
            </a:pPr>
            <a:endParaRPr lang="en-US" b="0" i="0" dirty="0">
              <a:solidFill>
                <a:srgbClr val="000000"/>
              </a:solidFill>
              <a:effectLst/>
              <a:latin typeface="NGA"/>
            </a:endParaRP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232943" algn="l"/>
              </a:tabLst>
              <a:defRPr/>
            </a:pPr>
            <a:r>
              <a:rPr lang="en-US" b="0" i="0" dirty="0">
                <a:solidFill>
                  <a:srgbClr val="000000"/>
                </a:solidFill>
                <a:effectLst/>
                <a:latin typeface="NGA"/>
              </a:rPr>
              <a:t>Kara Walker is recognized internationally for her graphically striking work</a:t>
            </a:r>
            <a:endParaRPr lang="en-US" sz="1200" b="0" dirty="0">
              <a:latin typeface="+mn-lt"/>
              <a:ea typeface="Times New Roman"/>
              <a:cs typeface="Arial" panose="020B0604020202020204" pitchFamily="34" charset="0"/>
            </a:endParaRPr>
          </a:p>
          <a:p>
            <a:pPr eaLnBrk="1" fontAlgn="auto" hangingPunct="1">
              <a:spcBef>
                <a:spcPts val="0"/>
              </a:spcBef>
              <a:spcAft>
                <a:spcPts val="0"/>
              </a:spcAft>
              <a:defRPr/>
            </a:pPr>
            <a:endParaRPr lang="en-US" dirty="0">
              <a:latin typeface="+mn-lt"/>
            </a:endParaRPr>
          </a:p>
          <a:p>
            <a:pPr eaLnBrk="1" fontAlgn="auto" hangingPunct="1">
              <a:spcBef>
                <a:spcPts val="0"/>
              </a:spcBef>
              <a:spcAft>
                <a:spcPts val="0"/>
              </a:spcAft>
              <a:defRPr/>
            </a:pPr>
            <a:endParaRPr lang="en-US" dirty="0">
              <a:latin typeface="+mn-lt"/>
            </a:endParaRPr>
          </a:p>
        </p:txBody>
      </p:sp>
      <p:sp>
        <p:nvSpPr>
          <p:cNvPr id="8195" name="Slide Number Placeholder 3">
            <a:extLst>
              <a:ext uri="{FF2B5EF4-FFF2-40B4-BE49-F238E27FC236}">
                <a16:creationId xmlns:a16="http://schemas.microsoft.com/office/drawing/2014/main" id="{26F818CC-7A63-1C0D-FDAA-C0127E89D5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EF93C3C-AF62-2C4D-9296-929A9589D624}" type="slidenum">
              <a:rPr lang="en-US" altLang="en-US"/>
              <a:pPr>
                <a:spcBef>
                  <a:spcPct val="0"/>
                </a:spcBef>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a:extLst>
              <a:ext uri="{FF2B5EF4-FFF2-40B4-BE49-F238E27FC236}">
                <a16:creationId xmlns:a16="http://schemas.microsoft.com/office/drawing/2014/main" id="{283309D1-9803-7FB6-0D79-B508A8CD67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2" name="Notes Placeholder 2">
            <a:extLst>
              <a:ext uri="{FF2B5EF4-FFF2-40B4-BE49-F238E27FC236}">
                <a16:creationId xmlns:a16="http://schemas.microsoft.com/office/drawing/2014/main" id="{D82F2A02-8CCE-2FC6-852C-6C90B99447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200" i="0" dirty="0">
                <a:latin typeface="+mn-lt"/>
                <a:cs typeface="Arial" panose="020B0604020202020204" pitchFamily="34" charset="0"/>
              </a:rPr>
              <a:t>1</a:t>
            </a:r>
            <a:r>
              <a:rPr lang="en-US" altLang="en-US" sz="1200" i="0" baseline="30000" dirty="0">
                <a:latin typeface="+mn-lt"/>
                <a:cs typeface="Arial" panose="020B0604020202020204" pitchFamily="34" charset="0"/>
              </a:rPr>
              <a:t>st</a:t>
            </a:r>
            <a:r>
              <a:rPr lang="en-US" altLang="en-US" sz="1200" i="0" dirty="0">
                <a:latin typeface="+mn-lt"/>
                <a:cs typeface="Arial" panose="020B0604020202020204" pitchFamily="34" charset="0"/>
              </a:rPr>
              <a:t> Photo  – </a:t>
            </a:r>
            <a:r>
              <a:rPr lang="en-US" b="0" i="0" dirty="0">
                <a:effectLst/>
                <a:latin typeface="+mn-lt"/>
              </a:rPr>
              <a:t>Larry and Kara Walker. </a:t>
            </a:r>
            <a:r>
              <a:rPr lang="en-US" b="0" i="0" dirty="0">
                <a:solidFill>
                  <a:srgbClr val="727272"/>
                </a:solidFill>
                <a:effectLst/>
                <a:latin typeface="+mn-lt"/>
              </a:rPr>
              <a:t>Credit: Sascha Feldman, courtesy of Sikkema Jenkins &amp; Co., New York</a:t>
            </a:r>
          </a:p>
          <a:p>
            <a:pPr eaLnBrk="1" hangingPunct="1">
              <a:spcBef>
                <a:spcPct val="0"/>
              </a:spcBef>
            </a:pPr>
            <a:r>
              <a:rPr lang="en-US" b="0" i="0" dirty="0">
                <a:solidFill>
                  <a:srgbClr val="727272"/>
                </a:solidFill>
                <a:effectLst/>
                <a:latin typeface="+mn-lt"/>
              </a:rPr>
              <a:t>2</a:t>
            </a:r>
            <a:r>
              <a:rPr lang="en-US" b="0" i="0" baseline="30000" dirty="0">
                <a:solidFill>
                  <a:srgbClr val="727272"/>
                </a:solidFill>
                <a:effectLst/>
                <a:latin typeface="+mn-lt"/>
              </a:rPr>
              <a:t>nd</a:t>
            </a:r>
            <a:r>
              <a:rPr lang="en-US" b="0" i="0" dirty="0">
                <a:solidFill>
                  <a:srgbClr val="727272"/>
                </a:solidFill>
                <a:effectLst/>
                <a:latin typeface="+mn-lt"/>
              </a:rPr>
              <a:t> Photo -- </a:t>
            </a:r>
            <a:r>
              <a:rPr lang="en-US" b="0" i="0" dirty="0">
                <a:solidFill>
                  <a:srgbClr val="161729"/>
                </a:solidFill>
                <a:effectLst/>
                <a:latin typeface="+mn-lt"/>
              </a:rPr>
              <a:t>Larry Walker at an artist talk and catalogue signing at MOCA GA in 2018, Photo credit: John </a:t>
            </a:r>
            <a:r>
              <a:rPr lang="en-US" b="0" i="0" dirty="0" err="1">
                <a:solidFill>
                  <a:srgbClr val="161729"/>
                </a:solidFill>
                <a:effectLst/>
                <a:latin typeface="+mn-lt"/>
              </a:rPr>
              <a:t>Ramspott</a:t>
            </a:r>
            <a:r>
              <a:rPr lang="en-US" b="0" i="0" dirty="0">
                <a:solidFill>
                  <a:srgbClr val="161729"/>
                </a:solidFill>
                <a:effectLst/>
                <a:latin typeface="+mn-lt"/>
              </a:rPr>
              <a:t> </a:t>
            </a:r>
            <a:endParaRPr lang="en-US" b="0" i="0" dirty="0">
              <a:solidFill>
                <a:srgbClr val="727272"/>
              </a:solidFill>
              <a:effectLst/>
              <a:latin typeface="+mn-lt"/>
            </a:endParaRPr>
          </a:p>
          <a:p>
            <a:pPr algn="l"/>
            <a:r>
              <a:rPr lang="en-US" b="0" i="1" u="none" strike="noStrike" dirty="0">
                <a:solidFill>
                  <a:srgbClr val="333333"/>
                </a:solidFill>
                <a:effectLst/>
                <a:latin typeface="+mn-lt"/>
              </a:rPr>
              <a:t>Gone: An Historical Romance of a Civil War…,</a:t>
            </a:r>
            <a:r>
              <a:rPr lang="en-US" b="0" i="0" u="none" strike="noStrike" dirty="0">
                <a:solidFill>
                  <a:srgbClr val="333333"/>
                </a:solidFill>
                <a:effectLst/>
                <a:latin typeface="+mn-lt"/>
              </a:rPr>
              <a:t>The Drawing Center, New York. (Original Installation), 1994, </a:t>
            </a:r>
            <a:r>
              <a:rPr lang="en-US" b="0" i="0" dirty="0">
                <a:effectLst/>
                <a:latin typeface="+mn-lt"/>
              </a:rPr>
              <a:t>Photo: Bill Orcutt</a:t>
            </a:r>
          </a:p>
          <a:p>
            <a:pPr eaLnBrk="1" hangingPunct="1">
              <a:spcBef>
                <a:spcPct val="0"/>
              </a:spcBef>
            </a:pPr>
            <a:endParaRPr lang="en-US" altLang="en-US" sz="1200" b="0" i="0" dirty="0">
              <a:latin typeface="+mn-lt"/>
              <a:cs typeface="Arial" panose="020B0604020202020204" pitchFamily="34" charset="0"/>
            </a:endParaRPr>
          </a:p>
          <a:p>
            <a:pPr marL="171450" indent="-171450" eaLnBrk="1" hangingPunct="1">
              <a:spcBef>
                <a:spcPct val="0"/>
              </a:spcBef>
              <a:buFont typeface="Arial" panose="020B0604020202020204" pitchFamily="34" charset="0"/>
              <a:buChar char="•"/>
            </a:pPr>
            <a:endParaRPr lang="en-US" altLang="en-US" sz="1200" b="0" i="0" dirty="0">
              <a:latin typeface="+mn-lt"/>
              <a:cs typeface="Arial" panose="020B0604020202020204" pitchFamily="34" charset="0"/>
            </a:endParaRPr>
          </a:p>
          <a:p>
            <a:pPr marL="0" indent="0" eaLnBrk="1" hangingPunct="1">
              <a:spcBef>
                <a:spcPct val="0"/>
              </a:spcBef>
              <a:buFont typeface="Arial" panose="020B0604020202020204" pitchFamily="34" charset="0"/>
              <a:buNone/>
            </a:pPr>
            <a:r>
              <a:rPr lang="en-US" altLang="en-US" sz="1200" b="0" u="sng" dirty="0">
                <a:latin typeface="+mn-lt"/>
                <a:cs typeface="Arial" panose="020B0604020202020204" pitchFamily="34" charset="0"/>
              </a:rPr>
              <a:t>Early Training and Work:</a:t>
            </a:r>
          </a:p>
          <a:p>
            <a:pPr marL="0" indent="0" eaLnBrk="1" hangingPunct="1">
              <a:spcBef>
                <a:spcPct val="0"/>
              </a:spcBef>
              <a:buFont typeface="Arial" panose="020B0604020202020204" pitchFamily="34" charset="0"/>
              <a:buNone/>
            </a:pPr>
            <a:endParaRPr lang="en-US" altLang="en-US" sz="1200" b="0" dirty="0">
              <a:latin typeface="+mn-lt"/>
              <a:cs typeface="Arial" panose="020B0604020202020204" pitchFamily="34" charset="0"/>
            </a:endParaRPr>
          </a:p>
          <a:p>
            <a:pPr marL="628650" lvl="1" indent="-171450" eaLnBrk="1" hangingPunct="1">
              <a:spcBef>
                <a:spcPct val="0"/>
              </a:spcBef>
              <a:buFont typeface="Arial" panose="020B0604020202020204" pitchFamily="34" charset="0"/>
              <a:buChar char="•"/>
            </a:pPr>
            <a:r>
              <a:rPr lang="en-US" b="1" i="0" dirty="0">
                <a:solidFill>
                  <a:schemeClr val="bg1"/>
                </a:solidFill>
                <a:effectLst/>
                <a:latin typeface="+mn-lt"/>
              </a:rPr>
              <a:t>Walker showed promise as an artist from a young age.</a:t>
            </a:r>
          </a:p>
          <a:p>
            <a:pPr marL="628650" lvl="1" indent="-171450" eaLnBrk="1" hangingPunct="1">
              <a:spcBef>
                <a:spcPct val="0"/>
              </a:spcBef>
              <a:buFont typeface="Arial" panose="020B0604020202020204" pitchFamily="34" charset="0"/>
              <a:buChar char="•"/>
            </a:pPr>
            <a:endParaRPr lang="en-US" b="0" i="0" dirty="0">
              <a:solidFill>
                <a:srgbClr val="1A1A1A"/>
              </a:solidFill>
              <a:effectLst/>
              <a:latin typeface="+mn-lt"/>
            </a:endParaRPr>
          </a:p>
          <a:p>
            <a:pPr marL="628650" lvl="1" indent="-171450" eaLnBrk="1" hangingPunct="1">
              <a:spcBef>
                <a:spcPct val="0"/>
              </a:spcBef>
              <a:buFont typeface="Arial" panose="020B0604020202020204" pitchFamily="34" charset="0"/>
              <a:buChar char="•"/>
            </a:pPr>
            <a:r>
              <a:rPr lang="en-US" b="0" i="0" dirty="0">
                <a:solidFill>
                  <a:srgbClr val="222222"/>
                </a:solidFill>
                <a:effectLst/>
                <a:latin typeface="+mn-lt"/>
              </a:rPr>
              <a:t>Her father, Larry Walker, was a painter and professor. </a:t>
            </a:r>
          </a:p>
          <a:p>
            <a:pPr marL="628650" lvl="1" indent="-171450" eaLnBrk="1" hangingPunct="1">
              <a:spcBef>
                <a:spcPct val="0"/>
              </a:spcBef>
              <a:buFont typeface="Arial" panose="020B0604020202020204" pitchFamily="34" charset="0"/>
              <a:buChar char="•"/>
            </a:pPr>
            <a:endParaRPr lang="en-US" b="0" i="0" dirty="0">
              <a:solidFill>
                <a:srgbClr val="222222"/>
              </a:solidFill>
              <a:effectLst/>
              <a:latin typeface="+mn-lt"/>
            </a:endParaRPr>
          </a:p>
          <a:p>
            <a:pPr marL="628650" lvl="1" indent="-171450" eaLnBrk="1" hangingPunct="1">
              <a:spcBef>
                <a:spcPct val="0"/>
              </a:spcBef>
              <a:buFont typeface="Arial" panose="020B0604020202020204" pitchFamily="34" charset="0"/>
              <a:buChar char="•"/>
            </a:pPr>
            <a:r>
              <a:rPr lang="en-US" b="1" i="0" dirty="0">
                <a:solidFill>
                  <a:srgbClr val="222222"/>
                </a:solidFill>
                <a:effectLst/>
                <a:latin typeface="+mn-lt"/>
              </a:rPr>
              <a:t>Walker’s father was a big influence</a:t>
            </a:r>
            <a:r>
              <a:rPr lang="en-US" b="0" i="0" dirty="0">
                <a:solidFill>
                  <a:srgbClr val="222222"/>
                </a:solidFill>
                <a:effectLst/>
                <a:latin typeface="+mn-lt"/>
              </a:rPr>
              <a:t>, she said: "One of my earliest memories involves sitting on my dad's lap in his studio in the garage of our house and watching him draw. I remember thinking: 'I want to do that, too,' and I pretty much decided then and there at age 2½ or 3 that I was an artist just like Dad."</a:t>
            </a:r>
          </a:p>
          <a:p>
            <a:pPr marL="628650" lvl="1" indent="-171450" eaLnBrk="1" hangingPunct="1">
              <a:spcBef>
                <a:spcPct val="0"/>
              </a:spcBef>
              <a:buFont typeface="Arial" panose="020B0604020202020204" pitchFamily="34" charset="0"/>
              <a:buChar char="•"/>
            </a:pPr>
            <a:endParaRPr lang="en-US" b="0" i="0" dirty="0">
              <a:solidFill>
                <a:srgbClr val="222222"/>
              </a:solidFill>
              <a:effectLst/>
              <a:latin typeface="Helvetica Neue" panose="02000503000000020004" pitchFamily="2" charset="0"/>
            </a:endParaRPr>
          </a:p>
          <a:p>
            <a:pPr marL="628650" lvl="1" indent="-171450" eaLnBrk="1" hangingPunct="1">
              <a:spcBef>
                <a:spcPct val="0"/>
              </a:spcBef>
              <a:buFont typeface="Arial" panose="020B0604020202020204" pitchFamily="34" charset="0"/>
              <a:buChar char="•"/>
            </a:pPr>
            <a:r>
              <a:rPr lang="en-US" b="0" i="0" dirty="0">
                <a:solidFill>
                  <a:srgbClr val="222222"/>
                </a:solidFill>
                <a:effectLst/>
                <a:latin typeface="Helvetica Neue" panose="02000503000000020004" pitchFamily="2" charset="0"/>
              </a:rPr>
              <a:t>She grew up in an</a:t>
            </a:r>
            <a:r>
              <a:rPr lang="en-US" b="1" i="0" dirty="0">
                <a:solidFill>
                  <a:srgbClr val="222222"/>
                </a:solidFill>
                <a:effectLst/>
                <a:latin typeface="Helvetica Neue" panose="02000503000000020004" pitchFamily="2" charset="0"/>
              </a:rPr>
              <a:t> integrated </a:t>
            </a:r>
            <a:r>
              <a:rPr lang="en-US" b="0" i="0" dirty="0">
                <a:solidFill>
                  <a:srgbClr val="222222"/>
                </a:solidFill>
                <a:effectLst/>
                <a:latin typeface="Helvetica Neue" panose="02000503000000020004" pitchFamily="2" charset="0"/>
              </a:rPr>
              <a:t>California suburb. </a:t>
            </a:r>
          </a:p>
          <a:p>
            <a:pPr marL="628650" lvl="1" indent="-171450" eaLnBrk="1" hangingPunct="1">
              <a:spcBef>
                <a:spcPct val="0"/>
              </a:spcBef>
              <a:buFont typeface="Arial" panose="020B0604020202020204" pitchFamily="34" charset="0"/>
              <a:buChar char="•"/>
            </a:pPr>
            <a:endParaRPr lang="en-US" b="0" i="0" dirty="0">
              <a:solidFill>
                <a:srgbClr val="222222"/>
              </a:solidFill>
              <a:effectLst/>
              <a:latin typeface="Helvetica Neue" panose="02000503000000020004" pitchFamily="2" charset="0"/>
            </a:endParaRPr>
          </a:p>
          <a:p>
            <a:pPr marL="628650" lvl="1" indent="-171450" eaLnBrk="1" hangingPunct="1">
              <a:spcBef>
                <a:spcPct val="0"/>
              </a:spcBef>
              <a:buFont typeface="Arial" panose="020B0604020202020204" pitchFamily="34" charset="0"/>
              <a:buChar char="•"/>
            </a:pPr>
            <a:r>
              <a:rPr lang="en-US" b="0" i="0" dirty="0">
                <a:solidFill>
                  <a:srgbClr val="1A1A1A"/>
                </a:solidFill>
                <a:effectLst/>
                <a:latin typeface="Georgia" panose="02040502050405020303" pitchFamily="18" charset="0"/>
              </a:rPr>
              <a:t>Her family moved to Stone Mountain, Georgia when she was 13. It was then she began to focus her art on issues of race. </a:t>
            </a:r>
            <a:r>
              <a:rPr lang="en-US" b="0" i="0" dirty="0">
                <a:solidFill>
                  <a:srgbClr val="222222"/>
                </a:solidFill>
                <a:effectLst/>
                <a:latin typeface="Helvetica Neue" panose="02000503000000020004" pitchFamily="2" charset="0"/>
              </a:rPr>
              <a:t>The move was a </a:t>
            </a:r>
            <a:r>
              <a:rPr lang="en-US" b="1" i="0" dirty="0">
                <a:solidFill>
                  <a:srgbClr val="222222"/>
                </a:solidFill>
                <a:effectLst/>
                <a:latin typeface="Helvetica Neue" panose="02000503000000020004" pitchFamily="2" charset="0"/>
              </a:rPr>
              <a:t>culture shock </a:t>
            </a:r>
            <a:r>
              <a:rPr lang="en-US" b="0" i="0" dirty="0">
                <a:solidFill>
                  <a:srgbClr val="222222"/>
                </a:solidFill>
                <a:effectLst/>
                <a:latin typeface="Helvetica Neue" panose="02000503000000020004" pitchFamily="2" charset="0"/>
              </a:rPr>
              <a:t>for the young artist, as it was very different than her familiar, multi-cultural environment of California. In Stone Mountain, she experienced more racial tension and discrimination. </a:t>
            </a:r>
          </a:p>
          <a:p>
            <a:pPr marL="628650" lvl="1" indent="-171450" eaLnBrk="1" hangingPunct="1">
              <a:spcBef>
                <a:spcPct val="0"/>
              </a:spcBef>
              <a:buFont typeface="Arial" panose="020B0604020202020204" pitchFamily="34" charset="0"/>
              <a:buChar char="•"/>
            </a:pPr>
            <a:endParaRPr lang="en-US" altLang="en-US" sz="1200" b="1" dirty="0">
              <a:latin typeface="+mn-lt"/>
              <a:cs typeface="Arial" panose="020B0604020202020204" pitchFamily="34" charset="0"/>
            </a:endParaRPr>
          </a:p>
          <a:p>
            <a:pPr marL="628650" lvl="1" indent="-171450" eaLnBrk="1" hangingPunct="1">
              <a:spcBef>
                <a:spcPct val="0"/>
              </a:spcBef>
              <a:buFont typeface="Arial" panose="020B0604020202020204" pitchFamily="34" charset="0"/>
              <a:buChar char="•"/>
            </a:pPr>
            <a:r>
              <a:rPr lang="en-US" b="0" i="0" dirty="0">
                <a:solidFill>
                  <a:srgbClr val="1A1A1A"/>
                </a:solidFill>
                <a:effectLst/>
                <a:latin typeface="Georgia" panose="02040502050405020303" pitchFamily="18" charset="0"/>
              </a:rPr>
              <a:t>She went to college and graduate school for art.</a:t>
            </a:r>
          </a:p>
          <a:p>
            <a:pPr marL="457200" lvl="1" indent="0" eaLnBrk="1" hangingPunct="1">
              <a:spcBef>
                <a:spcPct val="0"/>
              </a:spcBef>
              <a:buFont typeface="Arial" panose="020B0604020202020204" pitchFamily="34" charset="0"/>
              <a:buNone/>
            </a:pPr>
            <a:endParaRPr lang="en-US" b="0" i="0" dirty="0">
              <a:solidFill>
                <a:srgbClr val="1A1A1A"/>
              </a:solidFill>
              <a:effectLst/>
              <a:latin typeface="Georgia" panose="02040502050405020303" pitchFamily="18" charset="0"/>
            </a:endParaRPr>
          </a:p>
          <a:p>
            <a:pPr marL="628650" lvl="1" indent="-171450" eaLnBrk="1" hangingPunct="1">
              <a:spcBef>
                <a:spcPct val="0"/>
              </a:spcBef>
              <a:buFont typeface="Arial" panose="020B0604020202020204" pitchFamily="34" charset="0"/>
              <a:buChar char="•"/>
            </a:pPr>
            <a:endParaRPr lang="en-US" sz="1200" b="0" i="0" dirty="0">
              <a:solidFill>
                <a:srgbClr val="000000"/>
              </a:solidFill>
              <a:effectLst/>
              <a:latin typeface="+mn-lt"/>
              <a:cs typeface="Arial" panose="020B0604020202020204" pitchFamily="34" charset="0"/>
            </a:endParaRPr>
          </a:p>
          <a:p>
            <a:pPr eaLnBrk="1" fontAlgn="auto" hangingPunct="1">
              <a:spcBef>
                <a:spcPts val="0"/>
              </a:spcBef>
              <a:spcAft>
                <a:spcPts val="0"/>
              </a:spcAf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u="sng" dirty="0">
                <a:latin typeface="+mn-lt"/>
                <a:cs typeface="Calibri" panose="020F0502020204030204" pitchFamily="34" charset="0"/>
              </a:rPr>
              <a:t>What/who inspired Walker to pursue art?</a:t>
            </a:r>
          </a:p>
          <a:p>
            <a:pPr eaLnBrk="1" fontAlgn="auto" hangingPunct="1">
              <a:spcBef>
                <a:spcPts val="0"/>
              </a:spcBef>
              <a:spcAft>
                <a:spcPts val="0"/>
              </a:spcAft>
              <a:defRPr/>
            </a:pPr>
            <a:endParaRPr lang="en-US" dirty="0">
              <a:latin typeface="+mn-lt"/>
              <a:cs typeface="Calibri" panose="020F0502020204030204" pitchFamily="34" charset="0"/>
            </a:endParaRPr>
          </a:p>
          <a:p>
            <a:pPr eaLnBrk="1" fontAlgn="auto" hangingPunct="1">
              <a:spcBef>
                <a:spcPts val="0"/>
              </a:spcBef>
              <a:spcAft>
                <a:spcPts val="0"/>
              </a:spcAft>
              <a:defRPr/>
            </a:pPr>
            <a:r>
              <a:rPr lang="en-US" i="1" u="sng" dirty="0">
                <a:latin typeface="+mn-lt"/>
                <a:cs typeface="Calibri" panose="020F0502020204030204" pitchFamily="34" charset="0"/>
              </a:rPr>
              <a:t>What are things that inspire you? Are you influenced by someone in your life?</a:t>
            </a:r>
          </a:p>
          <a:p>
            <a:pPr eaLnBrk="1" fontAlgn="auto" hangingPunct="1">
              <a:spcBef>
                <a:spcPts val="0"/>
              </a:spcBef>
              <a:spcAft>
                <a:spcPts val="0"/>
              </a:spcAft>
              <a:defRPr/>
            </a:pPr>
            <a:endParaRPr lang="en-US" dirty="0">
              <a:latin typeface="+mn-lt"/>
              <a:cs typeface="Calibri" panose="020F0502020204030204" pitchFamily="34" charset="0"/>
            </a:endParaRPr>
          </a:p>
          <a:p>
            <a:pPr eaLnBrk="1" fontAlgn="auto" hangingPunct="1">
              <a:spcBef>
                <a:spcPts val="0"/>
              </a:spcBef>
              <a:spcAft>
                <a:spcPts val="0"/>
              </a:spcAft>
              <a:defRPr/>
            </a:pPr>
            <a:r>
              <a:rPr lang="en-US" b="0" i="1" u="sng" dirty="0">
                <a:latin typeface="+mn-lt"/>
                <a:cs typeface="Calibri" panose="020F0502020204030204" pitchFamily="34" charset="0"/>
              </a:rPr>
              <a:t>What does integrated mean?</a:t>
            </a:r>
          </a:p>
          <a:p>
            <a:pPr eaLnBrk="1" fontAlgn="auto" hangingPunct="1">
              <a:spcBef>
                <a:spcPts val="0"/>
              </a:spcBef>
              <a:spcAft>
                <a:spcPts val="0"/>
              </a:spcAft>
              <a:defRPr/>
            </a:pPr>
            <a:r>
              <a:rPr lang="en-US" b="0" i="0" u="none" dirty="0">
                <a:latin typeface="+mn-lt"/>
                <a:cs typeface="Calibri" panose="020F0502020204030204" pitchFamily="34" charset="0"/>
              </a:rPr>
              <a:t>Things and people have been brought together. United, not apart or segregated.</a:t>
            </a:r>
          </a:p>
          <a:p>
            <a:pPr eaLnBrk="1" fontAlgn="auto" hangingPunct="1">
              <a:spcBef>
                <a:spcPts val="0"/>
              </a:spcBef>
              <a:spcAft>
                <a:spcPts val="0"/>
              </a:spcAft>
              <a:defRPr/>
            </a:pPr>
            <a:endParaRPr lang="en-US" b="0" i="1" u="sng" dirty="0">
              <a:latin typeface="+mn-lt"/>
              <a:cs typeface="Calibri" panose="020F0502020204030204" pitchFamily="34" charset="0"/>
            </a:endParaRPr>
          </a:p>
          <a:p>
            <a:pPr eaLnBrk="1" fontAlgn="auto" hangingPunct="1">
              <a:spcBef>
                <a:spcPts val="0"/>
              </a:spcBef>
              <a:spcAft>
                <a:spcPts val="0"/>
              </a:spcAft>
              <a:defRPr/>
            </a:pPr>
            <a:r>
              <a:rPr lang="en-US" i="1" u="sng" dirty="0">
                <a:latin typeface="+mn-lt"/>
                <a:cs typeface="Calibri" panose="020F0502020204030204" pitchFamily="34" charset="0"/>
              </a:rPr>
              <a:t>What does culture shock mean? </a:t>
            </a:r>
          </a:p>
          <a:p>
            <a:pPr eaLnBrk="1" fontAlgn="auto" hangingPunct="1">
              <a:spcBef>
                <a:spcPts val="0"/>
              </a:spcBef>
              <a:spcAft>
                <a:spcPts val="0"/>
              </a:spcAft>
              <a:defRPr/>
            </a:pPr>
            <a:r>
              <a:rPr lang="en-US" b="0" i="0" dirty="0">
                <a:solidFill>
                  <a:srgbClr val="222222"/>
                </a:solidFill>
                <a:effectLst/>
                <a:latin typeface="+mn-lt"/>
              </a:rPr>
              <a:t>Culture shock is a feeling people have when they are in a different and unknown culture or place, such as a different country. </a:t>
            </a:r>
            <a:endParaRPr lang="en-US" i="1" u="sng" dirty="0">
              <a:latin typeface="+mn-lt"/>
              <a:cs typeface="Calibri" panose="020F0502020204030204" pitchFamily="34" charset="0"/>
            </a:endParaRPr>
          </a:p>
          <a:p>
            <a:pPr marL="628650" lvl="1" indent="-171450" eaLnBrk="1" hangingPunct="1">
              <a:spcBef>
                <a:spcPct val="0"/>
              </a:spcBef>
              <a:buFont typeface="Arial" panose="020B0604020202020204" pitchFamily="34" charset="0"/>
              <a:buChar char="•"/>
            </a:pPr>
            <a:endParaRPr lang="en-US" sz="1200" b="0" i="0" dirty="0">
              <a:solidFill>
                <a:srgbClr val="1A1A1A"/>
              </a:solidFill>
              <a:effectLst/>
              <a:latin typeface="Georgia" panose="02040502050405020303" pitchFamily="18" charset="0"/>
              <a:cs typeface="Arial" panose="020B0604020202020204" pitchFamily="34" charset="0"/>
            </a:endParaRPr>
          </a:p>
        </p:txBody>
      </p:sp>
      <p:sp>
        <p:nvSpPr>
          <p:cNvPr id="10243" name="Slide Number Placeholder 3">
            <a:extLst>
              <a:ext uri="{FF2B5EF4-FFF2-40B4-BE49-F238E27FC236}">
                <a16:creationId xmlns:a16="http://schemas.microsoft.com/office/drawing/2014/main" id="{7AF537C6-60DA-7751-FBD9-B5A6E48D67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86E5EA8-181C-5748-8BD1-4A85503303BD}" type="slidenum">
              <a:rPr lang="en-US" altLang="en-US"/>
              <a:pPr>
                <a:spcBef>
                  <a:spcPct val="0"/>
                </a:spcBef>
              </a:pPr>
              <a:t>2</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a:extLst>
              <a:ext uri="{FF2B5EF4-FFF2-40B4-BE49-F238E27FC236}">
                <a16:creationId xmlns:a16="http://schemas.microsoft.com/office/drawing/2014/main" id="{6F766640-A5DA-C35B-1659-3D817738A7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0" name="Notes Placeholder 2">
            <a:extLst>
              <a:ext uri="{FF2B5EF4-FFF2-40B4-BE49-F238E27FC236}">
                <a16:creationId xmlns:a16="http://schemas.microsoft.com/office/drawing/2014/main" id="{0F39955A-4873-C2F6-7AF5-A82A932A374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none" dirty="0">
                <a:latin typeface="+mn-lt"/>
                <a:ea typeface="ＭＳ Ｐゴシック" panose="020B0600070205080204" pitchFamily="34" charset="-128"/>
                <a:cs typeface="Calibri" panose="020F0502020204030204" pitchFamily="34" charset="0"/>
              </a:rPr>
              <a:t>Presenting Negro Scenes</a:t>
            </a:r>
            <a:r>
              <a:rPr lang="en-US" altLang="en-US" sz="1200" b="0" u="none" dirty="0">
                <a:latin typeface="+mn-lt"/>
                <a:ea typeface="ＭＳ Ｐゴシック" panose="020B0600070205080204" pitchFamily="34" charset="-128"/>
                <a:cs typeface="Calibri" panose="020F0502020204030204" pitchFamily="34" charset="0"/>
              </a:rPr>
              <a:t>, installation view and details, 1997.</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#2:</a:t>
            </a:r>
            <a:r>
              <a:rPr lang="en-US" altLang="en-US" sz="1200" b="1" u="none" dirty="0">
                <a:latin typeface="+mn-lt"/>
                <a:ea typeface="ＭＳ Ｐゴシック" panose="020B0600070205080204" pitchFamily="34" charset="-128"/>
                <a:cs typeface="Calibri" panose="020F0502020204030204" pitchFamily="34" charset="0"/>
              </a:rPr>
              <a:t> </a:t>
            </a:r>
            <a:r>
              <a:rPr lang="en-US" altLang="en-US" sz="1200" b="1" i="0" u="none" dirty="0">
                <a:solidFill>
                  <a:srgbClr val="202122"/>
                </a:solidFill>
                <a:effectLst/>
                <a:latin typeface="+mn-lt"/>
                <a:ea typeface="ＭＳ Ｐゴシック" panose="020B0600070205080204" pitchFamily="34" charset="-128"/>
                <a:cs typeface="Calibri" panose="020F0502020204030204" pitchFamily="34" charset="0"/>
              </a:rPr>
              <a:t>Walker</a:t>
            </a:r>
            <a:r>
              <a:rPr lang="en-US" b="1" i="0" dirty="0">
                <a:solidFill>
                  <a:srgbClr val="202122"/>
                </a:solidFill>
                <a:effectLst/>
                <a:latin typeface="+mn-lt"/>
              </a:rPr>
              <a:t> is best known for her room-size installations of black cut-paper silhouettes. </a:t>
            </a:r>
            <a:endParaRPr lang="en-US" b="1" i="0" u="none" strike="noStrike" dirty="0">
              <a:solidFill>
                <a:srgbClr val="202122"/>
              </a:solidFill>
              <a:effectLst/>
              <a:latin typeface="+mn-lt"/>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0" u="none" strike="noStrike" dirty="0">
              <a:solidFill>
                <a:srgbClr val="202122"/>
              </a:solidFill>
              <a:effectLst/>
              <a:latin typeface="Arial" panose="020B0604020202020204" pitchFamily="34" charset="0"/>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sng" strike="noStrike" dirty="0">
                <a:solidFill>
                  <a:srgbClr val="202122"/>
                </a:solidFill>
                <a:effectLst/>
                <a:latin typeface="+mn-lt"/>
                <a:ea typeface="ＭＳ Ｐゴシック" panose="020B0600070205080204" pitchFamily="34" charset="-128"/>
                <a:cs typeface="Calibri" panose="020F0502020204030204" pitchFamily="34" charset="0"/>
              </a:rPr>
              <a:t>What is a silhouette? What features does a silhouette have?</a:t>
            </a:r>
          </a:p>
          <a:p>
            <a:pPr marL="0" marR="0" lvl="0" indent="0" algn="l" defTabSz="914400" rtl="0" eaLnBrk="1" fontAlgn="base" latinLnBrk="0" hangingPunct="1">
              <a:lnSpc>
                <a:spcPct val="100000"/>
              </a:lnSpc>
              <a:spcBef>
                <a:spcPct val="0"/>
              </a:spcBef>
              <a:spcAft>
                <a:spcPct val="0"/>
              </a:spcAft>
              <a:buClrTx/>
              <a:buSzTx/>
              <a:buFontTx/>
              <a:buNone/>
              <a:tabLst/>
              <a:defRPr/>
            </a:pPr>
            <a:r>
              <a:rPr lang="en-US" b="0" i="0" dirty="0">
                <a:solidFill>
                  <a:srgbClr val="222222"/>
                </a:solidFill>
                <a:effectLst/>
                <a:latin typeface="Helvetica Neue" panose="02000503000000020004" pitchFamily="2" charset="0"/>
              </a:rPr>
              <a:t>It is a solid shape. It shows the edge of an object. The inside of a silhouette is featureless. An image that is typically filled in as black and placed on a white background.</a:t>
            </a:r>
            <a:endParaRPr lang="en-US" altLang="en-US" sz="1200" b="0" i="1" u="sng" strike="noStrike" dirty="0">
              <a:solidFill>
                <a:srgbClr val="202122"/>
              </a:solidFill>
              <a:effectLst/>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i="1" u="sng" dirty="0">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latin typeface="+mn-lt"/>
              <a:ea typeface="ＭＳ Ｐゴシック" panose="020B0600070205080204" pitchFamily="34" charset="-128"/>
              <a:cs typeface="Calibri" panose="020F0502020204030204" pitchFamily="34" charset="0"/>
            </a:endParaRPr>
          </a:p>
          <a:p>
            <a:pPr marL="628650" lvl="1" indent="-171450" eaLnBrk="1" hangingPunct="1">
              <a:spcBef>
                <a:spcPct val="0"/>
              </a:spcBef>
              <a:buFont typeface="Arial" panose="020B0604020202020204" pitchFamily="34" charset="0"/>
              <a:buChar char="•"/>
            </a:pPr>
            <a:r>
              <a:rPr lang="en-US" b="0" i="0" dirty="0">
                <a:solidFill>
                  <a:srgbClr val="1A1A1A"/>
                </a:solidFill>
                <a:effectLst/>
                <a:latin typeface="Georgia" panose="02040502050405020303" pitchFamily="18" charset="0"/>
              </a:rPr>
              <a:t>While Walker was in graduate school, she began working in the silhouette form.</a:t>
            </a:r>
          </a:p>
          <a:p>
            <a:pPr marL="628650" lvl="1" indent="-171450" eaLnBrk="1" hangingPunct="1">
              <a:spcBef>
                <a:spcPct val="0"/>
              </a:spcBef>
              <a:buFont typeface="Arial" panose="020B0604020202020204" pitchFamily="34" charset="0"/>
              <a:buChar char="•"/>
            </a:pPr>
            <a:endParaRPr lang="en-US" b="0" i="0" dirty="0">
              <a:solidFill>
                <a:srgbClr val="1A1A1A"/>
              </a:solidFill>
              <a:effectLst/>
              <a:latin typeface="Georgia" panose="02040502050405020303" pitchFamily="18" charset="0"/>
            </a:endParaRPr>
          </a:p>
          <a:p>
            <a:pPr marL="628650" lvl="1" indent="-171450" eaLnBrk="1" hangingPunct="1">
              <a:spcBef>
                <a:spcPct val="0"/>
              </a:spcBef>
              <a:buFont typeface="Arial" panose="020B0604020202020204" pitchFamily="34" charset="0"/>
              <a:buChar char="•"/>
            </a:pPr>
            <a:r>
              <a:rPr lang="en-US" b="0" i="0" dirty="0">
                <a:solidFill>
                  <a:srgbClr val="202122"/>
                </a:solidFill>
                <a:effectLst/>
                <a:latin typeface="Arial" panose="020B0604020202020204" pitchFamily="34" charset="0"/>
              </a:rPr>
              <a:t>She is known for her immersive site-specific installations.</a:t>
            </a:r>
          </a:p>
          <a:p>
            <a:pPr marL="628650" lvl="1" indent="-171450" eaLnBrk="1" hangingPunct="1">
              <a:spcBef>
                <a:spcPct val="0"/>
              </a:spcBef>
              <a:buFont typeface="Arial" panose="020B0604020202020204" pitchFamily="34" charset="0"/>
              <a:buChar char="•"/>
            </a:pPr>
            <a:endParaRPr lang="en-US" b="0" i="0" dirty="0">
              <a:solidFill>
                <a:srgbClr val="202122"/>
              </a:solidFill>
              <a:effectLst/>
              <a:latin typeface="Arial" panose="020B0604020202020204" pitchFamily="34" charset="0"/>
            </a:endParaRPr>
          </a:p>
          <a:p>
            <a:pPr marL="628650" lvl="1" indent="-171450" eaLnBrk="1" hangingPunct="1">
              <a:spcBef>
                <a:spcPct val="0"/>
              </a:spcBef>
              <a:buFont typeface="Arial" panose="020B0604020202020204" pitchFamily="34" charset="0"/>
              <a:buChar char="•"/>
            </a:pPr>
            <a:r>
              <a:rPr lang="en-US" b="0" i="0" dirty="0">
                <a:solidFill>
                  <a:srgbClr val="202122"/>
                </a:solidFill>
                <a:effectLst/>
                <a:latin typeface="Arial" panose="020B0604020202020204" pitchFamily="34" charset="0"/>
              </a:rPr>
              <a:t>Walker is best known for cut-paper silhouettes, but she also creates videos, paintings, drawings, and sculptures.</a:t>
            </a:r>
          </a:p>
          <a:p>
            <a:pPr marL="628650" lvl="1" indent="-171450" eaLnBrk="1" hangingPunct="1">
              <a:spcBef>
                <a:spcPct val="0"/>
              </a:spcBef>
              <a:buFont typeface="Arial" panose="020B0604020202020204" pitchFamily="34" charset="0"/>
              <a:buChar char="•"/>
            </a:pPr>
            <a:endParaRPr lang="en-US" b="0" i="0" dirty="0">
              <a:solidFill>
                <a:srgbClr val="202122"/>
              </a:solidFill>
              <a:effectLst/>
              <a:latin typeface="Arial" panose="020B0604020202020204" pitchFamily="34" charset="0"/>
            </a:endParaRPr>
          </a:p>
          <a:p>
            <a:pPr eaLnBrk="1" hangingPunct="1">
              <a:spcBef>
                <a:spcPct val="0"/>
              </a:spcBef>
            </a:pPr>
            <a:endParaRPr lang="en-US" b="0" i="0" dirty="0">
              <a:solidFill>
                <a:srgbClr val="000000"/>
              </a:solidFill>
              <a:effectLst/>
              <a:latin typeface="open sans" panose="020F0502020204030204" pitchFamily="34" charset="0"/>
            </a:endParaRPr>
          </a:p>
          <a:p>
            <a:pPr eaLnBrk="1" hangingPunct="1">
              <a:buFont typeface="Arial"/>
              <a:buNone/>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i="1" u="sng" dirty="0">
                <a:latin typeface="+mn-lt"/>
                <a:cs typeface="Calibri" panose="020F0502020204030204" pitchFamily="34" charset="0"/>
              </a:rPr>
              <a:t>What is an art installation?</a:t>
            </a:r>
          </a:p>
          <a:p>
            <a:pPr marL="0" marR="0" lvl="0" indent="0" algn="l" defTabSz="914400" rtl="0" eaLnBrk="1" fontAlgn="base" latinLnBrk="0" hangingPunct="1">
              <a:lnSpc>
                <a:spcPct val="100000"/>
              </a:lnSpc>
              <a:spcBef>
                <a:spcPct val="0"/>
              </a:spcBef>
              <a:spcAft>
                <a:spcPct val="0"/>
              </a:spcAft>
              <a:buClrTx/>
              <a:buSzTx/>
              <a:buFontTx/>
              <a:buNone/>
              <a:tabLst/>
              <a:defRPr/>
            </a:pPr>
            <a:r>
              <a:rPr lang="en-US" dirty="0">
                <a:latin typeface="+mn-lt"/>
                <a:cs typeface="Calibri" panose="020F0502020204030204" pitchFamily="34" charset="0"/>
              </a:rPr>
              <a:t>Artworks that are often designed for a specific place (site-specific), can be three-dimensional, and can transform a space.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i="1" u="sng"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i="1" u="sng" dirty="0">
                <a:latin typeface="+mn-lt"/>
                <a:cs typeface="Calibri" panose="020F0502020204030204" pitchFamily="34" charset="0"/>
              </a:rPr>
              <a:t>This fall we learned about Andy Goldsworthy’s art practice. How are Goldsworthy and Walker’s installations similar? How are they different?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dirty="0">
                <a:latin typeface="+mn-lt"/>
                <a:cs typeface="Calibri" panose="020F0502020204030204" pitchFamily="34" charset="0"/>
              </a:rPr>
              <a:t>Artworks that are often designed for a specific place (site-specific), can be three-dimensional, and can transform a space. Like Goldsworthy, Walker creates installations, however, most of her installations are created for a gallery space. She uses the flat walls like pages of a book to create an all-encompassing story that the viewer can “walk into.”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eaLnBrk="1" hangingPunct="1">
              <a:buFont typeface="Arial"/>
              <a:buNone/>
              <a:defRPr/>
            </a:pPr>
            <a:endParaRPr lang="en-US" dirty="0">
              <a:latin typeface="+mn-lt"/>
              <a:cs typeface="Calibri" panose="020F0502020204030204" pitchFamily="34" charset="0"/>
            </a:endParaRPr>
          </a:p>
          <a:p>
            <a:pPr eaLnBrk="1" hangingPunct="1">
              <a:buFont typeface="Arial"/>
              <a:buNone/>
              <a:defRPr/>
            </a:pPr>
            <a:endParaRPr lang="en-US" altLang="en-US" sz="1200" b="1" dirty="0">
              <a:latin typeface="+mn-lt"/>
              <a:cs typeface="Calibri" panose="020F0502020204030204" pitchFamily="34" charset="0"/>
            </a:endParaRPr>
          </a:p>
          <a:p>
            <a:pPr>
              <a:buFontTx/>
              <a:buChar char="•"/>
            </a:pPr>
            <a:endParaRPr lang="en-US" altLang="en-US" sz="1000" i="1" dirty="0">
              <a:latin typeface="Arial" panose="020B0604020202020204" pitchFamily="34" charset="0"/>
              <a:cs typeface="Arial" panose="020B0604020202020204" pitchFamily="34" charset="0"/>
            </a:endParaRPr>
          </a:p>
        </p:txBody>
      </p:sp>
      <p:sp>
        <p:nvSpPr>
          <p:cNvPr id="12291" name="Slide Number Placeholder 3">
            <a:extLst>
              <a:ext uri="{FF2B5EF4-FFF2-40B4-BE49-F238E27FC236}">
                <a16:creationId xmlns:a16="http://schemas.microsoft.com/office/drawing/2014/main" id="{348384BC-2EE9-6583-2776-8D5228079D3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296583F-D7EB-804A-954D-8C7587B5A3F0}" type="slidenum">
              <a:rPr lang="en-US" altLang="en-US"/>
              <a:pPr>
                <a:spcBef>
                  <a:spcPct val="0"/>
                </a:spcBef>
              </a:pPr>
              <a:t>3</a:t>
            </a:fld>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a:extLst>
              <a:ext uri="{FF2B5EF4-FFF2-40B4-BE49-F238E27FC236}">
                <a16:creationId xmlns:a16="http://schemas.microsoft.com/office/drawing/2014/main" id="{2D5BBC71-40F3-5092-99BE-E64DA19A36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8" name="Notes Placeholder 2">
            <a:extLst>
              <a:ext uri="{FF2B5EF4-FFF2-40B4-BE49-F238E27FC236}">
                <a16:creationId xmlns:a16="http://schemas.microsoft.com/office/drawing/2014/main" id="{55CC30BD-59CE-C99A-B7A7-3235940186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b="0" i="1" dirty="0">
                <a:effectLst/>
                <a:latin typeface="+mn-lt"/>
              </a:rPr>
              <a:t>From the Bowels to the Bosom</a:t>
            </a:r>
            <a:r>
              <a:rPr lang="en-US" b="0" i="0" dirty="0">
                <a:effectLst/>
                <a:latin typeface="+mn-lt"/>
              </a:rPr>
              <a:t>, Wooster Gardens/Brent Sikkema, New York, NY, March 1 – April 13, 1996. (Solo)</a:t>
            </a:r>
          </a:p>
          <a:p>
            <a:pPr marL="0" marR="0" lvl="0" indent="0" algn="l" defTabSz="914400" rtl="0" eaLnBrk="1" fontAlgn="base" latinLnBrk="0" hangingPunct="1">
              <a:lnSpc>
                <a:spcPct val="100000"/>
              </a:lnSpc>
              <a:spcBef>
                <a:spcPct val="0"/>
              </a:spcBef>
              <a:spcAft>
                <a:spcPct val="0"/>
              </a:spcAft>
              <a:buClrTx/>
              <a:buSzTx/>
              <a:buFontTx/>
              <a:buNone/>
              <a:tabLst/>
              <a:defRPr/>
            </a:pPr>
            <a:r>
              <a:rPr lang="en-US" b="0" i="1" dirty="0">
                <a:solidFill>
                  <a:srgbClr val="BBBBBB"/>
                </a:solidFill>
                <a:effectLst/>
                <a:latin typeface="+mn-lt"/>
              </a:rPr>
              <a:t>Gone: An Historical Romance of a Civil War…</a:t>
            </a:r>
            <a:r>
              <a:rPr lang="en-US" b="0" i="0" dirty="0">
                <a:solidFill>
                  <a:srgbClr val="BBBBBB"/>
                </a:solidFill>
                <a:effectLst/>
                <a:latin typeface="+mn-lt"/>
              </a:rPr>
              <a:t>, 1994. Shown here at MOMA in 2010.</a:t>
            </a:r>
            <a:endParaRPr lang="en-US" b="0" i="0" dirty="0">
              <a:effectLst/>
              <a:latin typeface="+mn-lt"/>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b="0" i="1" dirty="0">
                <a:solidFill>
                  <a:srgbClr val="BBBBBB"/>
                </a:solidFill>
                <a:effectLst/>
                <a:latin typeface="+mn-lt"/>
              </a:rPr>
              <a:t>Untitled (Girl with Bucket)</a:t>
            </a:r>
            <a:r>
              <a:rPr lang="en-US" b="0" i="0" dirty="0">
                <a:solidFill>
                  <a:srgbClr val="BBBBBB"/>
                </a:solidFill>
                <a:effectLst/>
                <a:latin typeface="+mn-lt"/>
              </a:rPr>
              <a:t>, 1998</a:t>
            </a:r>
            <a:endParaRPr lang="en-US" b="0" i="1" dirty="0">
              <a:solidFill>
                <a:srgbClr val="6C757D"/>
              </a:solidFill>
              <a:effectLst/>
              <a:latin typeface="+mn-lt"/>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b="0" i="1" dirty="0">
              <a:solidFill>
                <a:srgbClr val="6C757D"/>
              </a:solidFill>
              <a:effectLst/>
              <a:latin typeface="+mn-lt"/>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1" u="sng" dirty="0">
              <a:highlight>
                <a:srgbClr val="FFFF00"/>
              </a:highlight>
              <a:latin typeface="+mn-lt"/>
              <a:ea typeface="ＭＳ Ｐゴシック" panose="020B0600070205080204" pitchFamily="34" charset="-128"/>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1" u="sng" dirty="0">
                <a:latin typeface="+mn-lt"/>
                <a:ea typeface="ＭＳ Ｐゴシック" panose="020B0600070205080204" pitchFamily="34" charset="-128"/>
                <a:cs typeface="Calibri" panose="020F0502020204030204" pitchFamily="34" charset="0"/>
              </a:rPr>
              <a:t>BIG IDEA #3:</a:t>
            </a:r>
            <a:r>
              <a:rPr lang="en-US" altLang="en-US" sz="1200" b="1" u="none" dirty="0">
                <a:latin typeface="+mn-lt"/>
                <a:ea typeface="ＭＳ Ｐゴシック" panose="020B0600070205080204" pitchFamily="34" charset="-128"/>
                <a:cs typeface="Calibri" panose="020F0502020204030204" pitchFamily="34" charset="0"/>
              </a:rPr>
              <a:t> Walker explores serious themes in her art. She is particularly interested in the history of American slavery and current issues on race.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US" altLang="en-US" sz="1200" b="1" u="none" dirty="0">
              <a:highlight>
                <a:srgbClr val="FFFF00"/>
              </a:highlight>
              <a:latin typeface="+mn-lt"/>
              <a:ea typeface="ＭＳ Ｐゴシック" panose="020B0600070205080204" pitchFamily="34" charset="-128"/>
              <a:cs typeface="Calibri" panose="020F0502020204030204" pitchFamily="34" charset="0"/>
            </a:endParaRPr>
          </a:p>
          <a:p>
            <a:pPr marL="628650" lvl="1" indent="-171450" eaLnBrk="1" hangingPunct="1">
              <a:spcBef>
                <a:spcPct val="0"/>
              </a:spcBef>
              <a:buFont typeface="Arial" panose="020B0604020202020204" pitchFamily="34" charset="0"/>
              <a:buChar char="•"/>
            </a:pPr>
            <a:r>
              <a:rPr lang="en-US" sz="1200" b="0" i="0" u="none" dirty="0">
                <a:solidFill>
                  <a:srgbClr val="222222"/>
                </a:solidFill>
                <a:effectLst/>
                <a:highlight>
                  <a:srgbClr val="FFFF00"/>
                </a:highlight>
                <a:latin typeface="+mn-lt"/>
                <a:ea typeface="ＭＳ Ｐゴシック" panose="020B0600070205080204" pitchFamily="34" charset="-128"/>
                <a:cs typeface="Calibri" panose="020F0502020204030204" pitchFamily="34" charset="0"/>
              </a:rPr>
              <a:t>Walker’s imagery can be violent and emotionally intense. </a:t>
            </a:r>
          </a:p>
          <a:p>
            <a:pPr marL="457200" lvl="1" indent="0" eaLnBrk="1" hangingPunct="1">
              <a:spcBef>
                <a:spcPct val="0"/>
              </a:spcBef>
              <a:buFont typeface="Arial" panose="020B0604020202020204" pitchFamily="34" charset="0"/>
              <a:buNone/>
            </a:pPr>
            <a:endParaRPr lang="en-US" b="0" i="0" dirty="0">
              <a:solidFill>
                <a:srgbClr val="222222"/>
              </a:solidFill>
              <a:effectLst/>
              <a:latin typeface="+mn-lt"/>
            </a:endParaRPr>
          </a:p>
          <a:p>
            <a:pPr marL="628650" lvl="1" indent="-171450" eaLnBrk="1" hangingPunct="1">
              <a:spcBef>
                <a:spcPct val="0"/>
              </a:spcBef>
              <a:buFont typeface="Arial" panose="020B0604020202020204" pitchFamily="34" charset="0"/>
              <a:buChar char="•"/>
            </a:pPr>
            <a:r>
              <a:rPr lang="en-US" b="1" i="0" dirty="0">
                <a:solidFill>
                  <a:srgbClr val="222222"/>
                </a:solidFill>
                <a:effectLst/>
                <a:latin typeface="+mn-lt"/>
              </a:rPr>
              <a:t>Her use of cut-paper silhouettes over large sections of the gallery wall creates a story.</a:t>
            </a:r>
            <a:r>
              <a:rPr lang="en-US" b="0" i="0" dirty="0">
                <a:solidFill>
                  <a:srgbClr val="222222"/>
                </a:solidFill>
                <a:effectLst/>
                <a:latin typeface="+mn-lt"/>
              </a:rPr>
              <a:t> T</a:t>
            </a:r>
            <a:r>
              <a:rPr lang="en-US" sz="1200" b="0" i="0" u="none" dirty="0">
                <a:solidFill>
                  <a:srgbClr val="222222"/>
                </a:solidFill>
                <a:effectLst/>
                <a:highlight>
                  <a:srgbClr val="FFFF00"/>
                </a:highlight>
                <a:latin typeface="+mn-lt"/>
                <a:ea typeface="ＭＳ Ｐゴシック" panose="020B0600070205080204" pitchFamily="34" charset="-128"/>
                <a:cs typeface="Calibri" panose="020F0502020204030204" pitchFamily="34" charset="0"/>
              </a:rPr>
              <a:t>hese stories can help us understand the past and current inequalities.</a:t>
            </a:r>
          </a:p>
          <a:p>
            <a:pPr marL="628650" lvl="1" indent="-171450" eaLnBrk="1" hangingPunct="1">
              <a:spcBef>
                <a:spcPct val="0"/>
              </a:spcBef>
              <a:buFont typeface="Arial" panose="020B0604020202020204" pitchFamily="34" charset="0"/>
              <a:buChar char="•"/>
            </a:pPr>
            <a:endParaRPr lang="en-US" sz="1200" b="0" i="0" u="none" dirty="0">
              <a:solidFill>
                <a:srgbClr val="222222"/>
              </a:solidFill>
              <a:effectLst/>
              <a:highlight>
                <a:srgbClr val="FFFF00"/>
              </a:highlight>
              <a:latin typeface="+mn-lt"/>
              <a:ea typeface="ＭＳ Ｐゴシック" panose="020B0600070205080204" pitchFamily="34" charset="-128"/>
              <a:cs typeface="Calibri" panose="020F0502020204030204" pitchFamily="34" charset="0"/>
            </a:endParaRPr>
          </a:p>
          <a:p>
            <a:pPr marL="628650" lvl="1" indent="-171450" eaLnBrk="1" hangingPunct="1">
              <a:spcBef>
                <a:spcPct val="0"/>
              </a:spcBef>
              <a:buFont typeface="Arial" panose="020B0604020202020204" pitchFamily="34" charset="0"/>
              <a:buChar char="•"/>
            </a:pPr>
            <a:r>
              <a:rPr lang="en-US" b="1" i="0" dirty="0">
                <a:solidFill>
                  <a:srgbClr val="333333"/>
                </a:solidFill>
                <a:effectLst/>
                <a:latin typeface="+mn-lt"/>
              </a:rPr>
              <a:t>Walker has made it clear that her intent as an artist is not to create pleasing images or to raise questions with easy answers</a:t>
            </a:r>
            <a:r>
              <a:rPr lang="en-US" b="0" i="0" dirty="0">
                <a:solidFill>
                  <a:srgbClr val="333333"/>
                </a:solidFill>
                <a:effectLst/>
                <a:latin typeface="+mn-lt"/>
              </a:rPr>
              <a:t>. </a:t>
            </a:r>
            <a:r>
              <a:rPr lang="en-US" b="0" i="0" dirty="0">
                <a:solidFill>
                  <a:srgbClr val="474747"/>
                </a:solidFill>
                <a:effectLst/>
                <a:latin typeface="+mn-lt"/>
              </a:rPr>
              <a:t>Her work leads viewers to </a:t>
            </a:r>
            <a:r>
              <a:rPr lang="en-US" b="0" i="0" dirty="0">
                <a:solidFill>
                  <a:srgbClr val="040C28"/>
                </a:solidFill>
                <a:effectLst/>
                <a:latin typeface="+mn-lt"/>
              </a:rPr>
              <a:t>a critical understanding of the past, while also thinking about contemporary racial and gender stereotypes</a:t>
            </a:r>
            <a:r>
              <a:rPr lang="en-US" b="0" i="0" dirty="0">
                <a:solidFill>
                  <a:srgbClr val="474747"/>
                </a:solidFill>
                <a:effectLst/>
                <a:latin typeface="+mn-lt"/>
              </a:rPr>
              <a:t>. </a:t>
            </a:r>
            <a:endParaRPr lang="en-US" b="0" i="0" dirty="0">
              <a:solidFill>
                <a:srgbClr val="222222"/>
              </a:solidFill>
              <a:effectLst/>
              <a:latin typeface="+mn-lt"/>
            </a:endParaRPr>
          </a:p>
          <a:p>
            <a:pPr marL="628650" lvl="1" indent="-171450" eaLnBrk="1" hangingPunct="1">
              <a:spcBef>
                <a:spcPct val="0"/>
              </a:spcBef>
              <a:buFont typeface="Arial" panose="020B0604020202020204" pitchFamily="34" charset="0"/>
              <a:buChar char="•"/>
            </a:pPr>
            <a:endParaRPr lang="en-US" altLang="en-US" sz="1200" b="0" i="0" dirty="0">
              <a:solidFill>
                <a:srgbClr val="1A1A1A"/>
              </a:solidFill>
              <a:effectLst/>
              <a:latin typeface="Georgia" panose="02040502050405020303" pitchFamily="18" charset="0"/>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i="1"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i="1" dirty="0">
                <a:latin typeface="+mn-lt"/>
                <a:cs typeface="Calibri" panose="020F0502020204030204" pitchFamily="34" charset="0"/>
              </a:rPr>
              <a:t>QUESTIONS</a:t>
            </a:r>
            <a:r>
              <a:rPr lang="en-US" dirty="0">
                <a:latin typeface="+mn-lt"/>
                <a:cs typeface="Calibri" panose="020F050202020403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sng" dirty="0">
                <a:latin typeface="+mn-lt"/>
                <a:cs typeface="Calibri" panose="020F0502020204030204" pitchFamily="34" charset="0"/>
              </a:rPr>
              <a:t>What does Walker’s art make you think about?</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sng" dirty="0">
                <a:latin typeface="+mn-lt"/>
                <a:cs typeface="Calibri" panose="020F0502020204030204" pitchFamily="34" charset="0"/>
              </a:rPr>
              <a:t>Walker is interested in complex issues, but much of her work is black and white. What do you think about this?</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0" u="none" dirty="0">
                <a:latin typeface="+mn-lt"/>
                <a:cs typeface="Calibri" panose="020F0502020204030204" pitchFamily="34" charset="0"/>
              </a:rPr>
              <a:t>Contrast between black and white imagery vs. complicated issues. Creates a tension. The work is black and white, but the themes explored are complex and nuanced.</a:t>
            </a:r>
            <a:endParaRPr lang="en-US" altLang="en-US" sz="1200" b="0" i="1" u="sng"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sng" dirty="0">
                <a:latin typeface="+mn-lt"/>
                <a:cs typeface="Calibri" panose="020F0502020204030204" pitchFamily="34" charset="0"/>
              </a:rPr>
              <a:t>Dig Deeper for upper grades</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sz="1200" b="0" i="1" u="sng" dirty="0">
                <a:latin typeface="+mn-lt"/>
                <a:cs typeface="Calibri" panose="020F0502020204030204" pitchFamily="34" charset="0"/>
              </a:rPr>
              <a:t>Walker used silhouettes to depict serious themes. Why? Do you think this is a good form to depict these serious themes?</a:t>
            </a:r>
          </a:p>
          <a:p>
            <a:pPr marL="0" marR="0" lvl="0" indent="0" algn="l" defTabSz="914400" rtl="0" eaLnBrk="1" fontAlgn="base" latinLnBrk="0" hangingPunct="1">
              <a:lnSpc>
                <a:spcPct val="100000"/>
              </a:lnSpc>
              <a:spcBef>
                <a:spcPct val="0"/>
              </a:spcBef>
              <a:spcAft>
                <a:spcPct val="0"/>
              </a:spcAft>
              <a:buClrTx/>
              <a:buSzTx/>
              <a:buFontTx/>
              <a:buNone/>
              <a:tabLst/>
              <a:defRPr/>
            </a:pPr>
            <a:r>
              <a:rPr lang="en-US" b="0" i="0" dirty="0">
                <a:solidFill>
                  <a:srgbClr val="222222"/>
                </a:solidFill>
                <a:effectLst/>
                <a:latin typeface="+mn-lt"/>
              </a:rPr>
              <a:t>The silhouette was typically a refined and respectable tradition in American art history. The silhouette was often used for family portraits and book illustrations. Walker carried on this portrait tradition but used them to create characters in a scary world. A world that revealed the violence of American racism and inequality. This creates an interesting contrast between form and concept.</a:t>
            </a:r>
          </a:p>
          <a:p>
            <a:pPr marL="0" marR="0" lvl="0" indent="0" algn="l" defTabSz="914400" rtl="0" eaLnBrk="1" fontAlgn="base" latinLnBrk="0" hangingPunct="1">
              <a:lnSpc>
                <a:spcPct val="100000"/>
              </a:lnSpc>
              <a:spcBef>
                <a:spcPct val="0"/>
              </a:spcBef>
              <a:spcAft>
                <a:spcPct val="0"/>
              </a:spcAft>
              <a:buClrTx/>
              <a:buSzTx/>
              <a:buFontTx/>
              <a:buNone/>
              <a:tabLst/>
              <a:defRPr/>
            </a:pPr>
            <a:r>
              <a:rPr lang="en-US" b="0" i="0" dirty="0">
                <a:solidFill>
                  <a:srgbClr val="333333"/>
                </a:solidFill>
                <a:effectLst/>
                <a:latin typeface="+mn-lt"/>
              </a:rPr>
              <a:t>She also explained her use of the silhouette by stating that “the silhouette says a lot with very little information, but that’s also what the stereotype does.” </a:t>
            </a:r>
            <a:endParaRPr lang="en-US" altLang="en-US" sz="1200" b="0" i="1" u="sng" dirty="0">
              <a:latin typeface="+mn-lt"/>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sz="1200" b="0" i="1" u="sng" dirty="0">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US" altLang="en-US" dirty="0"/>
          </a:p>
        </p:txBody>
      </p:sp>
      <p:sp>
        <p:nvSpPr>
          <p:cNvPr id="14339" name="Slide Number Placeholder 3">
            <a:extLst>
              <a:ext uri="{FF2B5EF4-FFF2-40B4-BE49-F238E27FC236}">
                <a16:creationId xmlns:a16="http://schemas.microsoft.com/office/drawing/2014/main" id="{80BA4E94-F46E-1A21-505E-80E02F2974F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E9FCD2-DC98-5A48-9D48-0BE566BB2EF3}" type="slidenum">
              <a:rPr lang="en-US" altLang="en-US"/>
              <a:pPr>
                <a:spcBef>
                  <a:spcPct val="0"/>
                </a:spcBef>
              </a:pPr>
              <a:t>4</a:t>
            </a:fld>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7D72CDD5-3B14-1C70-E86B-429B1FFDAF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FF811429-6C46-0A05-CA1F-CBA58F3373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algn="ctr">
              <a:lnSpc>
                <a:spcPct val="115000"/>
              </a:lnSpc>
            </a:pPr>
            <a:r>
              <a:rPr lang="en-US" sz="1200" dirty="0">
                <a:effectLst/>
                <a:highlight>
                  <a:srgbClr val="FFFF00"/>
                </a:highlight>
                <a:latin typeface="+mn-lt"/>
                <a:ea typeface="Calibri" panose="020F0502020204030204" pitchFamily="34" charset="0"/>
              </a:rPr>
              <a:t> </a:t>
            </a:r>
            <a:r>
              <a:rPr lang="en-US" sz="1200" b="1" u="sng" dirty="0">
                <a:effectLst/>
                <a:latin typeface="+mn-lt"/>
                <a:ea typeface="Calibri" panose="020F0502020204030204" pitchFamily="34" charset="0"/>
              </a:rPr>
              <a:t>Great Art Project Instructions – Kara Walker</a:t>
            </a:r>
            <a:endParaRPr lang="en-US" sz="1200" dirty="0">
              <a:effectLst/>
              <a:latin typeface="+mn-lt"/>
              <a:ea typeface="Arial" panose="020B0604020202020204" pitchFamily="34" charset="0"/>
            </a:endParaRPr>
          </a:p>
          <a:p>
            <a:pPr marL="0" marR="0" algn="ctr">
              <a:lnSpc>
                <a:spcPct val="115000"/>
              </a:lnSpc>
            </a:pPr>
            <a:r>
              <a:rPr lang="en-US" sz="1200" b="1" u="none" strike="noStrike" dirty="0">
                <a:effectLst/>
                <a:latin typeface="+mn-lt"/>
                <a:ea typeface="Calibri" panose="020F0502020204030204" pitchFamily="34" charset="0"/>
              </a:rPr>
              <a:t> </a:t>
            </a:r>
            <a:endParaRPr lang="en-US" sz="1200" dirty="0">
              <a:effectLst/>
              <a:latin typeface="+mn-lt"/>
              <a:ea typeface="Arial" panose="020B0604020202020204" pitchFamily="34" charset="0"/>
            </a:endParaRPr>
          </a:p>
          <a:p>
            <a:pPr marL="0" marR="0">
              <a:lnSpc>
                <a:spcPct val="115000"/>
              </a:lnSpc>
            </a:pPr>
            <a:r>
              <a:rPr lang="en-US" sz="1200" b="1" dirty="0">
                <a:effectLst/>
                <a:latin typeface="+mn-lt"/>
                <a:ea typeface="Calibri" panose="020F0502020204030204" pitchFamily="34" charset="0"/>
              </a:rPr>
              <a:t> </a:t>
            </a:r>
            <a:endParaRPr lang="en-US" sz="1200" dirty="0">
              <a:effectLst/>
              <a:latin typeface="+mn-lt"/>
              <a:ea typeface="Arial" panose="020B0604020202020204" pitchFamily="34" charset="0"/>
            </a:endParaRPr>
          </a:p>
          <a:p>
            <a:pPr marL="0" marR="0">
              <a:lnSpc>
                <a:spcPct val="115000"/>
              </a:lnSpc>
            </a:pPr>
            <a:r>
              <a:rPr lang="en-US" sz="1200" b="1" dirty="0">
                <a:effectLst/>
                <a:latin typeface="+mn-lt"/>
                <a:ea typeface="Calibri" panose="020F0502020204030204" pitchFamily="34" charset="0"/>
              </a:rPr>
              <a:t>Project Description:</a:t>
            </a:r>
            <a:endParaRPr lang="en-US" sz="1200" dirty="0">
              <a:effectLst/>
              <a:latin typeface="+mn-lt"/>
              <a:ea typeface="Arial" panose="020B0604020202020204" pitchFamily="34" charset="0"/>
            </a:endParaRPr>
          </a:p>
          <a:p>
            <a:pPr marL="342900" marR="0" lvl="0" indent="-342900">
              <a:lnSpc>
                <a:spcPct val="115000"/>
              </a:lnSpc>
              <a:buFont typeface="Arial" panose="020B0604020202020204" pitchFamily="34" charset="0"/>
              <a:buChar char="●"/>
            </a:pPr>
            <a:r>
              <a:rPr lang="en-US" sz="1200" u="none" strike="noStrike" dirty="0">
                <a:effectLst/>
                <a:latin typeface="+mn-lt"/>
                <a:ea typeface="Arial" panose="020B0604020202020204" pitchFamily="34" charset="0"/>
              </a:rPr>
              <a:t>Students will learn about </a:t>
            </a:r>
            <a:r>
              <a:rPr lang="en-US" sz="1200" u="sng" strike="noStrike" dirty="0">
                <a:effectLst/>
                <a:latin typeface="+mn-lt"/>
                <a:ea typeface="Arial" panose="020B0604020202020204" pitchFamily="34" charset="0"/>
              </a:rPr>
              <a:t>Kara Walker</a:t>
            </a:r>
            <a:r>
              <a:rPr lang="en-US" sz="1200" u="none" strike="noStrike" dirty="0">
                <a:effectLst/>
                <a:latin typeface="+mn-lt"/>
                <a:ea typeface="Arial" panose="020B0604020202020204" pitchFamily="34" charset="0"/>
              </a:rPr>
              <a:t> and create their own silhouette collage. Walker is a famous American installation artist known for her intricate cut-paper silhouettes. She is one of the most prominent and acclaimed Black American artists working today. </a:t>
            </a:r>
          </a:p>
          <a:p>
            <a:pPr marL="0" marR="0">
              <a:lnSpc>
                <a:spcPct val="115000"/>
              </a:lnSpc>
            </a:pPr>
            <a:r>
              <a:rPr lang="en-US" sz="1200" dirty="0">
                <a:effectLst/>
                <a:latin typeface="+mn-lt"/>
                <a:ea typeface="Calibri" panose="020F0502020204030204" pitchFamily="34" charset="0"/>
              </a:rPr>
              <a:t> </a:t>
            </a:r>
            <a:endParaRPr lang="en-US" sz="1200" dirty="0">
              <a:effectLst/>
              <a:latin typeface="+mn-lt"/>
              <a:ea typeface="Arial" panose="020B0604020202020204" pitchFamily="34" charset="0"/>
            </a:endParaRPr>
          </a:p>
          <a:p>
            <a:pPr marL="0" marR="0">
              <a:lnSpc>
                <a:spcPct val="115000"/>
              </a:lnSpc>
            </a:pPr>
            <a:r>
              <a:rPr lang="en-US" sz="1200" dirty="0">
                <a:effectLst/>
                <a:latin typeface="+mn-lt"/>
                <a:ea typeface="Arial" panose="020B0604020202020204" pitchFamily="34" charset="0"/>
              </a:rPr>
              <a:t> </a:t>
            </a:r>
          </a:p>
          <a:p>
            <a:pPr marL="0" marR="0">
              <a:lnSpc>
                <a:spcPct val="115000"/>
              </a:lnSpc>
            </a:pPr>
            <a:r>
              <a:rPr lang="en-US" sz="1200" b="1" dirty="0">
                <a:effectLst/>
                <a:latin typeface="+mn-lt"/>
                <a:ea typeface="Arial" panose="020B0604020202020204" pitchFamily="34" charset="0"/>
              </a:rPr>
              <a:t>Grades: K - 6</a:t>
            </a:r>
            <a:endParaRPr lang="en-US" sz="1200" dirty="0">
              <a:effectLst/>
              <a:latin typeface="+mn-lt"/>
              <a:ea typeface="Arial" panose="020B0604020202020204" pitchFamily="34" charset="0"/>
            </a:endParaRPr>
          </a:p>
          <a:p>
            <a:pPr marL="0" marR="0">
              <a:lnSpc>
                <a:spcPct val="115000"/>
              </a:lnSpc>
            </a:pPr>
            <a:r>
              <a:rPr lang="en-US" sz="1200" dirty="0">
                <a:effectLst/>
                <a:latin typeface="+mn-lt"/>
                <a:ea typeface="Arial" panose="020B0604020202020204" pitchFamily="34" charset="0"/>
              </a:rPr>
              <a:t> </a:t>
            </a:r>
          </a:p>
          <a:p>
            <a:pPr marL="0" marR="0">
              <a:lnSpc>
                <a:spcPct val="115000"/>
              </a:lnSpc>
            </a:pPr>
            <a:r>
              <a:rPr lang="en-US" sz="1200" b="1" dirty="0">
                <a:effectLst/>
                <a:latin typeface="+mn-lt"/>
                <a:ea typeface="Arial" panose="020B0604020202020204" pitchFamily="34" charset="0"/>
              </a:rPr>
              <a:t>Art Project: using black paper, students will cut silhouettes to create their own story or scene. </a:t>
            </a:r>
            <a:endParaRPr lang="en-US" sz="1200" dirty="0">
              <a:effectLst/>
              <a:latin typeface="+mn-lt"/>
              <a:ea typeface="Arial" panose="020B0604020202020204" pitchFamily="34" charset="0"/>
            </a:endParaRP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Optional: the art may be collected and displayed (dependent on the teacher’s approval) at the end of the session.  </a:t>
            </a: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Reminders: remind students to sign their artwork.</a:t>
            </a:r>
          </a:p>
          <a:p>
            <a:pPr marL="0" marR="0">
              <a:lnSpc>
                <a:spcPct val="115000"/>
              </a:lnSpc>
            </a:pPr>
            <a:r>
              <a:rPr lang="en-US" sz="1200" dirty="0">
                <a:effectLst/>
                <a:latin typeface="+mn-lt"/>
                <a:ea typeface="Arial" panose="020B0604020202020204" pitchFamily="34" charset="0"/>
              </a:rPr>
              <a:t> </a:t>
            </a:r>
            <a:r>
              <a:rPr lang="en-US" sz="1200" b="1" dirty="0">
                <a:effectLst/>
                <a:latin typeface="+mn-lt"/>
                <a:ea typeface="Arial" panose="020B0604020202020204" pitchFamily="34" charset="0"/>
              </a:rPr>
              <a:t> </a:t>
            </a:r>
            <a:endParaRPr lang="en-US" sz="1200" dirty="0">
              <a:effectLst/>
              <a:latin typeface="+mn-lt"/>
              <a:ea typeface="Arial" panose="020B0604020202020204" pitchFamily="34" charset="0"/>
            </a:endParaRPr>
          </a:p>
          <a:p>
            <a:pPr marL="0" marR="0">
              <a:lnSpc>
                <a:spcPct val="115000"/>
              </a:lnSpc>
            </a:pPr>
            <a:r>
              <a:rPr lang="en-US" sz="1200" b="1" dirty="0">
                <a:effectLst/>
                <a:latin typeface="+mn-lt"/>
                <a:ea typeface="Arial" panose="020B0604020202020204" pitchFamily="34" charset="0"/>
              </a:rPr>
              <a:t>Materials: </a:t>
            </a:r>
            <a:r>
              <a:rPr lang="en-US" sz="1200" dirty="0">
                <a:effectLst/>
                <a:latin typeface="+mn-lt"/>
                <a:ea typeface="Arial" panose="020B0604020202020204" pitchFamily="34" charset="0"/>
              </a:rPr>
              <a:t>all grades will use the same project materials, except K-2 will have some pre-cut black shapes. </a:t>
            </a: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Per student: one sheet of white paper, black paper</a:t>
            </a: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Shared by students: scissors, glue, crayons, pencils</a:t>
            </a:r>
          </a:p>
          <a:p>
            <a:pPr marL="0" marR="0">
              <a:lnSpc>
                <a:spcPct val="115000"/>
              </a:lnSpc>
            </a:pPr>
            <a:r>
              <a:rPr lang="en-US" sz="1200" dirty="0">
                <a:effectLst/>
                <a:latin typeface="+mn-lt"/>
                <a:ea typeface="Arial" panose="020B0604020202020204" pitchFamily="34" charset="0"/>
              </a:rPr>
              <a:t>	</a:t>
            </a:r>
          </a:p>
          <a:p>
            <a:pPr marL="0" marR="0">
              <a:lnSpc>
                <a:spcPct val="115000"/>
              </a:lnSpc>
            </a:pPr>
            <a:r>
              <a:rPr lang="en-US" sz="1200" b="1" dirty="0">
                <a:effectLst/>
                <a:latin typeface="+mn-lt"/>
                <a:ea typeface="Arial" panose="020B0604020202020204" pitchFamily="34" charset="0"/>
              </a:rPr>
              <a:t>Considerations/ideas:</a:t>
            </a:r>
            <a:endParaRPr lang="en-US" sz="1200" dirty="0">
              <a:effectLst/>
              <a:latin typeface="+mn-lt"/>
              <a:ea typeface="Arial" panose="020B0604020202020204" pitchFamily="34" charset="0"/>
            </a:endParaRP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Use these supplies to create your own story or scene. What matters to you?</a:t>
            </a: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Think about adding details. Use crayons for a background, or extra details to your story or scene.</a:t>
            </a:r>
          </a:p>
          <a:p>
            <a:pPr marL="342900" marR="0" lvl="0" indent="-342900">
              <a:lnSpc>
                <a:spcPct val="115000"/>
              </a:lnSpc>
              <a:buFont typeface="Arial" panose="020B0604020202020204" pitchFamily="34" charset="0"/>
              <a:buChar char="•"/>
              <a:tabLst>
                <a:tab pos="457200" algn="l"/>
              </a:tabLst>
            </a:pPr>
            <a:r>
              <a:rPr lang="en-US" sz="1200" dirty="0">
                <a:effectLst/>
                <a:latin typeface="+mn-lt"/>
                <a:ea typeface="Arial" panose="020B0604020202020204" pitchFamily="34" charset="0"/>
                <a:cs typeface="Times New Roman" panose="02020603050405020304" pitchFamily="18" charset="0"/>
              </a:rPr>
              <a:t>Experiment and have fun!</a:t>
            </a:r>
          </a:p>
          <a:p>
            <a:pPr marL="0" marR="0">
              <a:lnSpc>
                <a:spcPct val="115000"/>
              </a:lnSpc>
              <a:spcBef>
                <a:spcPts val="0"/>
              </a:spcBef>
              <a:spcAft>
                <a:spcPts val="0"/>
              </a:spcAft>
            </a:pPr>
            <a:endParaRPr lang="en-US" altLang="en-US" dirty="0"/>
          </a:p>
        </p:txBody>
      </p:sp>
      <p:sp>
        <p:nvSpPr>
          <p:cNvPr id="26627" name="Slide Number Placeholder 3">
            <a:extLst>
              <a:ext uri="{FF2B5EF4-FFF2-40B4-BE49-F238E27FC236}">
                <a16:creationId xmlns:a16="http://schemas.microsoft.com/office/drawing/2014/main" id="{FBEA279C-6560-7D2C-C2C5-A9EA67E49C8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eaLnBrk="0" fontAlgn="base" hangingPunct="0">
              <a:spcBef>
                <a:spcPct val="30000"/>
              </a:spcBef>
              <a:spcAft>
                <a:spcPct val="0"/>
              </a:spcAft>
              <a:defRPr sz="1200">
                <a:solidFill>
                  <a:schemeClr val="tx1"/>
                </a:solidFill>
                <a:latin typeface="Calibri" panose="020F0502020204030204" pitchFamily="34" charset="0"/>
              </a:defRPr>
            </a:lvl6pPr>
            <a:lvl7pPr marL="3009900" indent="-231775" eaLnBrk="0" fontAlgn="base" hangingPunct="0">
              <a:spcBef>
                <a:spcPct val="30000"/>
              </a:spcBef>
              <a:spcAft>
                <a:spcPct val="0"/>
              </a:spcAft>
              <a:defRPr sz="1200">
                <a:solidFill>
                  <a:schemeClr val="tx1"/>
                </a:solidFill>
                <a:latin typeface="Calibri" panose="020F0502020204030204" pitchFamily="34" charset="0"/>
              </a:defRPr>
            </a:lvl7pPr>
            <a:lvl8pPr marL="3467100" indent="-231775" eaLnBrk="0" fontAlgn="base" hangingPunct="0">
              <a:spcBef>
                <a:spcPct val="30000"/>
              </a:spcBef>
              <a:spcAft>
                <a:spcPct val="0"/>
              </a:spcAft>
              <a:defRPr sz="1200">
                <a:solidFill>
                  <a:schemeClr val="tx1"/>
                </a:solidFill>
                <a:latin typeface="Calibri" panose="020F0502020204030204" pitchFamily="34" charset="0"/>
              </a:defRPr>
            </a:lvl8pPr>
            <a:lvl9pPr marL="3924300" indent="-2317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D0C2564-C234-DD4E-A372-C9891E5BCF96}" type="slidenum">
              <a:rPr lang="en-US" altLang="en-US"/>
              <a:pPr>
                <a:spcBef>
                  <a:spcPct val="0"/>
                </a:spcBef>
              </a:pPr>
              <a:t>5</a:t>
            </a:fld>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AIS photo">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85127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S photo blank title">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solidFill>
                  <a:schemeClr val="tx1"/>
                </a:solidFill>
                <a:latin typeface="Franklin Gothic Book"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1580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AIS">
    <p:spTree>
      <p:nvGrpSpPr>
        <p:cNvPr id="1" name=""/>
        <p:cNvGrpSpPr/>
        <p:nvPr/>
      </p:nvGrpSpPr>
      <p:grpSpPr>
        <a:xfrm>
          <a:off x="0" y="0"/>
          <a:ext cx="0" cy="0"/>
          <a:chOff x="0" y="0"/>
          <a:chExt cx="0" cy="0"/>
        </a:xfrm>
      </p:grpSpPr>
      <p:sp>
        <p:nvSpPr>
          <p:cNvPr id="2" name="Title 1"/>
          <p:cNvSpPr>
            <a:spLocks noGrp="1"/>
          </p:cNvSpPr>
          <p:nvPr>
            <p:ph type="title"/>
          </p:nvPr>
        </p:nvSpPr>
        <p:spPr>
          <a:xfrm>
            <a:off x="0" y="6477000"/>
            <a:ext cx="9144000" cy="381000"/>
          </a:xfrm>
          <a:prstGeom prst="rect">
            <a:avLst/>
          </a:prstGeom>
        </p:spPr>
        <p:txBody>
          <a:bodyPr anchor="b">
            <a:normAutofit/>
          </a:bodyPr>
          <a:lstStyle>
            <a:lvl1pPr algn="l">
              <a:defRPr sz="1800" b="0">
                <a:latin typeface="Franklin Gothic Book"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28600" y="457200"/>
            <a:ext cx="8686800" cy="59436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61360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ject front page">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2E0C796-F290-6AFF-1E1E-75B69068FFFC}"/>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2012</a:t>
            </a:r>
          </a:p>
        </p:txBody>
      </p:sp>
      <p:sp>
        <p:nvSpPr>
          <p:cNvPr id="2" name="Title 1"/>
          <p:cNvSpPr>
            <a:spLocks noGrp="1"/>
          </p:cNvSpPr>
          <p:nvPr>
            <p:ph type="title"/>
          </p:nvPr>
        </p:nvSpPr>
        <p:spPr>
          <a:xfrm>
            <a:off x="365760" y="685800"/>
            <a:ext cx="4572000" cy="685800"/>
          </a:xfrm>
          <a:prstGeom prst="rect">
            <a:avLst/>
          </a:prstGeom>
        </p:spPr>
        <p:txBody>
          <a:bodyPr anchor="b">
            <a:noAutofit/>
          </a:bodyPr>
          <a:lstStyle>
            <a:lvl1pPr algn="l">
              <a:defRPr sz="4800" b="1">
                <a:solidFill>
                  <a:schemeClr val="tx1"/>
                </a:solidFill>
                <a:latin typeface="Franklin Gothic Book" pitchFamily="34" charset="0"/>
              </a:defRPr>
            </a:lvl1pPr>
          </a:lstStyle>
          <a:p>
            <a:r>
              <a:rPr lang="en-US"/>
              <a:t>Click to edit Master title style</a:t>
            </a:r>
            <a:endParaRPr lang="en-US" dirty="0"/>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78769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rtist front page">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4DE328AC-CED8-301C-BE30-CF71569842DB}"/>
              </a:ext>
            </a:extLst>
          </p:cNvPr>
          <p:cNvSpPr txBox="1">
            <a:spLocks/>
          </p:cNvSpPr>
          <p:nvPr userDrawn="1"/>
        </p:nvSpPr>
        <p:spPr>
          <a:xfrm>
            <a:off x="0" y="6440488"/>
            <a:ext cx="4800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400">
                <a:solidFill>
                  <a:schemeClr val="tx1">
                    <a:lumMod val="75000"/>
                  </a:schemeClr>
                </a:solidFill>
              </a:rPr>
              <a:t>Copyright, Greater Reston Arts Center, 2015</a:t>
            </a:r>
          </a:p>
        </p:txBody>
      </p:sp>
      <p:sp>
        <p:nvSpPr>
          <p:cNvPr id="3" name="Picture Placeholder 2"/>
          <p:cNvSpPr>
            <a:spLocks noGrp="1"/>
          </p:cNvSpPr>
          <p:nvPr>
            <p:ph type="pic" idx="1"/>
          </p:nvPr>
        </p:nvSpPr>
        <p:spPr>
          <a:xfrm>
            <a:off x="457200" y="2286000"/>
            <a:ext cx="2971800" cy="36576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7" name="Picture Placeholder 2"/>
          <p:cNvSpPr>
            <a:spLocks noGrp="1"/>
          </p:cNvSpPr>
          <p:nvPr>
            <p:ph type="pic" idx="10"/>
          </p:nvPr>
        </p:nvSpPr>
        <p:spPr>
          <a:xfrm>
            <a:off x="6172200" y="6858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9" name="Picture Placeholder 2"/>
          <p:cNvSpPr>
            <a:spLocks noGrp="1"/>
          </p:cNvSpPr>
          <p:nvPr>
            <p:ph type="pic" idx="11"/>
          </p:nvPr>
        </p:nvSpPr>
        <p:spPr>
          <a:xfrm>
            <a:off x="6172200" y="3657600"/>
            <a:ext cx="2743200" cy="2743200"/>
          </a:xfrm>
          <a:prstGeom prst="rect">
            <a:avLst/>
          </a:prstGeo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14" name="Title 1"/>
          <p:cNvSpPr>
            <a:spLocks noGrp="1"/>
          </p:cNvSpPr>
          <p:nvPr>
            <p:ph type="title"/>
          </p:nvPr>
        </p:nvSpPr>
        <p:spPr>
          <a:xfrm>
            <a:off x="365760" y="685800"/>
            <a:ext cx="4587240" cy="685800"/>
          </a:xfrm>
          <a:prstGeom prst="rect">
            <a:avLst/>
          </a:prstGeom>
        </p:spPr>
        <p:txBody>
          <a:bodyPr anchor="b">
            <a:noAutofit/>
          </a:bodyPr>
          <a:lstStyle>
            <a:lvl1pPr algn="l">
              <a:defRPr sz="4800" b="1" baseline="0">
                <a:solidFill>
                  <a:schemeClr val="tx1"/>
                </a:solidFill>
                <a:latin typeface="Franklin Gothic Book" pitchFamily="34" charset="0"/>
              </a:defRPr>
            </a:lvl1pPr>
          </a:lstStyle>
          <a:p>
            <a:r>
              <a:rPr lang="en-US"/>
              <a:t>Click to edit Master title style</a:t>
            </a:r>
            <a:endParaRPr lang="en-US" dirty="0"/>
          </a:p>
        </p:txBody>
      </p:sp>
      <p:sp>
        <p:nvSpPr>
          <p:cNvPr id="6" name="Text Placeholder 5"/>
          <p:cNvSpPr>
            <a:spLocks noGrp="1"/>
          </p:cNvSpPr>
          <p:nvPr>
            <p:ph type="body" sz="quarter" idx="12"/>
          </p:nvPr>
        </p:nvSpPr>
        <p:spPr>
          <a:xfrm>
            <a:off x="365760" y="1371600"/>
            <a:ext cx="4587240" cy="609600"/>
          </a:xfrm>
          <a:prstGeom prst="rect">
            <a:avLst/>
          </a:prstGeom>
        </p:spPr>
        <p:txBody>
          <a:bodyPr/>
          <a:lstStyle>
            <a:lvl1pPr marL="0" indent="0">
              <a:buNone/>
              <a:defRPr sz="3600">
                <a:latin typeface="Franklin Gothic Book" pitchFamily="34" charset="0"/>
              </a:defRPr>
            </a:lvl1pPr>
          </a:lstStyle>
          <a:p>
            <a:pPr lvl="0"/>
            <a:r>
              <a:rPr lang="en-US"/>
              <a:t>Click to edit Master text styles</a:t>
            </a:r>
          </a:p>
        </p:txBody>
      </p:sp>
    </p:spTree>
    <p:extLst>
      <p:ext uri="{BB962C8B-B14F-4D97-AF65-F5344CB8AC3E}">
        <p14:creationId xmlns:p14="http://schemas.microsoft.com/office/powerpoint/2010/main" val="831083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FC8916-D9D3-4664-6FCD-1B56ACB02A93}"/>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FB9E89CE-A30F-C94A-B66F-399CB2666F2D}" type="datetimeFigureOut">
              <a:rPr lang="en-US" altLang="en-US"/>
              <a:pPr/>
              <a:t>1/27/25</a:t>
            </a:fld>
            <a:endParaRPr lang="en-US" altLang="en-US"/>
          </a:p>
        </p:txBody>
      </p:sp>
      <p:sp>
        <p:nvSpPr>
          <p:cNvPr id="3" name="Footer Placeholder 2">
            <a:extLst>
              <a:ext uri="{FF2B5EF4-FFF2-40B4-BE49-F238E27FC236}">
                <a16:creationId xmlns:a16="http://schemas.microsoft.com/office/drawing/2014/main" id="{28747FDC-1E46-AC63-5ECC-F9127A855156}"/>
              </a:ext>
            </a:extLst>
          </p:cNvPr>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endParaRPr lang="en-US" altLang="en-US"/>
          </a:p>
        </p:txBody>
      </p:sp>
      <p:sp>
        <p:nvSpPr>
          <p:cNvPr id="4" name="Slide Number Placeholder 3">
            <a:extLst>
              <a:ext uri="{FF2B5EF4-FFF2-40B4-BE49-F238E27FC236}">
                <a16:creationId xmlns:a16="http://schemas.microsoft.com/office/drawing/2014/main" id="{6E0E604A-3248-760C-8114-BF4CAB07CCCF}"/>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E8AB3D13-737C-1C4C-8729-E473BB6EAFD0}" type="slidenum">
              <a:rPr lang="en-US" altLang="en-US"/>
              <a:pPr/>
              <a:t>‹#›</a:t>
            </a:fld>
            <a:endParaRPr lang="en-US" altLang="en-US"/>
          </a:p>
        </p:txBody>
      </p:sp>
    </p:spTree>
    <p:extLst>
      <p:ext uri="{BB962C8B-B14F-4D97-AF65-F5344CB8AC3E}">
        <p14:creationId xmlns:p14="http://schemas.microsoft.com/office/powerpoint/2010/main" val="41433129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Date Placeholder 4">
            <a:extLst>
              <a:ext uri="{FF2B5EF4-FFF2-40B4-BE49-F238E27FC236}">
                <a16:creationId xmlns:a16="http://schemas.microsoft.com/office/drawing/2014/main" id="{25B9E863-1F6A-5C42-507F-9AA4D23BA233}"/>
              </a:ext>
            </a:extLst>
          </p:cNvPr>
          <p:cNvSpPr txBox="1">
            <a:spLocks/>
          </p:cNvSpPr>
          <p:nvPr userDrawn="1"/>
        </p:nvSpPr>
        <p:spPr>
          <a:xfrm>
            <a:off x="0" y="4763"/>
            <a:ext cx="25146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solidFill>
                  <a:schemeClr val="tx1">
                    <a:lumMod val="75000"/>
                  </a:schemeClr>
                </a:solidFill>
              </a:rPr>
              <a:t>GreaterReston</a:t>
            </a:r>
            <a:r>
              <a:rPr lang="en-US" b="1">
                <a:solidFill>
                  <a:schemeClr val="tx1">
                    <a:lumMod val="75000"/>
                  </a:schemeClr>
                </a:solidFill>
              </a:rPr>
              <a:t>ArtsCenter</a:t>
            </a:r>
          </a:p>
        </p:txBody>
      </p:sp>
      <p:sp>
        <p:nvSpPr>
          <p:cNvPr id="4" name="Date Placeholder 4">
            <a:extLst>
              <a:ext uri="{FF2B5EF4-FFF2-40B4-BE49-F238E27FC236}">
                <a16:creationId xmlns:a16="http://schemas.microsoft.com/office/drawing/2014/main" id="{5ACB1C9B-F883-9254-E227-3B69E153B72A}"/>
              </a:ext>
            </a:extLst>
          </p:cNvPr>
          <p:cNvSpPr txBox="1">
            <a:spLocks/>
          </p:cNvSpPr>
          <p:nvPr userDrawn="1"/>
        </p:nvSpPr>
        <p:spPr>
          <a:xfrm>
            <a:off x="7315200" y="0"/>
            <a:ext cx="1828800" cy="396875"/>
          </a:xfrm>
          <a:prstGeom prst="rect">
            <a:avLst/>
          </a:prstGeom>
        </p:spPr>
        <p:txBody>
          <a:bodyPr anchor="ctr"/>
          <a:lstStyle>
            <a:defPPr>
              <a:defRPr lang="en-US"/>
            </a:defPPr>
            <a:lvl1pPr marL="0" algn="l" defTabSz="914400" rtl="0" eaLnBrk="1" latinLnBrk="0" hangingPunct="1">
              <a:defRPr sz="1600" kern="1200">
                <a:solidFill>
                  <a:schemeClr val="tx1">
                    <a:lumMod val="65000"/>
                  </a:schemeClr>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US">
                <a:solidFill>
                  <a:schemeClr val="tx1">
                    <a:lumMod val="75000"/>
                  </a:schemeClr>
                </a:solidFill>
              </a:rPr>
              <a:t>GRACE Art</a:t>
            </a:r>
          </a:p>
        </p:txBody>
      </p:sp>
    </p:spTree>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Lst>
  <p:txStyles>
    <p:titleStyle>
      <a:lvl1pPr algn="l" rtl="0" eaLnBrk="0" fontAlgn="base" hangingPunct="0">
        <a:spcBef>
          <a:spcPct val="0"/>
        </a:spcBef>
        <a:spcAft>
          <a:spcPct val="0"/>
        </a:spcAft>
        <a:defRPr kern="1200">
          <a:solidFill>
            <a:srgbClr val="A6A6A6"/>
          </a:solidFill>
          <a:latin typeface="Franklin Gothic Book" pitchFamily="34" charset="0"/>
          <a:ea typeface="+mj-ea"/>
          <a:cs typeface="+mj-cs"/>
        </a:defRPr>
      </a:lvl1pPr>
      <a:lvl2pPr algn="l" rtl="0" eaLnBrk="0" fontAlgn="base" hangingPunct="0">
        <a:spcBef>
          <a:spcPct val="0"/>
        </a:spcBef>
        <a:spcAft>
          <a:spcPct val="0"/>
        </a:spcAft>
        <a:defRPr>
          <a:solidFill>
            <a:srgbClr val="A6A6A6"/>
          </a:solidFill>
          <a:latin typeface="Franklin Gothic Book" pitchFamily="34" charset="0"/>
        </a:defRPr>
      </a:lvl2pPr>
      <a:lvl3pPr algn="l" rtl="0" eaLnBrk="0" fontAlgn="base" hangingPunct="0">
        <a:spcBef>
          <a:spcPct val="0"/>
        </a:spcBef>
        <a:spcAft>
          <a:spcPct val="0"/>
        </a:spcAft>
        <a:defRPr>
          <a:solidFill>
            <a:srgbClr val="A6A6A6"/>
          </a:solidFill>
          <a:latin typeface="Franklin Gothic Book" pitchFamily="34" charset="0"/>
        </a:defRPr>
      </a:lvl3pPr>
      <a:lvl4pPr algn="l" rtl="0" eaLnBrk="0" fontAlgn="base" hangingPunct="0">
        <a:spcBef>
          <a:spcPct val="0"/>
        </a:spcBef>
        <a:spcAft>
          <a:spcPct val="0"/>
        </a:spcAft>
        <a:defRPr>
          <a:solidFill>
            <a:srgbClr val="A6A6A6"/>
          </a:solidFill>
          <a:latin typeface="Franklin Gothic Book" pitchFamily="34" charset="0"/>
        </a:defRPr>
      </a:lvl4pPr>
      <a:lvl5pPr algn="l" rtl="0" eaLnBrk="0" fontAlgn="base" hangingPunct="0">
        <a:spcBef>
          <a:spcPct val="0"/>
        </a:spcBef>
        <a:spcAft>
          <a:spcPct val="0"/>
        </a:spcAft>
        <a:defRPr>
          <a:solidFill>
            <a:srgbClr val="A6A6A6"/>
          </a:solidFill>
          <a:latin typeface="Franklin Gothic Book" pitchFamily="34" charset="0"/>
        </a:defRPr>
      </a:lvl5pPr>
      <a:lvl6pPr marL="457200" algn="l" rtl="0" fontAlgn="base">
        <a:spcBef>
          <a:spcPct val="0"/>
        </a:spcBef>
        <a:spcAft>
          <a:spcPct val="0"/>
        </a:spcAft>
        <a:defRPr>
          <a:solidFill>
            <a:srgbClr val="A6A6A6"/>
          </a:solidFill>
          <a:latin typeface="Franklin Gothic Book" pitchFamily="34" charset="0"/>
        </a:defRPr>
      </a:lvl6pPr>
      <a:lvl7pPr marL="914400" algn="l" rtl="0" fontAlgn="base">
        <a:spcBef>
          <a:spcPct val="0"/>
        </a:spcBef>
        <a:spcAft>
          <a:spcPct val="0"/>
        </a:spcAft>
        <a:defRPr>
          <a:solidFill>
            <a:srgbClr val="A6A6A6"/>
          </a:solidFill>
          <a:latin typeface="Franklin Gothic Book" pitchFamily="34" charset="0"/>
        </a:defRPr>
      </a:lvl7pPr>
      <a:lvl8pPr marL="1371600" algn="l" rtl="0" fontAlgn="base">
        <a:spcBef>
          <a:spcPct val="0"/>
        </a:spcBef>
        <a:spcAft>
          <a:spcPct val="0"/>
        </a:spcAft>
        <a:defRPr>
          <a:solidFill>
            <a:srgbClr val="A6A6A6"/>
          </a:solidFill>
          <a:latin typeface="Franklin Gothic Book" pitchFamily="34" charset="0"/>
        </a:defRPr>
      </a:lvl8pPr>
      <a:lvl9pPr marL="1828800" algn="l" rtl="0" fontAlgn="base">
        <a:spcBef>
          <a:spcPct val="0"/>
        </a:spcBef>
        <a:spcAft>
          <a:spcPct val="0"/>
        </a:spcAft>
        <a:defRPr>
          <a:solidFill>
            <a:srgbClr val="A6A6A6"/>
          </a:solidFill>
          <a:latin typeface="Franklin Gothic Book"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7.jp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g"/><Relationship Id="rId4" Type="http://schemas.openxmlformats.org/officeDocument/2006/relationships/image" Target="../media/image9.jpg"/></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4.jpg"/><Relationship Id="rId4" Type="http://schemas.openxmlformats.org/officeDocument/2006/relationships/image" Target="../media/image13.jp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171" name="Text Placeholder 10">
            <a:extLst>
              <a:ext uri="{FF2B5EF4-FFF2-40B4-BE49-F238E27FC236}">
                <a16:creationId xmlns:a16="http://schemas.microsoft.com/office/drawing/2014/main" id="{D84F07DA-6B72-8A5D-8B4D-7173D90E9384}"/>
              </a:ext>
            </a:extLst>
          </p:cNvPr>
          <p:cNvSpPr>
            <a:spLocks noGrp="1"/>
          </p:cNvSpPr>
          <p:nvPr>
            <p:ph type="body" sz="quarter" idx="12"/>
          </p:nvPr>
        </p:nvSpPr>
        <p:spPr bwMode="auto">
          <a:xfrm>
            <a:off x="-76199" y="6482540"/>
            <a:ext cx="4724400" cy="54984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1600" dirty="0">
                <a:latin typeface="+mj-lt"/>
                <a:cs typeface="Arial" panose="020B0604020202020204" pitchFamily="34" charset="0"/>
              </a:rPr>
              <a:t>Born on </a:t>
            </a:r>
            <a:r>
              <a:rPr lang="en-US" sz="1600" i="0" dirty="0">
                <a:effectLst/>
                <a:latin typeface="+mj-lt"/>
              </a:rPr>
              <a:t>November 26, 1969</a:t>
            </a:r>
            <a:r>
              <a:rPr lang="en-US" sz="1600" dirty="0">
                <a:latin typeface="+mj-lt"/>
              </a:rPr>
              <a:t> </a:t>
            </a:r>
            <a:r>
              <a:rPr lang="en-US" sz="1600" i="0" dirty="0">
                <a:effectLst/>
                <a:latin typeface="+mj-lt"/>
              </a:rPr>
              <a:t>in</a:t>
            </a:r>
            <a:r>
              <a:rPr lang="en-US" sz="1600" dirty="0">
                <a:latin typeface="+mj-lt"/>
              </a:rPr>
              <a:t> Stockton, California.</a:t>
            </a:r>
            <a:r>
              <a:rPr lang="en-US" sz="1600" i="0" strike="noStrike" dirty="0">
                <a:effectLst/>
                <a:latin typeface="+mj-lt"/>
              </a:rPr>
              <a:t> </a:t>
            </a:r>
            <a:endParaRPr lang="en-US" altLang="en-US" sz="1600" b="1" dirty="0">
              <a:latin typeface="+mj-lt"/>
              <a:cs typeface="Arial" panose="020B0604020202020204" pitchFamily="34" charset="0"/>
            </a:endParaRPr>
          </a:p>
        </p:txBody>
      </p:sp>
      <p:sp>
        <p:nvSpPr>
          <p:cNvPr id="7170" name="Title 1">
            <a:extLst>
              <a:ext uri="{FF2B5EF4-FFF2-40B4-BE49-F238E27FC236}">
                <a16:creationId xmlns:a16="http://schemas.microsoft.com/office/drawing/2014/main" id="{DF0C525B-CBA5-D892-2148-024B91C6FDFB}"/>
              </a:ext>
            </a:extLst>
          </p:cNvPr>
          <p:cNvSpPr>
            <a:spLocks noGrp="1"/>
          </p:cNvSpPr>
          <p:nvPr>
            <p:ph type="title"/>
          </p:nvPr>
        </p:nvSpPr>
        <p:spPr bwMode="auto">
          <a:xfrm>
            <a:off x="-304799" y="2647597"/>
            <a:ext cx="5181600" cy="9139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lgn="ctr" eaLnBrk="1" hangingPunct="1"/>
            <a:br>
              <a:rPr lang="en-US" altLang="en-US" dirty="0"/>
            </a:br>
            <a:r>
              <a:rPr lang="en-US" altLang="en-US" sz="5800" dirty="0">
                <a:latin typeface="+mj-lt"/>
                <a:cs typeface="Arial" panose="020B0604020202020204" pitchFamily="34" charset="0"/>
              </a:rPr>
              <a:t>KARA WALKER</a:t>
            </a:r>
          </a:p>
        </p:txBody>
      </p:sp>
      <p:pic>
        <p:nvPicPr>
          <p:cNvPr id="6" name="Picture Placeholder 5" descr="A person standing in front of a wall with a shadow of a person&#10;&#10;AI-generated content may be incorrect.">
            <a:extLst>
              <a:ext uri="{FF2B5EF4-FFF2-40B4-BE49-F238E27FC236}">
                <a16:creationId xmlns:a16="http://schemas.microsoft.com/office/drawing/2014/main" id="{6DC3A302-4FF6-6B61-B688-87687797A7DE}"/>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22917" r="22917"/>
          <a:stretch>
            <a:fillRect/>
          </a:stretch>
        </p:blipFill>
        <p:spPr>
          <a:xfrm>
            <a:off x="124548" y="100536"/>
            <a:ext cx="2101592" cy="2586574"/>
          </a:xfrm>
          <a:ln w="38100">
            <a:solidFill>
              <a:schemeClr val="tx1"/>
            </a:solidFill>
          </a:ln>
        </p:spPr>
      </p:pic>
      <p:pic>
        <p:nvPicPr>
          <p:cNvPr id="9" name="Picture 8" descr="A person smiling in a black and white sweater&#10;&#10;AI-generated content may be incorrect.">
            <a:extLst>
              <a:ext uri="{FF2B5EF4-FFF2-40B4-BE49-F238E27FC236}">
                <a16:creationId xmlns:a16="http://schemas.microsoft.com/office/drawing/2014/main" id="{8164BA39-508A-F59F-2FC8-824C9F02BE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5769" y="100536"/>
            <a:ext cx="2074792" cy="2586574"/>
          </a:xfrm>
          <a:prstGeom prst="rect">
            <a:avLst/>
          </a:prstGeom>
          <a:ln w="38100" cap="flat">
            <a:solidFill>
              <a:schemeClr val="tx1"/>
            </a:solidFill>
          </a:ln>
          <a:effectLst/>
        </p:spPr>
      </p:pic>
      <p:pic>
        <p:nvPicPr>
          <p:cNvPr id="12" name="Picture 11" descr="A person standing in front of a black and white wall&#10;&#10;AI-generated content may be incorrect.">
            <a:extLst>
              <a:ext uri="{FF2B5EF4-FFF2-40B4-BE49-F238E27FC236}">
                <a16:creationId xmlns:a16="http://schemas.microsoft.com/office/drawing/2014/main" id="{BF0C0525-21CB-F57E-1CA1-2696D69ABC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8201" y="133113"/>
            <a:ext cx="4371251" cy="6542007"/>
          </a:xfrm>
          <a:prstGeom prst="rect">
            <a:avLst/>
          </a:prstGeom>
          <a:ln w="38100">
            <a:solidFill>
              <a:schemeClr val="tx1"/>
            </a:solidFill>
            <a:round/>
          </a:ln>
        </p:spPr>
      </p:pic>
      <p:pic>
        <p:nvPicPr>
          <p:cNvPr id="14" name="Picture 13" descr="A silhouette of a person in a puddle&#10;&#10;AI-generated content may be incorrect.">
            <a:extLst>
              <a:ext uri="{FF2B5EF4-FFF2-40B4-BE49-F238E27FC236}">
                <a16:creationId xmlns:a16="http://schemas.microsoft.com/office/drawing/2014/main" id="{C5FF72C8-8E06-6AB9-1D10-8607266225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2478" y="3461852"/>
            <a:ext cx="4027046" cy="3005448"/>
          </a:xfrm>
          <a:prstGeom prst="rect">
            <a:avLst/>
          </a:prstGeom>
          <a:ln w="38100">
            <a:solidFill>
              <a:schemeClr val="tx1"/>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9218" name="Rectangle 1">
            <a:extLst>
              <a:ext uri="{FF2B5EF4-FFF2-40B4-BE49-F238E27FC236}">
                <a16:creationId xmlns:a16="http://schemas.microsoft.com/office/drawing/2014/main" id="{D55D1AC2-3844-FB4C-6D27-C81FBBA531E6}"/>
              </a:ext>
            </a:extLst>
          </p:cNvPr>
          <p:cNvSpPr>
            <a:spLocks noChangeArrowheads="1"/>
          </p:cNvSpPr>
          <p:nvPr/>
        </p:nvSpPr>
        <p:spPr bwMode="auto">
          <a:xfrm>
            <a:off x="1840087" y="5842336"/>
            <a:ext cx="25888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US" sz="2000" b="0" i="0" u="none" strike="noStrike" dirty="0">
                <a:effectLst/>
                <a:latin typeface="+mj-lt"/>
              </a:rPr>
              <a:t>Original Installation at The Drawing Center, New York, 1994</a:t>
            </a:r>
            <a:endParaRPr lang="en-US" altLang="en-US" sz="2000" b="1" dirty="0">
              <a:latin typeface="+mj-lt"/>
            </a:endParaRPr>
          </a:p>
        </p:txBody>
      </p:sp>
      <p:sp>
        <p:nvSpPr>
          <p:cNvPr id="8" name="TextBox 7">
            <a:extLst>
              <a:ext uri="{FF2B5EF4-FFF2-40B4-BE49-F238E27FC236}">
                <a16:creationId xmlns:a16="http://schemas.microsoft.com/office/drawing/2014/main" id="{C7A8A555-12F6-B288-4017-DC7629AE1EF0}"/>
              </a:ext>
            </a:extLst>
          </p:cNvPr>
          <p:cNvSpPr txBox="1"/>
          <p:nvPr/>
        </p:nvSpPr>
        <p:spPr>
          <a:xfrm>
            <a:off x="4038600" y="144696"/>
            <a:ext cx="4876800" cy="1754326"/>
          </a:xfrm>
          <a:prstGeom prst="rect">
            <a:avLst/>
          </a:prstGeom>
          <a:noFill/>
        </p:spPr>
        <p:txBody>
          <a:bodyPr wrap="square">
            <a:spAutoFit/>
          </a:bodyPr>
          <a:lstStyle/>
          <a:p>
            <a:pPr algn="ctr" eaLnBrk="1" hangingPunct="1"/>
            <a:r>
              <a:rPr lang="en-US" altLang="en-US" sz="3600" b="1" dirty="0">
                <a:latin typeface="+mj-lt"/>
              </a:rPr>
              <a:t>Kara Walker with one of her biggest influences – her father, Larry Walker </a:t>
            </a:r>
          </a:p>
        </p:txBody>
      </p:sp>
      <p:pic>
        <p:nvPicPr>
          <p:cNvPr id="5" name="Picture 4" descr="A person and person standing together&#10;&#10;AI-generated content may be incorrect.">
            <a:extLst>
              <a:ext uri="{FF2B5EF4-FFF2-40B4-BE49-F238E27FC236}">
                <a16:creationId xmlns:a16="http://schemas.microsoft.com/office/drawing/2014/main" id="{71126814-3D67-B3D0-B49A-693BC91ED4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695" y="114144"/>
            <a:ext cx="3879965" cy="2909974"/>
          </a:xfrm>
          <a:prstGeom prst="rect">
            <a:avLst/>
          </a:prstGeom>
          <a:ln w="38100">
            <a:solidFill>
              <a:schemeClr val="bg1"/>
            </a:solidFill>
            <a:round/>
          </a:ln>
        </p:spPr>
      </p:pic>
      <p:pic>
        <p:nvPicPr>
          <p:cNvPr id="10" name="Picture 9" descr="A room with a large wall with black silhouettes of people on it&#10;&#10;AI-generated content may be incorrect.">
            <a:extLst>
              <a:ext uri="{FF2B5EF4-FFF2-40B4-BE49-F238E27FC236}">
                <a16:creationId xmlns:a16="http://schemas.microsoft.com/office/drawing/2014/main" id="{5199DC79-B780-4919-C0BF-62A55AAD5EFD}"/>
              </a:ext>
            </a:extLst>
          </p:cNvPr>
          <p:cNvPicPr>
            <a:picLocks noChangeAspect="1"/>
          </p:cNvPicPr>
          <p:nvPr/>
        </p:nvPicPr>
        <p:blipFill>
          <a:blip r:embed="rId4">
            <a:extLst>
              <a:ext uri="{28A0092B-C50C-407E-A947-70E740481C1C}">
                <a14:useLocalDpi xmlns:a14="http://schemas.microsoft.com/office/drawing/2010/main" val="0"/>
              </a:ext>
            </a:extLst>
          </a:blip>
          <a:srcRect r="34385"/>
          <a:stretch/>
        </p:blipFill>
        <p:spPr>
          <a:xfrm>
            <a:off x="4419599" y="2047335"/>
            <a:ext cx="4114801" cy="4633650"/>
          </a:xfrm>
          <a:prstGeom prst="rect">
            <a:avLst/>
          </a:prstGeom>
          <a:ln w="38100">
            <a:solidFill>
              <a:schemeClr val="bg1"/>
            </a:solidFill>
          </a:ln>
        </p:spPr>
      </p:pic>
      <p:pic>
        <p:nvPicPr>
          <p:cNvPr id="12" name="Picture 11" descr="A person writing on a book&#10;&#10;AI-generated content may be incorrect.">
            <a:extLst>
              <a:ext uri="{FF2B5EF4-FFF2-40B4-BE49-F238E27FC236}">
                <a16:creationId xmlns:a16="http://schemas.microsoft.com/office/drawing/2014/main" id="{19E89C6C-6C5C-165B-8413-0D411EE548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7197" y="3170873"/>
            <a:ext cx="3787063" cy="2524708"/>
          </a:xfrm>
          <a:prstGeom prst="rect">
            <a:avLst/>
          </a:prstGeom>
          <a:ln w="38100">
            <a:solidFill>
              <a:schemeClr val="bg1"/>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9" name="Picture 8" descr="A room with a wall with black silhouettes&#10;&#10;AI-generated content may be incorrect.">
            <a:extLst>
              <a:ext uri="{FF2B5EF4-FFF2-40B4-BE49-F238E27FC236}">
                <a16:creationId xmlns:a16="http://schemas.microsoft.com/office/drawing/2014/main" id="{BEF075BC-E7D3-90B9-2AD2-E56861E82F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3989377"/>
            <a:ext cx="3545106" cy="2780692"/>
          </a:xfrm>
          <a:prstGeom prst="rect">
            <a:avLst/>
          </a:prstGeom>
          <a:ln w="38100">
            <a:solidFill>
              <a:schemeClr val="tx1"/>
            </a:solidFill>
          </a:ln>
        </p:spPr>
      </p:pic>
      <p:pic>
        <p:nvPicPr>
          <p:cNvPr id="12" name="Picture 11" descr="A silhouette of a person jumping&#10;&#10;AI-generated content may be incorrect.">
            <a:extLst>
              <a:ext uri="{FF2B5EF4-FFF2-40B4-BE49-F238E27FC236}">
                <a16:creationId xmlns:a16="http://schemas.microsoft.com/office/drawing/2014/main" id="{32CC1B2D-9660-6984-6CE2-22B9465564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6734" y="2914349"/>
            <a:ext cx="3076543" cy="3855720"/>
          </a:xfrm>
          <a:prstGeom prst="rect">
            <a:avLst/>
          </a:prstGeom>
          <a:ln w="38100">
            <a:solidFill>
              <a:schemeClr val="tx1">
                <a:lumMod val="50000"/>
              </a:schemeClr>
            </a:solidFill>
          </a:ln>
        </p:spPr>
      </p:pic>
      <p:pic>
        <p:nvPicPr>
          <p:cNvPr id="14" name="Picture 13" descr="A black silhouette of a plant&#10;&#10;AI-generated content may be incorrect.">
            <a:extLst>
              <a:ext uri="{FF2B5EF4-FFF2-40B4-BE49-F238E27FC236}">
                <a16:creationId xmlns:a16="http://schemas.microsoft.com/office/drawing/2014/main" id="{2AFDBC2E-7C9E-ACC5-6BC4-C39B137326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88800" y="77695"/>
            <a:ext cx="2192412" cy="2741705"/>
          </a:xfrm>
          <a:prstGeom prst="rect">
            <a:avLst/>
          </a:prstGeom>
          <a:ln w="38100">
            <a:solidFill>
              <a:schemeClr val="tx1">
                <a:lumMod val="50000"/>
              </a:schemeClr>
            </a:solidFill>
          </a:ln>
        </p:spPr>
      </p:pic>
      <p:pic>
        <p:nvPicPr>
          <p:cNvPr id="16" name="Picture 15" descr="A person in a newspaper&#10;&#10;AI-generated content may be incorrect.">
            <a:extLst>
              <a:ext uri="{FF2B5EF4-FFF2-40B4-BE49-F238E27FC236}">
                <a16:creationId xmlns:a16="http://schemas.microsoft.com/office/drawing/2014/main" id="{C3537825-CEC6-E9CA-25BD-B9D85DDDE8AA}"/>
              </a:ext>
            </a:extLst>
          </p:cNvPr>
          <p:cNvPicPr>
            <a:picLocks noChangeAspect="1"/>
          </p:cNvPicPr>
          <p:nvPr/>
        </p:nvPicPr>
        <p:blipFill>
          <a:blip r:embed="rId6">
            <a:extLst>
              <a:ext uri="{28A0092B-C50C-407E-A947-70E740481C1C}">
                <a14:useLocalDpi xmlns:a14="http://schemas.microsoft.com/office/drawing/2010/main" val="0"/>
              </a:ext>
            </a:extLst>
          </a:blip>
          <a:srcRect l="-856" t="-252" r="856" b="58743"/>
          <a:stretch/>
        </p:blipFill>
        <p:spPr>
          <a:xfrm>
            <a:off x="167909" y="77695"/>
            <a:ext cx="4885688" cy="3687619"/>
          </a:xfrm>
          <a:prstGeom prst="rect">
            <a:avLst/>
          </a:prstGeom>
          <a:ln w="38100">
            <a:solidFill>
              <a:schemeClr val="tx1"/>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6A26603-837D-B241-B294-BE5F9F2EE905}"/>
              </a:ext>
            </a:extLst>
          </p:cNvPr>
          <p:cNvSpPr txBox="1"/>
          <p:nvPr/>
        </p:nvSpPr>
        <p:spPr>
          <a:xfrm rot="10800000" flipV="1">
            <a:off x="215808" y="3928856"/>
            <a:ext cx="3875852" cy="584775"/>
          </a:xfrm>
          <a:prstGeom prst="rect">
            <a:avLst/>
          </a:prstGeom>
          <a:noFill/>
          <a:ln w="38100">
            <a:noFill/>
          </a:ln>
        </p:spPr>
        <p:txBody>
          <a:bodyPr wrap="square">
            <a:spAutoFit/>
          </a:bodyPr>
          <a:lstStyle/>
          <a:p>
            <a:pPr algn="ctr" eaLnBrk="1" hangingPunct="1"/>
            <a:r>
              <a:rPr lang="en-US" altLang="en-US" sz="3200" b="1" dirty="0">
                <a:latin typeface="+mj-lt"/>
              </a:rPr>
              <a:t>LARGE installations</a:t>
            </a:r>
          </a:p>
        </p:txBody>
      </p:sp>
      <p:pic>
        <p:nvPicPr>
          <p:cNvPr id="3" name="Picture 2" descr="A room with a large wall with black silhouettes on it&#10;&#10;AI-generated content may be incorrect.">
            <a:extLst>
              <a:ext uri="{FF2B5EF4-FFF2-40B4-BE49-F238E27FC236}">
                <a16:creationId xmlns:a16="http://schemas.microsoft.com/office/drawing/2014/main" id="{679997C4-049B-FF05-4366-89CBA28F73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562" y="638469"/>
            <a:ext cx="3988341" cy="3124200"/>
          </a:xfrm>
          <a:prstGeom prst="rect">
            <a:avLst/>
          </a:prstGeom>
          <a:ln w="38100">
            <a:solidFill>
              <a:schemeClr val="bg1"/>
            </a:solidFill>
          </a:ln>
        </p:spPr>
      </p:pic>
      <p:pic>
        <p:nvPicPr>
          <p:cNvPr id="5" name="Picture 4" descr="A silhouette of a person holding a flag&#10;&#10;AI-generated content may be incorrect.">
            <a:extLst>
              <a:ext uri="{FF2B5EF4-FFF2-40B4-BE49-F238E27FC236}">
                <a16:creationId xmlns:a16="http://schemas.microsoft.com/office/drawing/2014/main" id="{CD4875F7-2F5D-7DB0-4110-40DA1C3022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4540" y="362357"/>
            <a:ext cx="4635136" cy="5618347"/>
          </a:xfrm>
          <a:prstGeom prst="rect">
            <a:avLst/>
          </a:prstGeom>
          <a:ln w="38100">
            <a:solidFill>
              <a:schemeClr val="bg1"/>
            </a:solidFill>
          </a:ln>
        </p:spPr>
      </p:pic>
      <p:pic>
        <p:nvPicPr>
          <p:cNvPr id="7" name="Picture 6" descr="A group of people sitting on benches in a museum&#10;&#10;AI-generated content may be incorrect.">
            <a:extLst>
              <a:ext uri="{FF2B5EF4-FFF2-40B4-BE49-F238E27FC236}">
                <a16:creationId xmlns:a16="http://schemas.microsoft.com/office/drawing/2014/main" id="{10D619D4-33F2-B65C-5838-098F07A96CC7}"/>
              </a:ext>
            </a:extLst>
          </p:cNvPr>
          <p:cNvPicPr>
            <a:picLocks noChangeAspect="1"/>
          </p:cNvPicPr>
          <p:nvPr/>
        </p:nvPicPr>
        <p:blipFill>
          <a:blip r:embed="rId5">
            <a:extLst>
              <a:ext uri="{28A0092B-C50C-407E-A947-70E740481C1C}">
                <a14:useLocalDpi xmlns:a14="http://schemas.microsoft.com/office/drawing/2010/main" val="0"/>
              </a:ext>
            </a:extLst>
          </a:blip>
          <a:srcRect t="48447"/>
          <a:stretch/>
        </p:blipFill>
        <p:spPr>
          <a:xfrm>
            <a:off x="144324" y="4648200"/>
            <a:ext cx="4064000" cy="1571331"/>
          </a:xfrm>
          <a:prstGeom prst="rect">
            <a:avLst/>
          </a:prstGeom>
          <a:ln w="38100">
            <a:solidFill>
              <a:schemeClr val="bg1"/>
            </a:solidFill>
          </a:ln>
        </p:spPr>
      </p:pic>
      <p:sp>
        <p:nvSpPr>
          <p:cNvPr id="14" name="TextBox 13">
            <a:extLst>
              <a:ext uri="{FF2B5EF4-FFF2-40B4-BE49-F238E27FC236}">
                <a16:creationId xmlns:a16="http://schemas.microsoft.com/office/drawing/2014/main" id="{24154042-DF7D-7317-AB51-B536239B4FEB}"/>
              </a:ext>
            </a:extLst>
          </p:cNvPr>
          <p:cNvSpPr txBox="1"/>
          <p:nvPr/>
        </p:nvSpPr>
        <p:spPr>
          <a:xfrm>
            <a:off x="4055924" y="6061712"/>
            <a:ext cx="5088076" cy="584775"/>
          </a:xfrm>
          <a:prstGeom prst="rect">
            <a:avLst/>
          </a:prstGeom>
          <a:noFill/>
        </p:spPr>
        <p:txBody>
          <a:bodyPr wrap="square">
            <a:spAutoFit/>
          </a:bodyPr>
          <a:lstStyle/>
          <a:p>
            <a:pPr algn="ctr" eaLnBrk="1" hangingPunct="1"/>
            <a:r>
              <a:rPr lang="en-US" altLang="en-US" sz="3200" b="1" dirty="0">
                <a:latin typeface="+mj-lt"/>
              </a:rPr>
              <a:t>storytelling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98F287D-3314-DC40-75EE-54D9C34915EF}"/>
              </a:ext>
            </a:extLst>
          </p:cNvPr>
          <p:cNvSpPr txBox="1"/>
          <p:nvPr/>
        </p:nvSpPr>
        <p:spPr>
          <a:xfrm>
            <a:off x="1330700" y="2193343"/>
            <a:ext cx="2743200" cy="1938992"/>
          </a:xfrm>
          <a:prstGeom prst="rect">
            <a:avLst/>
          </a:prstGeom>
          <a:noFill/>
        </p:spPr>
        <p:txBody>
          <a:bodyPr wrap="square">
            <a:spAutoFit/>
          </a:bodyPr>
          <a:lstStyle/>
          <a:p>
            <a:pPr algn="ctr"/>
            <a:r>
              <a:rPr lang="en-US" sz="2000" b="1" spc="50" dirty="0">
                <a:latin typeface="+mj-lt"/>
              </a:rPr>
              <a:t>Create your own silhouette story or scene. </a:t>
            </a:r>
          </a:p>
          <a:p>
            <a:pPr algn="ctr"/>
            <a:r>
              <a:rPr lang="en-US" sz="2000" b="1" spc="50" dirty="0">
                <a:latin typeface="+mj-lt"/>
              </a:rPr>
              <a:t>What is important to you? What story do you want to tell?</a:t>
            </a:r>
          </a:p>
        </p:txBody>
      </p:sp>
      <p:pic>
        <p:nvPicPr>
          <p:cNvPr id="3" name="Picture 2" descr="A group of silhouettes of women&#10;&#10;AI-generated content may be incorrect.">
            <a:extLst>
              <a:ext uri="{FF2B5EF4-FFF2-40B4-BE49-F238E27FC236}">
                <a16:creationId xmlns:a16="http://schemas.microsoft.com/office/drawing/2014/main" id="{13C24351-716A-EDFC-F992-ECF9BECFA7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8283" y="201884"/>
            <a:ext cx="4521064" cy="3025909"/>
          </a:xfrm>
          <a:prstGeom prst="rect">
            <a:avLst/>
          </a:prstGeom>
          <a:ln w="19050">
            <a:solidFill>
              <a:schemeClr val="tx1"/>
            </a:solidFill>
          </a:ln>
        </p:spPr>
      </p:pic>
      <p:pic>
        <p:nvPicPr>
          <p:cNvPr id="8" name="Picture 7" descr="A drawing of a fox and a car&#10;&#10;AI-generated content may be incorrect.">
            <a:extLst>
              <a:ext uri="{FF2B5EF4-FFF2-40B4-BE49-F238E27FC236}">
                <a16:creationId xmlns:a16="http://schemas.microsoft.com/office/drawing/2014/main" id="{327EE17A-12E2-4BFD-36FF-C5C65B2E3E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653" y="4283697"/>
            <a:ext cx="3692220" cy="2503304"/>
          </a:xfrm>
          <a:prstGeom prst="rect">
            <a:avLst/>
          </a:prstGeom>
          <a:ln w="19050">
            <a:solidFill>
              <a:schemeClr val="tx1"/>
            </a:solidFill>
          </a:ln>
        </p:spPr>
      </p:pic>
      <p:pic>
        <p:nvPicPr>
          <p:cNvPr id="10" name="Picture 9" descr="A drawing of a cat&#10;&#10;AI-generated content may be incorrect.">
            <a:extLst>
              <a:ext uri="{FF2B5EF4-FFF2-40B4-BE49-F238E27FC236}">
                <a16:creationId xmlns:a16="http://schemas.microsoft.com/office/drawing/2014/main" id="{04D07471-F2C6-BFA1-3987-184CC302E1A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653" y="80658"/>
            <a:ext cx="2982019" cy="1950158"/>
          </a:xfrm>
          <a:prstGeom prst="rect">
            <a:avLst/>
          </a:prstGeom>
          <a:solidFill>
            <a:schemeClr val="accent2"/>
          </a:solidFill>
          <a:ln w="19050">
            <a:solidFill>
              <a:schemeClr val="tx1"/>
            </a:solidFill>
          </a:ln>
        </p:spPr>
      </p:pic>
      <p:pic>
        <p:nvPicPr>
          <p:cNvPr id="13" name="Picture 12" descr="A black and white background with black flowers&#10;&#10;AI-generated content may be incorrect.">
            <a:extLst>
              <a:ext uri="{FF2B5EF4-FFF2-40B4-BE49-F238E27FC236}">
                <a16:creationId xmlns:a16="http://schemas.microsoft.com/office/drawing/2014/main" id="{5F909950-4EE9-4009-75B4-9A30FFAA63C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4653" y="2182177"/>
            <a:ext cx="1297546" cy="1950158"/>
          </a:xfrm>
          <a:prstGeom prst="rect">
            <a:avLst/>
          </a:prstGeom>
          <a:ln w="19050">
            <a:solidFill>
              <a:schemeClr val="tx1"/>
            </a:solidFill>
          </a:ln>
        </p:spPr>
      </p:pic>
      <p:pic>
        <p:nvPicPr>
          <p:cNvPr id="15" name="Picture 14" descr="A black paper cut out of a tree&#10;&#10;AI-generated content may be incorrect.">
            <a:extLst>
              <a:ext uri="{FF2B5EF4-FFF2-40B4-BE49-F238E27FC236}">
                <a16:creationId xmlns:a16="http://schemas.microsoft.com/office/drawing/2014/main" id="{C2EAD04B-6B08-972C-B176-36F15B732CA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62400" y="3362525"/>
            <a:ext cx="5036947" cy="3341861"/>
          </a:xfrm>
          <a:prstGeom prst="rect">
            <a:avLst/>
          </a:prstGeom>
          <a:ln w="19050">
            <a:solidFill>
              <a:schemeClr val="tx1"/>
            </a:solidFill>
          </a:ln>
        </p:spPr>
      </p:pic>
      <p:sp>
        <p:nvSpPr>
          <p:cNvPr id="16" name="TextBox 15">
            <a:extLst>
              <a:ext uri="{FF2B5EF4-FFF2-40B4-BE49-F238E27FC236}">
                <a16:creationId xmlns:a16="http://schemas.microsoft.com/office/drawing/2014/main" id="{D6E5941F-F0AB-3EB9-631E-7AF88C4F4A8C}"/>
              </a:ext>
            </a:extLst>
          </p:cNvPr>
          <p:cNvSpPr txBox="1"/>
          <p:nvPr/>
        </p:nvSpPr>
        <p:spPr>
          <a:xfrm>
            <a:off x="3137563" y="514509"/>
            <a:ext cx="1398620" cy="1200329"/>
          </a:xfrm>
          <a:prstGeom prst="rect">
            <a:avLst/>
          </a:prstGeom>
          <a:noFill/>
        </p:spPr>
        <p:txBody>
          <a:bodyPr wrap="square" rtlCol="0">
            <a:spAutoFit/>
          </a:bodyPr>
          <a:lstStyle/>
          <a:p>
            <a:r>
              <a:rPr lang="en-US" sz="1800" b="1" spc="50" dirty="0">
                <a:latin typeface="+mj-lt"/>
              </a:rPr>
              <a:t>Art Project: Be inspired by Kara Walker!</a:t>
            </a:r>
            <a:endParaRPr lang="en-US" dirty="0"/>
          </a:p>
        </p:txBody>
      </p:sp>
    </p:spTree>
  </p:cSld>
  <p:clrMapOvr>
    <a:masterClrMapping/>
  </p:clrMapOvr>
</p:sld>
</file>

<file path=ppt/theme/theme1.xml><?xml version="1.0" encoding="utf-8"?>
<a:theme xmlns:a="http://schemas.openxmlformats.org/drawingml/2006/main" name="A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AIS</Template>
  <TotalTime>21050</TotalTime>
  <Words>1389</Words>
  <Application>Microsoft Macintosh PowerPoint</Application>
  <PresentationFormat>On-screen Show (4:3)</PresentationFormat>
  <Paragraphs>130</Paragraphs>
  <Slides>5</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Calibri</vt:lpstr>
      <vt:lpstr>Franklin Gothic Book</vt:lpstr>
      <vt:lpstr>Georgia</vt:lpstr>
      <vt:lpstr>Helvetica Neue</vt:lpstr>
      <vt:lpstr>NGA</vt:lpstr>
      <vt:lpstr>open sans</vt:lpstr>
      <vt:lpstr>AIS</vt:lpstr>
      <vt:lpstr> KARA WALKER</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Loveland</dc:creator>
  <cp:lastModifiedBy>Maggie Booth</cp:lastModifiedBy>
  <cp:revision>142</cp:revision>
  <cp:lastPrinted>2024-10-20T23:11:26Z</cp:lastPrinted>
  <dcterms:created xsi:type="dcterms:W3CDTF">2010-09-11T14:55:39Z</dcterms:created>
  <dcterms:modified xsi:type="dcterms:W3CDTF">2025-01-27T17:10:11Z</dcterms:modified>
</cp:coreProperties>
</file>