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4" roundtripDataSignature="AMtx7mgE99gJtY6FvUs49knaJWmgA8ry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22" Type="http://schemas.openxmlformats.org/officeDocument/2006/relationships/slide" Target="slides/slide18.xml"/><Relationship Id="rId10" Type="http://schemas.openxmlformats.org/officeDocument/2006/relationships/slide" Target="slides/slide6.xml"/><Relationship Id="rId21" Type="http://schemas.openxmlformats.org/officeDocument/2006/relationships/slide" Target="slides/slide17.xml"/><Relationship Id="rId13" Type="http://schemas.openxmlformats.org/officeDocument/2006/relationships/slide" Target="slides/slide9.xml"/><Relationship Id="rId24" Type="http://customschemas.google.com/relationships/presentationmetadata" Target="metadata"/><Relationship Id="rId12" Type="http://schemas.openxmlformats.org/officeDocument/2006/relationships/slide" Target="slides/slide8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encyclopedia.kids.net.au/page/ea/Earth" TargetMode="External"/><Relationship Id="rId3" Type="http://schemas.openxmlformats.org/officeDocument/2006/relationships/hyperlink" Target="http://encyclopedia.kids.net.au/page/te/Terra" TargetMode="Externa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presentation should take about </a:t>
            </a:r>
            <a:r>
              <a:rPr b="1" lang="en-US" sz="12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15-20 minutes</a:t>
            </a: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allow ample time for the experiment.  There is a fair amount of planet info to share that is only interesting to know, so it can be reviewed rather quickly. 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key facts for the SOL standard we are reinforcing are:  naming the planets; identifying if terrestrial or gas giant; the order of the planets; and the sequence of their sizes.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TIPS: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Have students sit on the carpet so the presentation can be set up at their desks. 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Limit questions or the number of students who can answer a question if time runs short.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Ask helpers to: 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1"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set up </a:t>
            </a: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during the presentation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1"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familiarize</a:t>
            </a: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themselves with the activity and its goal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Thank you for making Amazing Earth possible!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Updated 12/14/19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8" name="Google Shape;168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Background/Optional Fact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Earth’s atmosphere, its liquid water and its distance from the sun are several key factors that make Earth a haven for life.</a:t>
            </a:r>
            <a:endParaRPr/>
          </a:p>
        </p:txBody>
      </p:sp>
      <p:sp>
        <p:nvSpPr>
          <p:cNvPr id="169" name="Google Shape;169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8" name="Google Shape;178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</p:txBody>
      </p:sp>
      <p:sp>
        <p:nvSpPr>
          <p:cNvPr id="179" name="Google Shape;179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Background if asked the difference: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a scientific context, </a:t>
            </a:r>
            <a:r>
              <a:rPr b="0" i="1" lang="en-US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Large</a:t>
            </a:r>
            <a:r>
              <a:rPr b="0" i="0" lang="en-US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refers simply to its physical size. </a:t>
            </a:r>
            <a:r>
              <a:rPr b="0" i="1" lang="en-US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Massive</a:t>
            </a:r>
            <a:r>
              <a:rPr b="0" i="0" lang="en-US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refers to an object's mass, which in everyday scenarios corresponds to its weight.</a:t>
            </a:r>
            <a:endParaRPr/>
          </a:p>
        </p:txBody>
      </p:sp>
      <p:sp>
        <p:nvSpPr>
          <p:cNvPr id="189" name="Google Shape;189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0" name="Google Shape;220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0" name="Google Shape;230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3" name="Google Shape;243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ASK: what is the Milky Way galaxy?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ADVANCE to reveal bullet points.</a:t>
            </a:r>
            <a:endParaRPr/>
          </a:p>
        </p:txBody>
      </p:sp>
      <p:sp>
        <p:nvSpPr>
          <p:cNvPr id="244" name="Google Shape;244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While the students are still seated on the carpet, review the activity.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2" name="Google Shape;262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Review the first few steps with the students as an introduction and then the students can begin.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Select one team’s planets to be used to mark the distances in the next activity.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" name="Google Shape;9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Optional Fact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“Solar System” is best explained when broken down into the two words that comprise the expression.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“Solar” means "of the Sun." </a:t>
            </a:r>
            <a:endParaRPr/>
          </a:p>
          <a:p>
            <a:pPr indent="-952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“System” is a collection of objects that interact to form a whole. </a:t>
            </a:r>
            <a:endParaRPr/>
          </a:p>
          <a:p>
            <a:pPr indent="-952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Facts updated from NASA site.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https://solarsystem.nasa.gov/solar-system/our-solar-system/overview/</a:t>
            </a:r>
            <a:endParaRPr/>
          </a:p>
        </p:txBody>
      </p:sp>
      <p:sp>
        <p:nvSpPr>
          <p:cNvPr id="102" name="Google Shape;102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" name="Google Shape;10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ASK: can anyone name the 8 planets?  Or name them in order?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ADVANCE to reveal.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Identify the 8 planets on the slide.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Share a </a:t>
            </a:r>
            <a:r>
              <a:rPr b="1" i="0" lang="en-US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mnemonic </a:t>
            </a:r>
            <a:r>
              <a:rPr b="0" i="0" lang="en-US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that some use to help them remember the order: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My Very Excellent Mother Just Served Us Noodles (or Nachos or Nutella)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6" name="Google Shape;126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SAY:  Our 8 planets are divided into two types: terrestrial and gas giants. 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 b="0" i="0" sz="1200" u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ASK: Can anyone tell me some of the differences between a Terrestrial Planet and a Gas Giant?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ADVANCE to reveal the bullet points and images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 b="0" i="0" sz="1200" u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Background/Optional Fact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i="0" lang="en-US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term Terrestrial is derived from the Greek/Latin word for </a:t>
            </a:r>
            <a:r>
              <a:rPr b="0" i="0" lang="en-US" sz="1200" u="sng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Earth</a:t>
            </a:r>
            <a:r>
              <a:rPr b="0" i="0" lang="en-US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"</a:t>
            </a:r>
            <a:r>
              <a:rPr b="0" i="0" lang="en-US" sz="1200" u="sng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Terra</a:t>
            </a:r>
            <a:r>
              <a:rPr b="0" i="0" lang="en-US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”, therefore “Earth-like”. </a:t>
            </a:r>
            <a:endParaRPr/>
          </a:p>
        </p:txBody>
      </p:sp>
      <p:sp>
        <p:nvSpPr>
          <p:cNvPr id="127" name="Google Shape;127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Terrestrial planets are the first four closest to the Sun and the Gas Giants are the four farthest.</a:t>
            </a:r>
            <a:endParaRPr/>
          </a:p>
        </p:txBody>
      </p:sp>
      <p:sp>
        <p:nvSpPr>
          <p:cNvPr id="139" name="Google Shape;139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8" name="Google Shape;148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0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1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31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3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3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" name="Google Shape;30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4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24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5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5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25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25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25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8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28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9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9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9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png"/><Relationship Id="rId4" Type="http://schemas.openxmlformats.org/officeDocument/2006/relationships/image" Target="../media/image12.png"/><Relationship Id="rId5" Type="http://schemas.openxmlformats.org/officeDocument/2006/relationships/image" Target="../media/image5.jpg"/><Relationship Id="rId6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7.png"/><Relationship Id="rId4" Type="http://schemas.openxmlformats.org/officeDocument/2006/relationships/image" Target="../media/image26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2.png"/><Relationship Id="rId4" Type="http://schemas.openxmlformats.org/officeDocument/2006/relationships/image" Target="../media/image20.png"/><Relationship Id="rId5" Type="http://schemas.openxmlformats.org/officeDocument/2006/relationships/image" Target="../media/image2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>
            <p:ph type="ctrTitle"/>
          </p:nvPr>
        </p:nvSpPr>
        <p:spPr>
          <a:xfrm>
            <a:off x="0" y="-329066"/>
            <a:ext cx="6415314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</a:pPr>
            <a:r>
              <a:rPr lang="en-US"/>
              <a:t>Our Solar System</a:t>
            </a:r>
            <a:endParaRPr/>
          </a:p>
        </p:txBody>
      </p:sp>
      <p:sp>
        <p:nvSpPr>
          <p:cNvPr id="90" name="Google Shape;90;p1"/>
          <p:cNvSpPr txBox="1"/>
          <p:nvPr>
            <p:ph idx="1" type="subTitle"/>
          </p:nvPr>
        </p:nvSpPr>
        <p:spPr>
          <a:xfrm>
            <a:off x="0" y="2150609"/>
            <a:ext cx="6415314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/>
              <a:t>Amazing Earth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/>
              <a:t>4</a:t>
            </a:r>
            <a:r>
              <a:rPr baseline="30000" lang="en-US"/>
              <a:t>th</a:t>
            </a:r>
            <a:r>
              <a:rPr lang="en-US"/>
              <a:t> Grade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0"/>
          <p:cNvSpPr txBox="1"/>
          <p:nvPr>
            <p:ph type="title"/>
          </p:nvPr>
        </p:nvSpPr>
        <p:spPr>
          <a:xfrm>
            <a:off x="1300162" y="365125"/>
            <a:ext cx="10053637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Earth</a:t>
            </a:r>
            <a:endParaRPr/>
          </a:p>
        </p:txBody>
      </p:sp>
      <p:sp>
        <p:nvSpPr>
          <p:cNvPr id="172" name="Google Shape;172;p10"/>
          <p:cNvSpPr txBox="1"/>
          <p:nvPr>
            <p:ph idx="1" type="body"/>
          </p:nvPr>
        </p:nvSpPr>
        <p:spPr>
          <a:xfrm>
            <a:off x="4392118" y="2458387"/>
            <a:ext cx="6355830" cy="36903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Third planet from the Sun</a:t>
            </a:r>
            <a:endParaRPr/>
          </a:p>
          <a:p>
            <a:pPr indent="-177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Largest of the terrestrial planets</a:t>
            </a:r>
            <a:endParaRPr/>
          </a:p>
          <a:p>
            <a:pPr indent="-177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Earth is the only planet in our solar system not named after a Greek or Roman god or goddess </a:t>
            </a:r>
            <a:endParaRPr/>
          </a:p>
          <a:p>
            <a:pPr indent="-177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Only known planet to support life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</a:pPr>
            <a:r>
              <a:t/>
            </a:r>
            <a:endParaRPr sz="2200"/>
          </a:p>
        </p:txBody>
      </p:sp>
      <p:pic>
        <p:nvPicPr>
          <p:cNvPr descr="page9image1779872" id="173" name="Google Shape;173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9588" y="1996607"/>
            <a:ext cx="3464682" cy="3464682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10"/>
          <p:cNvSpPr txBox="1"/>
          <p:nvPr/>
        </p:nvSpPr>
        <p:spPr>
          <a:xfrm>
            <a:off x="1066799" y="5572124"/>
            <a:ext cx="2660073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Light from the sun reaches Earth in 8 minutes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10"/>
          <p:cNvSpPr txBox="1"/>
          <p:nvPr/>
        </p:nvSpPr>
        <p:spPr>
          <a:xfrm>
            <a:off x="9822873" y="207818"/>
            <a:ext cx="1441805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ECB3A6"/>
                </a:solidFill>
                <a:latin typeface="Calibri"/>
                <a:ea typeface="Calibri"/>
                <a:cs typeface="Calibri"/>
                <a:sym typeface="Calibri"/>
              </a:rPr>
              <a:t>Terrestrial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1"/>
          <p:cNvSpPr txBox="1"/>
          <p:nvPr>
            <p:ph type="title"/>
          </p:nvPr>
        </p:nvSpPr>
        <p:spPr>
          <a:xfrm>
            <a:off x="1246908" y="365125"/>
            <a:ext cx="10106891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Mars</a:t>
            </a:r>
            <a:endParaRPr/>
          </a:p>
        </p:txBody>
      </p:sp>
      <p:sp>
        <p:nvSpPr>
          <p:cNvPr id="182" name="Google Shape;182;p11"/>
          <p:cNvSpPr txBox="1"/>
          <p:nvPr>
            <p:ph idx="1" type="body"/>
          </p:nvPr>
        </p:nvSpPr>
        <p:spPr>
          <a:xfrm>
            <a:off x="4281055" y="2071762"/>
            <a:ext cx="75438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Fourth planet from the Sun</a:t>
            </a:r>
            <a:endParaRPr/>
          </a:p>
          <a:p>
            <a:pPr indent="-177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It is cold with surface temps from −28° F to −118° F </a:t>
            </a:r>
            <a:endParaRPr/>
          </a:p>
          <a:p>
            <a:pPr indent="-177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Dynamic planet with seasons, polar ice caps, extinct volcanoes, canyons and weather</a:t>
            </a:r>
            <a:endParaRPr/>
          </a:p>
          <a:p>
            <a:pPr indent="-177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Lots of evidence that Mars was much wetter and warmer, with a thicker atmosphere, billions of years ago</a:t>
            </a:r>
            <a:endParaRPr/>
          </a:p>
          <a:p>
            <a:pPr indent="-889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</a:pPr>
            <a:r>
              <a:t/>
            </a:r>
            <a:endParaRPr sz="2200"/>
          </a:p>
          <a:p>
            <a:pPr indent="-889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</a:pPr>
            <a:r>
              <a:t/>
            </a:r>
            <a:endParaRPr sz="2200"/>
          </a:p>
          <a:p>
            <a:pPr indent="-889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</a:pPr>
            <a:r>
              <a:t/>
            </a:r>
            <a:endParaRPr sz="2200"/>
          </a:p>
        </p:txBody>
      </p:sp>
      <p:pic>
        <p:nvPicPr>
          <p:cNvPr descr="page10image1768672" id="183" name="Google Shape;18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9212" y="2071762"/>
            <a:ext cx="3212970" cy="3040566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1"/>
          <p:cNvSpPr txBox="1"/>
          <p:nvPr/>
        </p:nvSpPr>
        <p:spPr>
          <a:xfrm>
            <a:off x="590103" y="5267488"/>
            <a:ext cx="2811188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Called the “Red Planet” due to its reddish appearance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11"/>
          <p:cNvSpPr txBox="1"/>
          <p:nvPr/>
        </p:nvSpPr>
        <p:spPr>
          <a:xfrm>
            <a:off x="9822873" y="207818"/>
            <a:ext cx="1441805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ECB3A6"/>
                </a:solidFill>
                <a:latin typeface="Calibri"/>
                <a:ea typeface="Calibri"/>
                <a:cs typeface="Calibri"/>
                <a:sym typeface="Calibri"/>
              </a:rPr>
              <a:t>Terrestrial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2"/>
          <p:cNvSpPr txBox="1"/>
          <p:nvPr>
            <p:ph type="title"/>
          </p:nvPr>
        </p:nvSpPr>
        <p:spPr>
          <a:xfrm>
            <a:off x="1246908" y="365125"/>
            <a:ext cx="10106891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Jupiter</a:t>
            </a:r>
            <a:endParaRPr/>
          </a:p>
        </p:txBody>
      </p:sp>
      <p:sp>
        <p:nvSpPr>
          <p:cNvPr id="192" name="Google Shape;192;p12"/>
          <p:cNvSpPr txBox="1"/>
          <p:nvPr>
            <p:ph idx="1" type="body"/>
          </p:nvPr>
        </p:nvSpPr>
        <p:spPr>
          <a:xfrm>
            <a:off x="4336472" y="2036619"/>
            <a:ext cx="7516091" cy="39485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Fifth planet from the Sun and the largest and most massive</a:t>
            </a:r>
            <a:endParaRPr/>
          </a:p>
          <a:p>
            <a:pPr indent="-177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More than 1,300 Earths can fit inside Jupiter</a:t>
            </a:r>
            <a:endParaRPr/>
          </a:p>
          <a:p>
            <a:pPr indent="-17145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</a:pPr>
            <a:r>
              <a:t/>
            </a:r>
            <a:endParaRPr sz="9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Has the most moons of all the planets: 79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Jupiter's Great Red Spot is a gigantic storm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</a:pPr>
            <a:r>
              <a:rPr lang="en-US" sz="1800"/>
              <a:t>About twice the size of Earth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</a:pPr>
            <a:r>
              <a:rPr lang="en-US" sz="1800"/>
              <a:t>Winds blow over 400mph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</a:pPr>
            <a:r>
              <a:rPr lang="en-US" sz="1800"/>
              <a:t>Has lasted over 150 years</a:t>
            </a:r>
            <a:endParaRPr/>
          </a:p>
        </p:txBody>
      </p:sp>
      <p:pic>
        <p:nvPicPr>
          <p:cNvPr descr="page11image1769120" id="193" name="Google Shape;19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3316" y="1909592"/>
            <a:ext cx="3708724" cy="3427174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12"/>
          <p:cNvSpPr txBox="1"/>
          <p:nvPr/>
        </p:nvSpPr>
        <p:spPr>
          <a:xfrm>
            <a:off x="3781225" y="6146430"/>
            <a:ext cx="159896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Great Red Spot</a:t>
            </a:r>
            <a:endParaRPr/>
          </a:p>
        </p:txBody>
      </p:sp>
      <p:cxnSp>
        <p:nvCxnSpPr>
          <p:cNvPr id="195" name="Google Shape;195;p12"/>
          <p:cNvCxnSpPr>
            <a:endCxn id="194" idx="0"/>
          </p:cNvCxnSpPr>
          <p:nvPr/>
        </p:nvCxnSpPr>
        <p:spPr>
          <a:xfrm>
            <a:off x="3222907" y="4227330"/>
            <a:ext cx="1357800" cy="1919100"/>
          </a:xfrm>
          <a:prstGeom prst="straightConnector1">
            <a:avLst/>
          </a:prstGeom>
          <a:noFill/>
          <a:ln cap="flat" cmpd="sng" w="9525">
            <a:solidFill>
              <a:srgbClr val="00B0F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96" name="Google Shape;196;p12"/>
          <p:cNvSpPr txBox="1"/>
          <p:nvPr/>
        </p:nvSpPr>
        <p:spPr>
          <a:xfrm>
            <a:off x="9822873" y="207818"/>
            <a:ext cx="138884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ECB3A6"/>
                </a:solidFill>
                <a:latin typeface="Calibri"/>
                <a:ea typeface="Calibri"/>
                <a:cs typeface="Calibri"/>
                <a:sym typeface="Calibri"/>
              </a:rPr>
              <a:t>Gas Giant</a:t>
            </a:r>
            <a:endParaRPr/>
          </a:p>
        </p:txBody>
      </p:sp>
      <p:sp>
        <p:nvSpPr>
          <p:cNvPr id="197" name="Google Shape;197;p12"/>
          <p:cNvSpPr txBox="1"/>
          <p:nvPr/>
        </p:nvSpPr>
        <p:spPr>
          <a:xfrm>
            <a:off x="864062" y="5348143"/>
            <a:ext cx="2767232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Gas Giants have no surface;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These are layers of clouds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Saturn</a:t>
            </a:r>
            <a:endParaRPr/>
          </a:p>
        </p:txBody>
      </p:sp>
      <p:sp>
        <p:nvSpPr>
          <p:cNvPr id="204" name="Google Shape;204;p13"/>
          <p:cNvSpPr txBox="1"/>
          <p:nvPr>
            <p:ph idx="1" type="body"/>
          </p:nvPr>
        </p:nvSpPr>
        <p:spPr>
          <a:xfrm>
            <a:off x="5070764" y="2479964"/>
            <a:ext cx="6878782" cy="3264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Sixth planet from the Sun </a:t>
            </a:r>
            <a:endParaRPr/>
          </a:p>
          <a:p>
            <a:pPr indent="-17145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</a:pPr>
            <a:r>
              <a:t/>
            </a:r>
            <a:endParaRPr sz="9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Second largest planet in the solar system</a:t>
            </a:r>
            <a:endParaRPr/>
          </a:p>
          <a:p>
            <a:pPr indent="-17145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</a:pPr>
            <a:r>
              <a:t/>
            </a:r>
            <a:endParaRPr sz="9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While all gas giants have rings, Saturn has the most spectacular</a:t>
            </a:r>
            <a:endParaRPr/>
          </a:p>
          <a:p>
            <a:pPr indent="-177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There are seven rings made of chunks of ice and rock with several gaps and divisions between them</a:t>
            </a:r>
            <a:endParaRPr/>
          </a:p>
        </p:txBody>
      </p:sp>
      <p:pic>
        <p:nvPicPr>
          <p:cNvPr descr="page12image3802656" id="205" name="Google Shape;205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8183" y="2479964"/>
            <a:ext cx="4797889" cy="2618509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13"/>
          <p:cNvSpPr txBox="1"/>
          <p:nvPr/>
        </p:nvSpPr>
        <p:spPr>
          <a:xfrm>
            <a:off x="9822873" y="207818"/>
            <a:ext cx="138884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ECB3A6"/>
                </a:solidFill>
                <a:latin typeface="Calibri"/>
                <a:ea typeface="Calibri"/>
                <a:cs typeface="Calibri"/>
                <a:sym typeface="Calibri"/>
              </a:rPr>
              <a:t>Gas Giant</a:t>
            </a:r>
            <a:endParaRPr/>
          </a:p>
        </p:txBody>
      </p:sp>
      <p:sp>
        <p:nvSpPr>
          <p:cNvPr id="207" name="Google Shape;207;p13"/>
          <p:cNvSpPr txBox="1"/>
          <p:nvPr/>
        </p:nvSpPr>
        <p:spPr>
          <a:xfrm>
            <a:off x="997827" y="5025339"/>
            <a:ext cx="309859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Saturn is very light for its size; It would float if placed in water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4"/>
          <p:cNvSpPr txBox="1"/>
          <p:nvPr>
            <p:ph type="title"/>
          </p:nvPr>
        </p:nvSpPr>
        <p:spPr>
          <a:xfrm>
            <a:off x="1064302" y="365125"/>
            <a:ext cx="10289498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Uranus</a:t>
            </a:r>
            <a:endParaRPr/>
          </a:p>
        </p:txBody>
      </p:sp>
      <p:sp>
        <p:nvSpPr>
          <p:cNvPr id="214" name="Google Shape;214;p14"/>
          <p:cNvSpPr txBox="1"/>
          <p:nvPr>
            <p:ph idx="1" type="body"/>
          </p:nvPr>
        </p:nvSpPr>
        <p:spPr>
          <a:xfrm>
            <a:off x="4157674" y="2635094"/>
            <a:ext cx="765123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Seventh planet from the Sun</a:t>
            </a:r>
            <a:endParaRPr/>
          </a:p>
          <a:p>
            <a:pPr indent="-177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sz="2400"/>
              <a:t>This ice giant is very cold and windy</a:t>
            </a:r>
            <a:endParaRPr/>
          </a:p>
          <a:p>
            <a:pPr indent="-177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Uranus is tipped over on its side with an axial tilt of 98 degrees. It is often described as “rolling around the Sun on its side” </a:t>
            </a:r>
            <a:endParaRPr/>
          </a:p>
          <a:p>
            <a:pPr indent="-177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889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</a:pPr>
            <a:r>
              <a:t/>
            </a:r>
            <a:endParaRPr sz="2200"/>
          </a:p>
        </p:txBody>
      </p:sp>
      <p:pic>
        <p:nvPicPr>
          <p:cNvPr descr="page13image1798912" id="215" name="Google Shape;21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5104" y="1934356"/>
            <a:ext cx="3247466" cy="3247466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14"/>
          <p:cNvSpPr txBox="1"/>
          <p:nvPr/>
        </p:nvSpPr>
        <p:spPr>
          <a:xfrm>
            <a:off x="374753" y="5198482"/>
            <a:ext cx="3462729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First planet discovered with the use of a telescope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14"/>
          <p:cNvSpPr txBox="1"/>
          <p:nvPr/>
        </p:nvSpPr>
        <p:spPr>
          <a:xfrm>
            <a:off x="9822873" y="207818"/>
            <a:ext cx="138884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ECB3A6"/>
                </a:solidFill>
                <a:latin typeface="Calibri"/>
                <a:ea typeface="Calibri"/>
                <a:cs typeface="Calibri"/>
                <a:sym typeface="Calibri"/>
              </a:rPr>
              <a:t>Gas Giant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Neptune</a:t>
            </a:r>
            <a:endParaRPr/>
          </a:p>
        </p:txBody>
      </p:sp>
      <p:sp>
        <p:nvSpPr>
          <p:cNvPr id="224" name="Google Shape;224;p15"/>
          <p:cNvSpPr txBox="1"/>
          <p:nvPr>
            <p:ph idx="1" type="body"/>
          </p:nvPr>
        </p:nvSpPr>
        <p:spPr>
          <a:xfrm>
            <a:off x="4369861" y="2446702"/>
            <a:ext cx="7427399" cy="29947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Eighth planet from the Sun</a:t>
            </a:r>
            <a:endParaRPr/>
          </a:p>
          <a:p>
            <a:pPr indent="-177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This ice giant is dark, cold and whipped by supersonic winds</a:t>
            </a:r>
            <a:endParaRPr/>
          </a:p>
          <a:p>
            <a:pPr indent="-177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Windiest planet with wind speeds of more than 1,200 mph</a:t>
            </a:r>
            <a:endParaRPr/>
          </a:p>
          <a:p>
            <a:pPr indent="-177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Takes 60,190 Earth days for Neptune to orbit the Sun once</a:t>
            </a:r>
            <a:endParaRPr/>
          </a:p>
          <a:p>
            <a:pPr indent="-889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</a:pPr>
            <a:r>
              <a:t/>
            </a:r>
            <a:endParaRPr sz="2200"/>
          </a:p>
          <a:p>
            <a:pPr indent="-177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889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</a:pPr>
            <a:r>
              <a:t/>
            </a:r>
            <a:endParaRPr sz="2200"/>
          </a:p>
          <a:p>
            <a:pPr indent="-889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</a:pPr>
            <a:r>
              <a:t/>
            </a:r>
            <a:endParaRPr sz="2200"/>
          </a:p>
          <a:p>
            <a:pPr indent="-889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</a:pPr>
            <a:r>
              <a:t/>
            </a:r>
            <a:endParaRPr sz="2200"/>
          </a:p>
          <a:p>
            <a:pPr indent="-889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</a:pPr>
            <a:r>
              <a:t/>
            </a:r>
            <a:endParaRPr sz="2200"/>
          </a:p>
        </p:txBody>
      </p:sp>
      <p:pic>
        <p:nvPicPr>
          <p:cNvPr descr="page14image3857984" id="225" name="Google Shape;22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823" y="2054883"/>
            <a:ext cx="3834137" cy="3101734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15"/>
          <p:cNvSpPr txBox="1"/>
          <p:nvPr/>
        </p:nvSpPr>
        <p:spPr>
          <a:xfrm>
            <a:off x="9822873" y="207818"/>
            <a:ext cx="138884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ECB3A6"/>
                </a:solidFill>
                <a:latin typeface="Calibri"/>
                <a:ea typeface="Calibri"/>
                <a:cs typeface="Calibri"/>
                <a:sym typeface="Calibri"/>
              </a:rPr>
              <a:t>Gas Giant</a:t>
            </a:r>
            <a:endParaRPr/>
          </a:p>
        </p:txBody>
      </p:sp>
      <p:sp>
        <p:nvSpPr>
          <p:cNvPr id="227" name="Google Shape;227;p15"/>
          <p:cNvSpPr txBox="1"/>
          <p:nvPr/>
        </p:nvSpPr>
        <p:spPr>
          <a:xfrm>
            <a:off x="334047" y="5426439"/>
            <a:ext cx="3902863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Only planet not visible to the naked eye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Dwarf Planets, Moons, Asteroids and Comets</a:t>
            </a:r>
            <a:endParaRPr/>
          </a:p>
        </p:txBody>
      </p:sp>
      <p:sp>
        <p:nvSpPr>
          <p:cNvPr id="234" name="Google Shape;234;p16"/>
          <p:cNvSpPr txBox="1"/>
          <p:nvPr/>
        </p:nvSpPr>
        <p:spPr>
          <a:xfrm>
            <a:off x="404736" y="4467069"/>
            <a:ext cx="3360488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Dwarf planets are a lot like regular planets except their orbital path around the Sun is full of other objects like asteroids</a:t>
            </a:r>
            <a:endParaRPr/>
          </a:p>
        </p:txBody>
      </p:sp>
      <p:pic>
        <p:nvPicPr>
          <p:cNvPr id="235" name="Google Shape;235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8371" y="2140393"/>
            <a:ext cx="3186852" cy="2116814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16"/>
          <p:cNvSpPr txBox="1"/>
          <p:nvPr/>
        </p:nvSpPr>
        <p:spPr>
          <a:xfrm>
            <a:off x="4493495" y="4453195"/>
            <a:ext cx="2980351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Moons are natural objects that orbit planets. There are over 200 moons in our Solar System, most orbiting the gas giants Jupiter and Saturn</a:t>
            </a:r>
            <a:endParaRPr/>
          </a:p>
        </p:txBody>
      </p:sp>
      <p:sp>
        <p:nvSpPr>
          <p:cNvPr id="237" name="Google Shape;237;p16"/>
          <p:cNvSpPr txBox="1"/>
          <p:nvPr/>
        </p:nvSpPr>
        <p:spPr>
          <a:xfrm>
            <a:off x="8202117" y="4453195"/>
            <a:ext cx="3430249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Asteroids and comets are small chunks of ice, rock and metal leftover from the formation of our solar system 4.6 billion years ago</a:t>
            </a:r>
            <a:endParaRPr/>
          </a:p>
        </p:txBody>
      </p:sp>
      <p:pic>
        <p:nvPicPr>
          <p:cNvPr id="238" name="Google Shape;238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60494" y="2436318"/>
            <a:ext cx="1820889" cy="1820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420458" y="2813853"/>
            <a:ext cx="2211908" cy="1474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1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76654" y="1876112"/>
            <a:ext cx="1823436" cy="14746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94500" y="1143000"/>
            <a:ext cx="5242560" cy="4776775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What is the Milky Way Galaxy?</a:t>
            </a:r>
            <a:endParaRPr/>
          </a:p>
        </p:txBody>
      </p:sp>
      <p:sp>
        <p:nvSpPr>
          <p:cNvPr id="248" name="Google Shape;248;p17"/>
          <p:cNvSpPr txBox="1"/>
          <p:nvPr>
            <p:ph idx="1" type="body"/>
          </p:nvPr>
        </p:nvSpPr>
        <p:spPr>
          <a:xfrm>
            <a:off x="838200" y="1825625"/>
            <a:ext cx="59563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762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sz="2400"/>
              <a:t>Our Solar System itself is only a small part of a huge system of stars and other objects called the Milky Way galaxy  </a:t>
            </a:r>
            <a:endParaRPr/>
          </a:p>
          <a:p>
            <a:pPr indent="-762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sz="2400"/>
              <a:t>Most stars host their own planets, so there are likely tens of billions of other solar systems in the Milky Way galaxy alone</a:t>
            </a:r>
            <a:endParaRPr/>
          </a:p>
        </p:txBody>
      </p:sp>
      <p:sp>
        <p:nvSpPr>
          <p:cNvPr id="249" name="Google Shape;249;p17"/>
          <p:cNvSpPr txBox="1"/>
          <p:nvPr/>
        </p:nvSpPr>
        <p:spPr>
          <a:xfrm>
            <a:off x="7877409" y="5823020"/>
            <a:ext cx="3076742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Our “Amazing Earth” is part of this “Amazing”</a:t>
            </a: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Galaxy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Activities: Planet Size and Distance Models</a:t>
            </a:r>
            <a:endParaRPr/>
          </a:p>
        </p:txBody>
      </p:sp>
      <p:sp>
        <p:nvSpPr>
          <p:cNvPr id="256" name="Google Shape;256;p18"/>
          <p:cNvSpPr txBox="1"/>
          <p:nvPr>
            <p:ph idx="1" type="body"/>
          </p:nvPr>
        </p:nvSpPr>
        <p:spPr>
          <a:xfrm>
            <a:off x="1334124" y="2143593"/>
            <a:ext cx="4332157" cy="40333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</a:pPr>
            <a:r>
              <a:rPr lang="en-US" sz="2600"/>
              <a:t>Play-Doh Planets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</a:pPr>
            <a:r>
              <a:rPr lang="en-US" sz="2600"/>
              <a:t>Teams of Two</a:t>
            </a:r>
            <a:endParaRPr/>
          </a:p>
          <a:p>
            <a:pPr indent="-177800" lvl="0" marL="2286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63500" lvl="0" marL="2286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</a:pPr>
            <a:r>
              <a:t/>
            </a:r>
            <a:endParaRPr sz="2600"/>
          </a:p>
        </p:txBody>
      </p:sp>
      <p:sp>
        <p:nvSpPr>
          <p:cNvPr id="257" name="Google Shape;257;p18"/>
          <p:cNvSpPr txBox="1"/>
          <p:nvPr/>
        </p:nvSpPr>
        <p:spPr>
          <a:xfrm>
            <a:off x="6506981" y="2143593"/>
            <a:ext cx="5322757" cy="40333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Toilet Paper Solar System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Group Activity</a:t>
            </a:r>
            <a:endParaRPr/>
          </a:p>
          <a:p>
            <a:pPr indent="-50800" lvl="0" marL="2286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t/>
            </a:r>
            <a:endParaRPr sz="2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8" name="Google Shape;25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2516" y="3333227"/>
            <a:ext cx="3448572" cy="286932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ge5image3175453408" id="259" name="Google Shape;259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16000" y="3477718"/>
            <a:ext cx="5080000" cy="287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4000">
        <p14:vortex dir="r"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9"/>
          <p:cNvSpPr txBox="1"/>
          <p:nvPr>
            <p:ph type="title"/>
          </p:nvPr>
        </p:nvSpPr>
        <p:spPr>
          <a:xfrm>
            <a:off x="7503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Planet Size Model</a:t>
            </a:r>
            <a:endParaRPr/>
          </a:p>
        </p:txBody>
      </p:sp>
      <p:sp>
        <p:nvSpPr>
          <p:cNvPr id="266" name="Google Shape;266;p19"/>
          <p:cNvSpPr/>
          <p:nvPr/>
        </p:nvSpPr>
        <p:spPr>
          <a:xfrm>
            <a:off x="2468853" y="2267907"/>
            <a:ext cx="7203382" cy="76944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alibri"/>
              <a:buNone/>
            </a:pPr>
            <a:r>
              <a:rPr b="0" i="0" lang="en-US" sz="2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Cut in half and cut each half again until you have </a:t>
            </a:r>
            <a:r>
              <a:rPr b="1" i="0" lang="en-US" sz="2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8 </a:t>
            </a:r>
            <a:r>
              <a:rPr b="0" i="0" lang="en-US" sz="2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equal parts</a:t>
            </a:r>
            <a:br>
              <a:rPr b="0" i="0" lang="en-US" sz="2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  <a:endParaRPr/>
          </a:p>
        </p:txBody>
      </p:sp>
      <p:pic>
        <p:nvPicPr>
          <p:cNvPr descr="page1image3472724032" id="267" name="Google Shape;26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1995" y="2391936"/>
            <a:ext cx="1450040" cy="145004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19"/>
          <p:cNvSpPr txBox="1"/>
          <p:nvPr/>
        </p:nvSpPr>
        <p:spPr>
          <a:xfrm>
            <a:off x="2468853" y="1666665"/>
            <a:ext cx="4218078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Roll Play-Doh into a hot dog shape</a:t>
            </a:r>
            <a:endParaRPr sz="2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19"/>
          <p:cNvSpPr txBox="1"/>
          <p:nvPr/>
        </p:nvSpPr>
        <p:spPr>
          <a:xfrm>
            <a:off x="602040" y="1681434"/>
            <a:ext cx="901401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Step 1</a:t>
            </a:r>
            <a:endParaRPr/>
          </a:p>
        </p:txBody>
      </p:sp>
      <p:sp>
        <p:nvSpPr>
          <p:cNvPr id="270" name="Google Shape;270;p19"/>
          <p:cNvSpPr txBox="1"/>
          <p:nvPr/>
        </p:nvSpPr>
        <p:spPr>
          <a:xfrm>
            <a:off x="602041" y="2257384"/>
            <a:ext cx="901401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Step 2</a:t>
            </a:r>
            <a:endParaRPr/>
          </a:p>
        </p:txBody>
      </p:sp>
      <p:sp>
        <p:nvSpPr>
          <p:cNvPr id="271" name="Google Shape;271;p19"/>
          <p:cNvSpPr/>
          <p:nvPr/>
        </p:nvSpPr>
        <p:spPr>
          <a:xfrm>
            <a:off x="3211847" y="2672171"/>
            <a:ext cx="7953075" cy="11079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Roll </a:t>
            </a:r>
            <a:r>
              <a:rPr b="1"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5 </a:t>
            </a: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parts together to create the planet </a:t>
            </a:r>
            <a:r>
              <a:rPr b="1"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Jupiter</a:t>
            </a:r>
            <a:br>
              <a:rPr b="1"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Roll </a:t>
            </a:r>
            <a:r>
              <a:rPr b="1"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 </a:t>
            </a: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part to create the planet </a:t>
            </a:r>
            <a:r>
              <a:rPr b="1"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Saturn </a:t>
            </a:r>
            <a:endParaRPr sz="2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alibri"/>
              <a:buNone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Place Play-Doh parts on the correct planet on the map as you create</a:t>
            </a:r>
            <a:endParaRPr b="0" i="0" sz="2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age1image3472754832" id="272" name="Google Shape;272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71995" y="4163641"/>
            <a:ext cx="1422305" cy="1422305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19"/>
          <p:cNvSpPr txBox="1"/>
          <p:nvPr/>
        </p:nvSpPr>
        <p:spPr>
          <a:xfrm>
            <a:off x="2468853" y="4018831"/>
            <a:ext cx="3794116" cy="769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Combine the remaining </a:t>
            </a:r>
            <a:r>
              <a:rPr b="1"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 </a:t>
            </a: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parts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Then cut into </a:t>
            </a:r>
            <a:r>
              <a:rPr b="1"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8 </a:t>
            </a: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equal parts</a:t>
            </a:r>
            <a:endParaRPr/>
          </a:p>
        </p:txBody>
      </p:sp>
      <p:sp>
        <p:nvSpPr>
          <p:cNvPr id="274" name="Google Shape;274;p19"/>
          <p:cNvSpPr txBox="1"/>
          <p:nvPr/>
        </p:nvSpPr>
        <p:spPr>
          <a:xfrm>
            <a:off x="3189467" y="4794400"/>
            <a:ext cx="3900170" cy="17851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Take </a:t>
            </a:r>
            <a:r>
              <a:rPr b="1"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 </a:t>
            </a: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parts and </a:t>
            </a:r>
            <a:r>
              <a:rPr lang="en-US" sz="22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add</a:t>
            </a: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to </a:t>
            </a:r>
            <a:r>
              <a:rPr b="1"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Jupiter</a:t>
            </a:r>
            <a:endParaRPr sz="2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Take </a:t>
            </a:r>
            <a:r>
              <a:rPr b="1"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 </a:t>
            </a: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parts and </a:t>
            </a:r>
            <a:r>
              <a:rPr lang="en-US" sz="22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add</a:t>
            </a: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to </a:t>
            </a:r>
            <a:r>
              <a:rPr b="1"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Saturn</a:t>
            </a:r>
            <a:br>
              <a:rPr b="1"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Take </a:t>
            </a:r>
            <a:r>
              <a:rPr b="1"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 </a:t>
            </a: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part to create </a:t>
            </a:r>
            <a:r>
              <a:rPr b="1"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Neptune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Take 1 </a:t>
            </a: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part to create </a:t>
            </a:r>
            <a:r>
              <a:rPr b="1"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Uranus </a:t>
            </a:r>
            <a:endParaRPr sz="2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Place Play-Doh parts on the map</a:t>
            </a:r>
            <a:endParaRPr sz="2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5" name="Google Shape;275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5400000">
            <a:off x="8510518" y="3202104"/>
            <a:ext cx="2236952" cy="3870406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19"/>
          <p:cNvSpPr txBox="1"/>
          <p:nvPr/>
        </p:nvSpPr>
        <p:spPr>
          <a:xfrm>
            <a:off x="9091213" y="6342735"/>
            <a:ext cx="126226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Planet Map</a:t>
            </a:r>
            <a:endParaRPr/>
          </a:p>
        </p:txBody>
      </p:sp>
      <p:sp>
        <p:nvSpPr>
          <p:cNvPr id="277" name="Google Shape;277;p19"/>
          <p:cNvSpPr txBox="1"/>
          <p:nvPr/>
        </p:nvSpPr>
        <p:spPr>
          <a:xfrm>
            <a:off x="689615" y="5810063"/>
            <a:ext cx="1764247" cy="769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Steps 4-10 on activity sheet</a:t>
            </a:r>
            <a:endParaRPr/>
          </a:p>
        </p:txBody>
      </p:sp>
      <p:sp>
        <p:nvSpPr>
          <p:cNvPr id="278" name="Google Shape;278;p19"/>
          <p:cNvSpPr txBox="1"/>
          <p:nvPr/>
        </p:nvSpPr>
        <p:spPr>
          <a:xfrm>
            <a:off x="630053" y="4015274"/>
            <a:ext cx="901401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Step 3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What is a Solar System?</a:t>
            </a:r>
            <a:endParaRPr/>
          </a:p>
        </p:txBody>
      </p:sp>
      <p:sp>
        <p:nvSpPr>
          <p:cNvPr id="97" name="Google Shape;97;p2"/>
          <p:cNvSpPr txBox="1"/>
          <p:nvPr>
            <p:ph idx="1" type="body"/>
          </p:nvPr>
        </p:nvSpPr>
        <p:spPr>
          <a:xfrm>
            <a:off x="838200" y="2528888"/>
            <a:ext cx="4800600" cy="2779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sz="2400"/>
              <a:t>A solar system is a star and all of the objects that travel around it: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00"/>
              <a:buNone/>
            </a:pPr>
            <a:r>
              <a:t/>
            </a:r>
            <a:endParaRPr sz="400"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planets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moons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asteroids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c</a:t>
            </a:r>
            <a:r>
              <a:rPr lang="en-US" sz="2000"/>
              <a:t>omets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sz="2400"/>
              <a:t>	</a:t>
            </a:r>
            <a:endParaRPr/>
          </a:p>
          <a:p>
            <a:pPr indent="-762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t/>
            </a:r>
            <a:endParaRPr sz="2400"/>
          </a:p>
        </p:txBody>
      </p:sp>
      <p:pic>
        <p:nvPicPr>
          <p:cNvPr id="98" name="Google Shape;9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32524" y="1864802"/>
            <a:ext cx="5695132" cy="37930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Our Solar System</a:t>
            </a:r>
            <a:endParaRPr/>
          </a:p>
        </p:txBody>
      </p:sp>
      <p:sp>
        <p:nvSpPr>
          <p:cNvPr id="105" name="Google Shape;105;p3"/>
          <p:cNvSpPr txBox="1"/>
          <p:nvPr>
            <p:ph idx="1" type="body"/>
          </p:nvPr>
        </p:nvSpPr>
        <p:spPr>
          <a:xfrm>
            <a:off x="7797800" y="1901572"/>
            <a:ext cx="4241800" cy="43976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US" sz="2000"/>
              <a:t>Currently: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 sz="2000"/>
              <a:t>1 star: The Sun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 sz="2000"/>
              <a:t>8 planets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 sz="2000"/>
              <a:t>5 dwarf planets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 sz="2000"/>
              <a:t>200+ moons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 sz="2000"/>
              <a:t>856,810 asteroids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 sz="2000"/>
              <a:t>3,599 comets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 sz="2000"/>
              <a:t>countless particles of smaller debris</a:t>
            </a:r>
            <a:endParaRPr/>
          </a:p>
          <a:p>
            <a:pPr indent="-177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i="1" lang="en-US" sz="2000"/>
              <a:t>And there are always new discoveries…</a:t>
            </a:r>
            <a:endParaRPr/>
          </a:p>
          <a:p>
            <a:pPr indent="-101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t/>
            </a:r>
            <a:endParaRPr sz="2000"/>
          </a:p>
        </p:txBody>
      </p:sp>
      <p:pic>
        <p:nvPicPr>
          <p:cNvPr descr="page1image3857312" id="106" name="Google Shape;10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690688"/>
            <a:ext cx="7616843" cy="396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One Star: The Sun</a:t>
            </a:r>
            <a:endParaRPr/>
          </a:p>
        </p:txBody>
      </p:sp>
      <p:pic>
        <p:nvPicPr>
          <p:cNvPr descr="page4image11281152" id="113" name="Google Shape;113;p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66799" y="1947186"/>
            <a:ext cx="3532910" cy="33559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4"/>
          <p:cNvSpPr txBox="1"/>
          <p:nvPr/>
        </p:nvSpPr>
        <p:spPr>
          <a:xfrm>
            <a:off x="5057918" y="1690688"/>
            <a:ext cx="6753082" cy="4493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b="0" i="0" lang="en-US" sz="2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Center of the solar system</a:t>
            </a:r>
            <a:endParaRPr/>
          </a:p>
          <a:p>
            <a:pPr indent="-2032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b="0" i="0" lang="en-US" sz="2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 hot ball of glowing hydrogen and helium gases</a:t>
            </a:r>
            <a:endParaRPr/>
          </a:p>
          <a:p>
            <a:pPr indent="-2032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b="0" i="0" lang="en-US" sz="2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Makes up 99.8% of the mass of the entire solar system</a:t>
            </a:r>
            <a:endParaRPr/>
          </a:p>
          <a:p>
            <a:pPr indent="-2032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b="0" i="0" lang="en-US" sz="2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Sun is huge. If the Sun were as tall as a door, Earth would be about the size of a nickel!</a:t>
            </a:r>
            <a:endParaRPr/>
          </a:p>
          <a:p>
            <a:pPr indent="-2032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b="0" i="0" lang="en-US" sz="2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seasons, ocean currents, weather, climate and life on Earth are driven by the connection and interactions between the Sun and Earth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4"/>
          <p:cNvSpPr txBox="1"/>
          <p:nvPr/>
        </p:nvSpPr>
        <p:spPr>
          <a:xfrm>
            <a:off x="1246908" y="5427961"/>
            <a:ext cx="3172691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Sun’s core temperature is about 27,000,000° F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What are the names of our Planets? </a:t>
            </a:r>
            <a:endParaRPr/>
          </a:p>
        </p:txBody>
      </p:sp>
      <p:pic>
        <p:nvPicPr>
          <p:cNvPr id="122" name="Google Shape;122;p5"/>
          <p:cNvPicPr preferRelativeResize="0"/>
          <p:nvPr/>
        </p:nvPicPr>
        <p:blipFill rotWithShape="1">
          <a:blip r:embed="rId3">
            <a:alphaModFix/>
          </a:blip>
          <a:srcRect b="0" l="-1" r="0" t="0"/>
          <a:stretch/>
        </p:blipFill>
        <p:spPr>
          <a:xfrm>
            <a:off x="354063" y="1690688"/>
            <a:ext cx="11404079" cy="3652211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5"/>
          <p:cNvSpPr txBox="1"/>
          <p:nvPr/>
        </p:nvSpPr>
        <p:spPr>
          <a:xfrm>
            <a:off x="3109252" y="5816046"/>
            <a:ext cx="597349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image sizes are to scale but the relative distances are not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6"/>
          <p:cNvSpPr txBox="1"/>
          <p:nvPr>
            <p:ph type="title"/>
          </p:nvPr>
        </p:nvSpPr>
        <p:spPr>
          <a:xfrm>
            <a:off x="698500" y="365125"/>
            <a:ext cx="10896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-US" sz="3600"/>
              <a:t>What are the Differences? Terrestrial Planets vs Gas Giants</a:t>
            </a:r>
            <a:endParaRPr/>
          </a:p>
        </p:txBody>
      </p:sp>
      <p:pic>
        <p:nvPicPr>
          <p:cNvPr id="130" name="Google Shape;130;p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23537" y="4958393"/>
            <a:ext cx="3506800" cy="1514453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6"/>
          <p:cNvSpPr txBox="1"/>
          <p:nvPr/>
        </p:nvSpPr>
        <p:spPr>
          <a:xfrm>
            <a:off x="957185" y="6303569"/>
            <a:ext cx="4039504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Mercury, Venus, Earth and Mars, sized to scale</a:t>
            </a:r>
            <a:endParaRPr/>
          </a:p>
        </p:txBody>
      </p:sp>
      <p:sp>
        <p:nvSpPr>
          <p:cNvPr id="132" name="Google Shape;132;p6"/>
          <p:cNvSpPr txBox="1"/>
          <p:nvPr/>
        </p:nvSpPr>
        <p:spPr>
          <a:xfrm>
            <a:off x="796297" y="1690688"/>
            <a:ext cx="455155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Terrestrial Planets: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Mostly made of rocks with a hard surface (Earth-like)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Surface and atmospheres can be much hotter or colder than Earth’s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May or may not have water or much atmosphere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Have canyons, craters, mountains and volcanoes</a:t>
            </a:r>
            <a:endParaRPr/>
          </a:p>
        </p:txBody>
      </p:sp>
      <p:sp>
        <p:nvSpPr>
          <p:cNvPr id="133" name="Google Shape;133;p6"/>
          <p:cNvSpPr txBox="1"/>
          <p:nvPr/>
        </p:nvSpPr>
        <p:spPr>
          <a:xfrm>
            <a:off x="6436255" y="1690688"/>
            <a:ext cx="5050721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Gas Giants: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Very large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Mostly made up of gas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Do not have a solid surface like Earth’s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Very thick atmosphere (gas)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Might have a small solid core</a:t>
            </a:r>
            <a:endParaRPr/>
          </a:p>
        </p:txBody>
      </p:sp>
      <p:pic>
        <p:nvPicPr>
          <p:cNvPr id="134" name="Google Shape;134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02707" y="4858333"/>
            <a:ext cx="3320136" cy="1445236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6"/>
          <p:cNvSpPr txBox="1"/>
          <p:nvPr/>
        </p:nvSpPr>
        <p:spPr>
          <a:xfrm>
            <a:off x="6239217" y="6303569"/>
            <a:ext cx="4447115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Jupiter, Saturn, Uranus and Neptune, sized to scale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5873" y="1260763"/>
            <a:ext cx="11009168" cy="378229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7"/>
          <p:cNvSpPr txBox="1"/>
          <p:nvPr/>
        </p:nvSpPr>
        <p:spPr>
          <a:xfrm>
            <a:off x="3223781" y="5763490"/>
            <a:ext cx="6316409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Let’s quickly review each planet in order from the Sun </a:t>
            </a:r>
            <a:endParaRPr/>
          </a:p>
        </p:txBody>
      </p:sp>
      <p:sp>
        <p:nvSpPr>
          <p:cNvPr id="143" name="Google Shape;143;p7"/>
          <p:cNvSpPr txBox="1"/>
          <p:nvPr/>
        </p:nvSpPr>
        <p:spPr>
          <a:xfrm>
            <a:off x="1743628" y="406614"/>
            <a:ext cx="2063963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Terrestrial</a:t>
            </a:r>
            <a:endParaRPr/>
          </a:p>
        </p:txBody>
      </p:sp>
      <p:sp>
        <p:nvSpPr>
          <p:cNvPr id="144" name="Google Shape;144;p7"/>
          <p:cNvSpPr txBox="1"/>
          <p:nvPr/>
        </p:nvSpPr>
        <p:spPr>
          <a:xfrm>
            <a:off x="7566022" y="406614"/>
            <a:ext cx="2174506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Gas Giants</a:t>
            </a:r>
            <a:endParaRPr/>
          </a:p>
        </p:txBody>
      </p:sp>
      <p:cxnSp>
        <p:nvCxnSpPr>
          <p:cNvPr id="145" name="Google Shape;145;p7"/>
          <p:cNvCxnSpPr/>
          <p:nvPr/>
        </p:nvCxnSpPr>
        <p:spPr>
          <a:xfrm>
            <a:off x="5015345" y="540327"/>
            <a:ext cx="0" cy="4918363"/>
          </a:xfrm>
          <a:prstGeom prst="straightConnector1">
            <a:avLst/>
          </a:prstGeom>
          <a:noFill/>
          <a:ln cap="flat" cmpd="sng" w="9525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8"/>
          <p:cNvSpPr txBox="1"/>
          <p:nvPr>
            <p:ph type="title"/>
          </p:nvPr>
        </p:nvSpPr>
        <p:spPr>
          <a:xfrm>
            <a:off x="900113" y="365125"/>
            <a:ext cx="10453687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Mercury</a:t>
            </a:r>
            <a:endParaRPr/>
          </a:p>
        </p:txBody>
      </p:sp>
      <p:sp>
        <p:nvSpPr>
          <p:cNvPr id="152" name="Google Shape;152;p8"/>
          <p:cNvSpPr txBox="1"/>
          <p:nvPr>
            <p:ph idx="1" type="body"/>
          </p:nvPr>
        </p:nvSpPr>
        <p:spPr>
          <a:xfrm>
            <a:off x="4297131" y="2656669"/>
            <a:ext cx="7654636" cy="4891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Closest planet to the Sun</a:t>
            </a:r>
            <a:endParaRPr/>
          </a:p>
          <a:p>
            <a:pPr indent="-17145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</a:pPr>
            <a:r>
              <a:t/>
            </a:r>
            <a:endParaRPr sz="9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Smallest of the 8 planets</a:t>
            </a:r>
            <a:endParaRPr/>
          </a:p>
          <a:p>
            <a:pPr indent="-177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Heavily cratered, looks like our Moon and is similar in size</a:t>
            </a:r>
            <a:endParaRPr/>
          </a:p>
          <a:p>
            <a:pPr indent="-177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Days on Mercury are very long because the planet rotates very slowly. One day-long spin lasts for 59 Earth days</a:t>
            </a:r>
            <a:endParaRPr/>
          </a:p>
        </p:txBody>
      </p:sp>
      <p:pic>
        <p:nvPicPr>
          <p:cNvPr id="153" name="Google Shape;153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0345" y="2132013"/>
            <a:ext cx="3340100" cy="33401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8"/>
          <p:cNvSpPr txBox="1"/>
          <p:nvPr/>
        </p:nvSpPr>
        <p:spPr>
          <a:xfrm>
            <a:off x="9822873" y="207818"/>
            <a:ext cx="1441805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ECB3A6"/>
                </a:solidFill>
                <a:latin typeface="Calibri"/>
                <a:ea typeface="Calibri"/>
                <a:cs typeface="Calibri"/>
                <a:sym typeface="Calibri"/>
              </a:rPr>
              <a:t>Terrestrial</a:t>
            </a:r>
            <a:endParaRPr/>
          </a:p>
        </p:txBody>
      </p:sp>
      <p:sp>
        <p:nvSpPr>
          <p:cNvPr id="155" name="Google Shape;155;p8"/>
          <p:cNvSpPr txBox="1"/>
          <p:nvPr/>
        </p:nvSpPr>
        <p:spPr>
          <a:xfrm>
            <a:off x="900113" y="5544106"/>
            <a:ext cx="238011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Has no moons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Venus</a:t>
            </a:r>
            <a:endParaRPr/>
          </a:p>
        </p:txBody>
      </p:sp>
      <p:sp>
        <p:nvSpPr>
          <p:cNvPr id="162" name="Google Shape;162;p9"/>
          <p:cNvSpPr txBox="1"/>
          <p:nvPr>
            <p:ph idx="1" type="body"/>
          </p:nvPr>
        </p:nvSpPr>
        <p:spPr>
          <a:xfrm>
            <a:off x="3810000" y="2100262"/>
            <a:ext cx="75438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Second planet from the Sun </a:t>
            </a:r>
            <a:endParaRPr/>
          </a:p>
          <a:p>
            <a:pPr indent="-177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Second brightest object in the night sky after the Moon</a:t>
            </a:r>
            <a:endParaRPr/>
          </a:p>
          <a:p>
            <a:pPr indent="-177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Has a permanent blanket of clouds</a:t>
            </a:r>
            <a:endParaRPr/>
          </a:p>
          <a:p>
            <a:pPr indent="-177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The hottest planet in our solar system with surface temps about 867°F, which is hot enough to melt lead!</a:t>
            </a:r>
            <a:endParaRPr/>
          </a:p>
          <a:p>
            <a:pPr indent="-177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</a:pPr>
            <a:r>
              <a:t/>
            </a:r>
            <a:endParaRPr sz="8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</a:pPr>
            <a:r>
              <a:rPr lang="en-US" sz="2200"/>
              <a:t>Sometimes referred to as the Earth's sister planet due to their similar size and mass</a:t>
            </a:r>
            <a:endParaRPr/>
          </a:p>
          <a:p>
            <a:pPr indent="-889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</a:pPr>
            <a:r>
              <a:t/>
            </a:r>
            <a:endParaRPr sz="2200"/>
          </a:p>
          <a:p>
            <a:pPr indent="-889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</a:pPr>
            <a:r>
              <a:t/>
            </a:r>
            <a:endParaRPr sz="2200"/>
          </a:p>
          <a:p>
            <a:pPr indent="-889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</a:pPr>
            <a:r>
              <a:t/>
            </a:r>
            <a:endParaRPr sz="2200"/>
          </a:p>
        </p:txBody>
      </p:sp>
      <p:pic>
        <p:nvPicPr>
          <p:cNvPr id="163" name="Google Shape;163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9561" y="1895475"/>
            <a:ext cx="3228976" cy="3228976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9"/>
          <p:cNvSpPr txBox="1"/>
          <p:nvPr/>
        </p:nvSpPr>
        <p:spPr>
          <a:xfrm>
            <a:off x="645317" y="5162161"/>
            <a:ext cx="2557463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Spins backwards with the Sun rising in the west and setting in the east </a:t>
            </a:r>
            <a:endParaRPr/>
          </a:p>
        </p:txBody>
      </p:sp>
      <p:sp>
        <p:nvSpPr>
          <p:cNvPr id="165" name="Google Shape;165;p9"/>
          <p:cNvSpPr txBox="1"/>
          <p:nvPr/>
        </p:nvSpPr>
        <p:spPr>
          <a:xfrm>
            <a:off x="9822873" y="207818"/>
            <a:ext cx="1441805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ECB3A6"/>
                </a:solidFill>
                <a:latin typeface="Calibri"/>
                <a:ea typeface="Calibri"/>
                <a:cs typeface="Calibri"/>
                <a:sym typeface="Calibri"/>
              </a:rPr>
              <a:t>Terrestrial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2018-12-12T17:04:02Z</dcterms:created>
  <dc:creator>elaine turner</dc:creator>
</cp:coreProperties>
</file>