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2" r:id="rId1"/>
    <p:sldMasterId id="2147483918" r:id="rId2"/>
  </p:sldMasterIdLst>
  <p:notesMasterIdLst>
    <p:notesMasterId r:id="rId18"/>
  </p:notesMasterIdLst>
  <p:sldIdLst>
    <p:sldId id="264" r:id="rId3"/>
    <p:sldId id="273" r:id="rId4"/>
    <p:sldId id="257" r:id="rId5"/>
    <p:sldId id="258" r:id="rId6"/>
    <p:sldId id="269" r:id="rId7"/>
    <p:sldId id="261" r:id="rId8"/>
    <p:sldId id="267" r:id="rId9"/>
    <p:sldId id="259" r:id="rId10"/>
    <p:sldId id="262" r:id="rId11"/>
    <p:sldId id="265" r:id="rId12"/>
    <p:sldId id="268" r:id="rId13"/>
    <p:sldId id="266" r:id="rId14"/>
    <p:sldId id="271" r:id="rId15"/>
    <p:sldId id="272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3018"/>
    <a:srgbClr val="BB311A"/>
    <a:srgbClr val="BC0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5"/>
    <p:restoredTop sz="83067"/>
  </p:normalViewPr>
  <p:slideViewPr>
    <p:cSldViewPr snapToGrid="0" snapToObjects="1">
      <p:cViewPr varScale="1">
        <p:scale>
          <a:sx n="88" d="100"/>
          <a:sy n="88" d="100"/>
        </p:scale>
        <p:origin x="140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E70636-E959-4848-B71D-EA8F79DB86CA}" type="datetimeFigureOut">
              <a:rPr lang="en-US" smtClean="0"/>
              <a:t>9/19/19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F30CC-2787-6747-A683-64B7C0538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705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</a:t>
            </a:r>
          </a:p>
          <a:p>
            <a:r>
              <a:rPr lang="en-US" dirty="0"/>
              <a:t>Name</a:t>
            </a:r>
          </a:p>
          <a:p>
            <a:r>
              <a:rPr lang="en-US" dirty="0"/>
              <a:t>Class/Kids</a:t>
            </a:r>
          </a:p>
          <a:p>
            <a:r>
              <a:rPr lang="en-US" dirty="0"/>
              <a:t>Role</a:t>
            </a:r>
          </a:p>
          <a:p>
            <a:endParaRPr lang="en-US" dirty="0"/>
          </a:p>
          <a:p>
            <a:r>
              <a:rPr lang="en-US" dirty="0"/>
              <a:t>Who is totally new to this?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5F30CC-2787-6747-A683-64B7C05386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013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ease, we try to duplicate the same days of week and times for at least Oct/Nov and again for the last three but we are flexible.  </a:t>
            </a:r>
          </a:p>
          <a:p>
            <a:r>
              <a:rPr lang="en-US" dirty="0"/>
              <a:t>AE has more flexibility than GREAT Art = grade only vs two carts for supplies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5F30CC-2787-6747-A683-64B7C053866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231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5F30CC-2787-6747-A683-64B7C053866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630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Note, parents sent an email invite to join </a:t>
            </a:r>
            <a:r>
              <a:rPr lang="en-US" dirty="0" err="1"/>
              <a:t>PTBoard</a:t>
            </a:r>
            <a:r>
              <a:rPr lang="en-US" dirty="0"/>
              <a:t> receive the weekly PTA newsletter and may think they have a </a:t>
            </a:r>
            <a:r>
              <a:rPr lang="en-US" dirty="0" err="1"/>
              <a:t>PTBoard</a:t>
            </a:r>
            <a:r>
              <a:rPr lang="en-US" dirty="0"/>
              <a:t>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5F30CC-2787-6747-A683-64B7C053866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487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5F30CC-2787-6747-A683-64B7C053866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469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07534" y="0"/>
            <a:ext cx="5898825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6906359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58856" y="3428999"/>
            <a:ext cx="4138550" cy="2268559"/>
          </a:xfrm>
        </p:spPr>
        <p:txBody>
          <a:bodyPr anchor="t">
            <a:normAutofit/>
          </a:bodyPr>
          <a:lstStyle>
            <a:lvl1pPr algn="r"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1292" y="2268787"/>
            <a:ext cx="3966114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600" b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641440" y="3262168"/>
            <a:ext cx="3117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2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339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07534" y="0"/>
            <a:ext cx="7315560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832116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TextBox 16"/>
          <p:cNvSpPr txBox="1"/>
          <p:nvPr/>
        </p:nvSpPr>
        <p:spPr>
          <a:xfrm>
            <a:off x="1651862" y="636541"/>
            <a:ext cx="3117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6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8857" y="808057"/>
            <a:ext cx="5885350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20792" y="2049878"/>
            <a:ext cx="5723414" cy="400006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098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007534" y="0"/>
            <a:ext cx="7315560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832116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TextBox 22"/>
          <p:cNvSpPr txBox="1"/>
          <p:nvPr/>
        </p:nvSpPr>
        <p:spPr>
          <a:xfrm rot="5400000">
            <a:off x="7688343" y="480678"/>
            <a:ext cx="3117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6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9317" y="805818"/>
            <a:ext cx="99488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98" y="970410"/>
            <a:ext cx="4715441" cy="507953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646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35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040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8990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15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28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7699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911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446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32116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07534" y="0"/>
            <a:ext cx="7315560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51862" y="636541"/>
            <a:ext cx="3117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6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5343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6310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892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531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03778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91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237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836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5430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080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07534" y="0"/>
            <a:ext cx="7315560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832116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7405" y="3199028"/>
            <a:ext cx="5967420" cy="1372971"/>
          </a:xfrm>
        </p:spPr>
        <p:txBody>
          <a:bodyPr anchor="t">
            <a:normAutofit/>
          </a:bodyPr>
          <a:lstStyle>
            <a:lvl1pPr algn="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21131" y="2272143"/>
            <a:ext cx="5803294" cy="926885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644924" y="3023993"/>
            <a:ext cx="3117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6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7534" y="0"/>
            <a:ext cx="7315560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1426" y="805818"/>
            <a:ext cx="5882780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5406" y="2056800"/>
            <a:ext cx="2855547" cy="39931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679" y="2056800"/>
            <a:ext cx="2859527" cy="39931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32116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TextBox 18"/>
          <p:cNvSpPr txBox="1"/>
          <p:nvPr/>
        </p:nvSpPr>
        <p:spPr>
          <a:xfrm>
            <a:off x="1651862" y="636541"/>
            <a:ext cx="3117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6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64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7534" y="0"/>
            <a:ext cx="7315560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832116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TextBox 23"/>
          <p:cNvSpPr txBox="1"/>
          <p:nvPr/>
        </p:nvSpPr>
        <p:spPr>
          <a:xfrm>
            <a:off x="1651862" y="636541"/>
            <a:ext cx="3117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6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3589" y="805818"/>
            <a:ext cx="5880617" cy="10770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3589" y="2054563"/>
            <a:ext cx="2857364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000" b="0" cap="none" baseline="0">
                <a:solidFill>
                  <a:schemeClr val="accent6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2510" y="2851330"/>
            <a:ext cx="2858443" cy="31986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679" y="2054563"/>
            <a:ext cx="285952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000" b="0" cap="none" baseline="0">
                <a:solidFill>
                  <a:schemeClr val="accent6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84680" y="2851330"/>
            <a:ext cx="2859526" cy="31986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65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07534" y="0"/>
            <a:ext cx="7315560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32116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TextBox 15"/>
          <p:cNvSpPr txBox="1"/>
          <p:nvPr/>
        </p:nvSpPr>
        <p:spPr>
          <a:xfrm>
            <a:off x="1651862" y="636541"/>
            <a:ext cx="3117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6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872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07534" y="0"/>
            <a:ext cx="7315560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32116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30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007534" y="0"/>
            <a:ext cx="7315560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832116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TextBox 21"/>
          <p:cNvSpPr txBox="1"/>
          <p:nvPr/>
        </p:nvSpPr>
        <p:spPr>
          <a:xfrm>
            <a:off x="1179466" y="1127642"/>
            <a:ext cx="3117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6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83" y="1296618"/>
            <a:ext cx="2120703" cy="1889075"/>
          </a:xfrm>
        </p:spPr>
        <p:txBody>
          <a:bodyPr anchor="b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8538" y="805818"/>
            <a:ext cx="3755668" cy="52441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5982" y="3186155"/>
            <a:ext cx="2120703" cy="2386397"/>
          </a:xfrm>
        </p:spPr>
        <p:txBody>
          <a:bodyPr>
            <a:normAutofit/>
          </a:bodyPr>
          <a:lstStyle>
            <a:lvl1pPr marL="0" indent="0" algn="l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310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007534" y="0"/>
            <a:ext cx="7315560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832116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TextBox 12"/>
          <p:cNvSpPr txBox="1"/>
          <p:nvPr/>
        </p:nvSpPr>
        <p:spPr>
          <a:xfrm>
            <a:off x="1179466" y="1127642"/>
            <a:ext cx="3117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6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82987" y="3229"/>
            <a:ext cx="3727769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671" y="1296618"/>
            <a:ext cx="2603212" cy="188630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5984" y="3182928"/>
            <a:ext cx="2603794" cy="2386394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32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060" y="2912532"/>
            <a:ext cx="7772939" cy="394546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4998"/>
          <a:stretch/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1317" y="808057"/>
            <a:ext cx="587801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26236" y="2049878"/>
            <a:ext cx="5713092" cy="40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28294" y="5272451"/>
            <a:ext cx="2662729" cy="179188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58177" y="3658900"/>
            <a:ext cx="5885352" cy="183663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2136" y="164594"/>
            <a:ext cx="638312" cy="322850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0289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r" defTabSz="685800" rtl="0" eaLnBrk="1" latinLnBrk="0" hangingPunct="1">
        <a:lnSpc>
          <a:spcPct val="90000"/>
        </a:lnSpc>
        <a:spcBef>
          <a:spcPct val="0"/>
        </a:spcBef>
        <a:buNone/>
        <a:defRPr sz="28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58366" indent="-256032" algn="l" defTabSz="685800" rtl="0" eaLnBrk="1" latinLnBrk="0" hangingPunct="1">
        <a:lnSpc>
          <a:spcPct val="120000"/>
        </a:lnSpc>
        <a:spcBef>
          <a:spcPts val="375"/>
        </a:spcBef>
        <a:spcAft>
          <a:spcPts val="45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96504" indent="-256032" algn="l" defTabSz="685800" rtl="0" eaLnBrk="1" latinLnBrk="0" hangingPunct="1">
        <a:lnSpc>
          <a:spcPct val="120000"/>
        </a:lnSpc>
        <a:spcBef>
          <a:spcPts val="375"/>
        </a:spcBef>
        <a:spcAft>
          <a:spcPts val="45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44166" indent="-256032" algn="l" defTabSz="685800" rtl="0" eaLnBrk="1" latinLnBrk="0" hangingPunct="1">
        <a:lnSpc>
          <a:spcPct val="120000"/>
        </a:lnSpc>
        <a:spcBef>
          <a:spcPts val="375"/>
        </a:spcBef>
        <a:spcAft>
          <a:spcPts val="45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82304" indent="-256032" algn="l" defTabSz="685800" rtl="0" eaLnBrk="1" latinLnBrk="0" hangingPunct="1">
        <a:lnSpc>
          <a:spcPct val="120000"/>
        </a:lnSpc>
        <a:spcBef>
          <a:spcPts val="375"/>
        </a:spcBef>
        <a:spcAft>
          <a:spcPts val="45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629966" indent="-256032" algn="l" defTabSz="685800" rtl="0" eaLnBrk="1" latinLnBrk="0" hangingPunct="1">
        <a:lnSpc>
          <a:spcPct val="120000"/>
        </a:lnSpc>
        <a:spcBef>
          <a:spcPts val="375"/>
        </a:spcBef>
        <a:spcAft>
          <a:spcPts val="45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975104" indent="-256032" algn="l" defTabSz="685800" rtl="0" eaLnBrk="1" latinLnBrk="0" hangingPunct="1">
        <a:lnSpc>
          <a:spcPct val="120000"/>
        </a:lnSpc>
        <a:spcBef>
          <a:spcPts val="375"/>
        </a:spcBef>
        <a:spcAft>
          <a:spcPts val="45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1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322576" indent="-256032" algn="l" defTabSz="685800" rtl="0" eaLnBrk="1" latinLnBrk="0" hangingPunct="1">
        <a:lnSpc>
          <a:spcPct val="120000"/>
        </a:lnSpc>
        <a:spcBef>
          <a:spcPts val="375"/>
        </a:spcBef>
        <a:spcAft>
          <a:spcPts val="45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1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670048" indent="-256032" algn="l" defTabSz="685800" rtl="0" eaLnBrk="1" latinLnBrk="0" hangingPunct="1">
        <a:lnSpc>
          <a:spcPct val="120000"/>
        </a:lnSpc>
        <a:spcBef>
          <a:spcPts val="375"/>
        </a:spcBef>
        <a:spcAft>
          <a:spcPts val="45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1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017520" indent="-256032" algn="l" defTabSz="685800" rtl="0" eaLnBrk="1" latinLnBrk="0" hangingPunct="1">
        <a:lnSpc>
          <a:spcPct val="120000"/>
        </a:lnSpc>
        <a:spcBef>
          <a:spcPts val="375"/>
        </a:spcBef>
        <a:spcAft>
          <a:spcPts val="45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1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031F2-E6F6-F84E-A375-B9E744262F01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43B29-244A-AB4E-AA3B-FFFEAFAD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3152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  <p:sldLayoutId id="2147483930" r:id="rId12"/>
    <p:sldLayoutId id="2147483931" r:id="rId13"/>
    <p:sldLayoutId id="2147483932" r:id="rId14"/>
    <p:sldLayoutId id="2147483933" r:id="rId15"/>
    <p:sldLayoutId id="2147483934" r:id="rId16"/>
    <p:sldLayoutId id="214748393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5E9EEA7-34B5-1245-9A01-BA037DF40F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7126" y="3364478"/>
            <a:ext cx="7536873" cy="34935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924B40-D16E-BE4D-8F32-43BC1BE62D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187623">
            <a:off x="2772407" y="4418246"/>
            <a:ext cx="6175513" cy="859015"/>
          </a:xfrm>
        </p:spPr>
        <p:txBody>
          <a:bodyPr>
            <a:normAutofit fontScale="90000"/>
          </a:bodyPr>
          <a:lstStyle/>
          <a:p>
            <a:r>
              <a:rPr lang="en-US" sz="50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</a:rPr>
              <a:t>Amazing</a:t>
            </a:r>
            <a:br>
              <a:rPr lang="en-US" sz="50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</a:rPr>
            </a:br>
            <a:r>
              <a:rPr lang="en-US" sz="5000" dirty="0">
                <a:solidFill>
                  <a:schemeClr val="tx2">
                    <a:lumMod val="75000"/>
                  </a:schemeClr>
                </a:solidFill>
                <a:latin typeface="Bradley Hand" pitchFamily="2" charset="77"/>
              </a:rPr>
              <a:t>Earth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673A40C-BE70-7641-8706-5AE1853884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-2"/>
            <a:ext cx="7793185" cy="3463637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07F3382B-CD9A-2D4F-A4FF-F6A102C5FC01}"/>
              </a:ext>
            </a:extLst>
          </p:cNvPr>
          <p:cNvSpPr txBox="1">
            <a:spLocks/>
          </p:cNvSpPr>
          <p:nvPr/>
        </p:nvSpPr>
        <p:spPr>
          <a:xfrm>
            <a:off x="-1351723" y="2466234"/>
            <a:ext cx="6175513" cy="85901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 b="1" dirty="0">
                <a:solidFill>
                  <a:schemeClr val="accent2"/>
                </a:solidFill>
                <a:latin typeface="Bradley Hand" pitchFamily="2" charset="77"/>
              </a:rPr>
              <a:t>GREAT Art</a:t>
            </a:r>
          </a:p>
        </p:txBody>
      </p:sp>
    </p:spTree>
    <p:extLst>
      <p:ext uri="{BB962C8B-B14F-4D97-AF65-F5344CB8AC3E}">
        <p14:creationId xmlns:p14="http://schemas.microsoft.com/office/powerpoint/2010/main" val="4265697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177C1-697C-1B4C-B948-BA640611B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Power of </a:t>
            </a:r>
            <a:r>
              <a:rPr lang="en-US" dirty="0" err="1"/>
              <a:t>PTBoard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7812DA-59C4-DC41-8860-BBAB85EE1C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889" y="2210331"/>
            <a:ext cx="8221815" cy="44268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SVES PTA Website:</a:t>
            </a:r>
          </a:p>
          <a:p>
            <a:pPr lvl="1"/>
            <a:r>
              <a:rPr lang="en-US" dirty="0"/>
              <a:t>Any parent, PTA member or not</a:t>
            </a:r>
          </a:p>
          <a:p>
            <a:pPr lvl="1"/>
            <a:r>
              <a:rPr lang="en-US" dirty="0"/>
              <a:t>Share session materials, calendar and general information</a:t>
            </a:r>
          </a:p>
          <a:p>
            <a:pPr lvl="2"/>
            <a:r>
              <a:rPr lang="en-US" dirty="0"/>
              <a:t>no acct needed to view</a:t>
            </a:r>
          </a:p>
          <a:p>
            <a:pPr lvl="1"/>
            <a:r>
              <a:rPr lang="en-US" dirty="0"/>
              <a:t>Volunteer sign-ups</a:t>
            </a:r>
          </a:p>
          <a:p>
            <a:pPr lvl="1"/>
            <a:r>
              <a:rPr lang="en-US" dirty="0"/>
              <a:t>Posting classroom pictures</a:t>
            </a:r>
          </a:p>
          <a:p>
            <a:pPr lvl="1"/>
            <a:r>
              <a:rPr lang="en-US" dirty="0"/>
              <a:t>Sending announcements and messages</a:t>
            </a:r>
          </a:p>
          <a:p>
            <a:pPr lvl="1"/>
            <a:r>
              <a:rPr lang="en-US" dirty="0"/>
              <a:t>Our own private Coordinator group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Program Leads can:</a:t>
            </a:r>
          </a:p>
          <a:p>
            <a:pPr lvl="1"/>
            <a:r>
              <a:rPr lang="en-US" dirty="0"/>
              <a:t>View each class</a:t>
            </a:r>
          </a:p>
          <a:p>
            <a:pPr lvl="1"/>
            <a:r>
              <a:rPr lang="en-US" dirty="0"/>
              <a:t>Be a back-up for emergencies</a:t>
            </a:r>
          </a:p>
        </p:txBody>
      </p:sp>
    </p:spTree>
    <p:extLst>
      <p:ext uri="{BB962C8B-B14F-4D97-AF65-F5344CB8AC3E}">
        <p14:creationId xmlns:p14="http://schemas.microsoft.com/office/powerpoint/2010/main" val="70350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177C1-697C-1B4C-B948-BA640611B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Power of </a:t>
            </a:r>
            <a:r>
              <a:rPr lang="en-US" dirty="0" err="1"/>
              <a:t>PTBoard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7812DA-59C4-DC41-8860-BBAB85EE1C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889" y="2322445"/>
            <a:ext cx="7905751" cy="4426857"/>
          </a:xfrm>
        </p:spPr>
        <p:txBody>
          <a:bodyPr>
            <a:normAutofit/>
          </a:bodyPr>
          <a:lstStyle/>
          <a:p>
            <a:r>
              <a:rPr lang="en-US" dirty="0"/>
              <a:t>Encourage parents to create an account (email template provided)</a:t>
            </a:r>
          </a:p>
          <a:p>
            <a:endParaRPr lang="en-US" sz="1000" dirty="0"/>
          </a:p>
          <a:p>
            <a:r>
              <a:rPr lang="en-US" dirty="0"/>
              <a:t>Web Team approves requests to join. Secure site</a:t>
            </a:r>
          </a:p>
          <a:p>
            <a:pPr lvl="1"/>
            <a:endParaRPr lang="en-US" sz="500" dirty="0"/>
          </a:p>
          <a:p>
            <a:pPr lvl="1"/>
            <a:r>
              <a:rPr lang="en-US" dirty="0"/>
              <a:t>Create an account to receive access to all features</a:t>
            </a:r>
          </a:p>
          <a:p>
            <a:pPr lvl="1"/>
            <a:endParaRPr lang="en-US" sz="500" dirty="0"/>
          </a:p>
          <a:p>
            <a:pPr lvl="1"/>
            <a:r>
              <a:rPr lang="en-US" dirty="0"/>
              <a:t>Join child's classroom(s) for access to the class</a:t>
            </a:r>
          </a:p>
          <a:p>
            <a:pPr lvl="1"/>
            <a:endParaRPr lang="en-US" sz="500" dirty="0"/>
          </a:p>
          <a:p>
            <a:pPr lvl="1"/>
            <a:r>
              <a:rPr lang="en-US" dirty="0"/>
              <a:t>A template “how to create an account” message to email to parents will be shared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86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07778-C5C7-7F43-A7AA-BE08F2098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 &amp; Tour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94004A-B55C-2148-8F97-5E1AE87D69FA}"/>
              </a:ext>
            </a:extLst>
          </p:cNvPr>
          <p:cNvSpPr txBox="1">
            <a:spLocks/>
          </p:cNvSpPr>
          <p:nvPr/>
        </p:nvSpPr>
        <p:spPr>
          <a:xfrm>
            <a:off x="4691586" y="2071710"/>
            <a:ext cx="7613057" cy="3708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20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345F018-57AC-1146-AA52-4AA2C21A8273}"/>
              </a:ext>
            </a:extLst>
          </p:cNvPr>
          <p:cNvSpPr txBox="1">
            <a:spLocks/>
          </p:cNvSpPr>
          <p:nvPr/>
        </p:nvSpPr>
        <p:spPr>
          <a:xfrm>
            <a:off x="4691586" y="2071709"/>
            <a:ext cx="4459039" cy="370840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u="sng" dirty="0"/>
              <a:t>Classroom Session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Laptop, log-in, directory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Instructions &amp; Print-outs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PowerPoint Presentation notes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Video technical difficulties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Activity instructions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Tour of Teacher Workroom – activity materials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84AC9E9-D8FC-5648-B84F-CB29354EBA1B}"/>
              </a:ext>
            </a:extLst>
          </p:cNvPr>
          <p:cNvSpPr txBox="1">
            <a:spLocks/>
          </p:cNvSpPr>
          <p:nvPr/>
        </p:nvSpPr>
        <p:spPr>
          <a:xfrm>
            <a:off x="1357459" y="2050475"/>
            <a:ext cx="4459039" cy="370840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u="sng" dirty="0" err="1"/>
              <a:t>PTBoard</a:t>
            </a:r>
            <a:endParaRPr lang="en-US" u="sng" dirty="0"/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AE &amp; GA page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Class &amp; Group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People icon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Create sign-up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Post pictures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Send messages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887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23CA4-2D38-A642-B62A-363E78091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Successful sessions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00716-F712-2B48-8571-515528C6F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1770" y="2194560"/>
            <a:ext cx="7697870" cy="406908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Review the presentation, notes and activity material in advance</a:t>
            </a:r>
          </a:p>
          <a:p>
            <a:pPr lvl="0"/>
            <a:endParaRPr lang="en-US" sz="500" dirty="0"/>
          </a:p>
          <a:p>
            <a:pPr lvl="0"/>
            <a:r>
              <a:rPr lang="en-US" dirty="0"/>
              <a:t>Set up the activity stations and decide “who’s doing what” during the presentation</a:t>
            </a:r>
          </a:p>
          <a:p>
            <a:pPr lvl="0"/>
            <a:endParaRPr lang="en-US" sz="500" dirty="0"/>
          </a:p>
          <a:p>
            <a:pPr lvl="0"/>
            <a:r>
              <a:rPr lang="en-US" dirty="0"/>
              <a:t>Mind the clock; limit questions/answers</a:t>
            </a:r>
          </a:p>
          <a:p>
            <a:pPr lvl="0"/>
            <a:endParaRPr lang="en-US" sz="500" dirty="0"/>
          </a:p>
          <a:p>
            <a:pPr lvl="0"/>
            <a:r>
              <a:rPr lang="en-US" dirty="0"/>
              <a:t>Have students sit on floor: </a:t>
            </a:r>
          </a:p>
          <a:p>
            <a:pPr lvl="1"/>
            <a:r>
              <a:rPr lang="en-US" dirty="0"/>
              <a:t>set up activity at desks</a:t>
            </a:r>
          </a:p>
          <a:p>
            <a:pPr lvl="1"/>
            <a:r>
              <a:rPr lang="en-US" dirty="0"/>
              <a:t>explain activity BEFORE returning to their seat</a:t>
            </a:r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240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23CA4-2D38-A642-B62A-363E78091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Successful sessions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00716-F712-2B48-8571-515528C6F9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Prompt students to make connections by observing, questioning, etc.   </a:t>
            </a:r>
          </a:p>
          <a:p>
            <a:pPr lvl="0"/>
            <a:endParaRPr lang="en-US" sz="500" dirty="0"/>
          </a:p>
          <a:p>
            <a:r>
              <a:rPr lang="en-US" dirty="0"/>
              <a:t>Let students be as hands on as is safe and reasonable</a:t>
            </a:r>
          </a:p>
          <a:p>
            <a:endParaRPr lang="en-US" sz="500" dirty="0"/>
          </a:p>
          <a:p>
            <a:pPr lvl="0"/>
            <a:r>
              <a:rPr lang="en-US" dirty="0"/>
              <a:t>Clean up and return all materials (in an organized way please) for the next session</a:t>
            </a:r>
          </a:p>
          <a:p>
            <a:pPr lvl="0"/>
            <a:endParaRPr lang="en-US" sz="500" dirty="0"/>
          </a:p>
          <a:p>
            <a:pPr lvl="0"/>
            <a:r>
              <a:rPr lang="en-US" dirty="0"/>
              <a:t>Share feedback with leads and coordinators</a:t>
            </a:r>
          </a:p>
          <a:p>
            <a:pPr lvl="0"/>
            <a:endParaRPr lang="en-US" sz="500" dirty="0"/>
          </a:p>
          <a:p>
            <a:r>
              <a:rPr lang="en-US" dirty="0"/>
              <a:t>Have fun!</a:t>
            </a:r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635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FC3CE8A-20D0-9946-9CD0-32DF7DEA33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2982" y="764373"/>
            <a:ext cx="4378036" cy="582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3229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8B744-478D-124B-AD68-2FAC5CC02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D867A0-E97D-5847-9769-1A501D8500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4056" y="2194560"/>
            <a:ext cx="7475583" cy="4069080"/>
          </a:xfrm>
        </p:spPr>
        <p:txBody>
          <a:bodyPr>
            <a:normAutofit/>
          </a:bodyPr>
          <a:lstStyle/>
          <a:p>
            <a:r>
              <a:rPr lang="en-US" sz="2800" dirty="0"/>
              <a:t>Overview</a:t>
            </a:r>
          </a:p>
          <a:p>
            <a:endParaRPr lang="en-US" sz="500" dirty="0"/>
          </a:p>
          <a:p>
            <a:r>
              <a:rPr lang="en-US" sz="2800" dirty="0"/>
              <a:t>Explain Coordinator Role</a:t>
            </a:r>
          </a:p>
          <a:p>
            <a:endParaRPr lang="en-US" sz="500" dirty="0"/>
          </a:p>
          <a:p>
            <a:r>
              <a:rPr lang="en-US" sz="2800" dirty="0" err="1"/>
              <a:t>PTBoard</a:t>
            </a:r>
            <a:r>
              <a:rPr lang="en-US" sz="2800" dirty="0"/>
              <a:t> Tutorial</a:t>
            </a:r>
          </a:p>
          <a:p>
            <a:endParaRPr lang="en-US" sz="500" dirty="0"/>
          </a:p>
          <a:p>
            <a:r>
              <a:rPr lang="en-US" sz="2800" dirty="0"/>
              <a:t>Tips for Successful Session</a:t>
            </a:r>
          </a:p>
        </p:txBody>
      </p:sp>
    </p:spTree>
    <p:extLst>
      <p:ext uri="{BB962C8B-B14F-4D97-AF65-F5344CB8AC3E}">
        <p14:creationId xmlns:p14="http://schemas.microsoft.com/office/powerpoint/2010/main" val="381077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49275" y="2001899"/>
            <a:ext cx="834991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US" sz="2800" dirty="0"/>
              <a:t>Art &amp; Science Enrichment Programs</a:t>
            </a:r>
          </a:p>
          <a:p>
            <a:pPr marL="457200" indent="-457200">
              <a:buFont typeface="Wingdings" pitchFamily="2" charset="2"/>
              <a:buChar char="§"/>
            </a:pPr>
            <a:endParaRPr lang="en-US" sz="12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/>
              <a:t>PTA funded</a:t>
            </a:r>
          </a:p>
          <a:p>
            <a:pPr marL="457200" indent="-457200">
              <a:buFont typeface="Wingdings" pitchFamily="2" charset="2"/>
              <a:buChar char="§"/>
            </a:pPr>
            <a:endParaRPr lang="en-US" sz="12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/>
              <a:t>Parents, grandparents, siblings 12+ volunteer</a:t>
            </a:r>
          </a:p>
          <a:p>
            <a:pPr marL="457200" indent="-457200">
              <a:buFont typeface="Wingdings" pitchFamily="2" charset="2"/>
              <a:buChar char="§"/>
            </a:pPr>
            <a:endParaRPr lang="en-US" sz="12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/>
              <a:t>One hour classroom presentation &amp; activity</a:t>
            </a:r>
          </a:p>
          <a:p>
            <a:endParaRPr lang="en-US" sz="12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/>
              <a:t>PowerPoint presentation, activities, &amp; supplies provided</a:t>
            </a:r>
          </a:p>
          <a:p>
            <a:pPr marL="457200" indent="-457200">
              <a:buFont typeface="Wingdings" pitchFamily="2" charset="2"/>
              <a:buChar char="§"/>
            </a:pPr>
            <a:endParaRPr lang="en-US" sz="12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/>
              <a:t>No special knowledge required</a:t>
            </a:r>
          </a:p>
          <a:p>
            <a:pPr marL="457200" indent="-457200">
              <a:buFont typeface="Wingdings" pitchFamily="2" charset="2"/>
              <a:buChar char="§"/>
            </a:pPr>
            <a:endParaRPr lang="en-US" sz="1200" dirty="0"/>
          </a:p>
          <a:p>
            <a:pPr marL="457200" indent="-457200">
              <a:buFont typeface="Wingdings" pitchFamily="2" charset="2"/>
              <a:buChar char="§"/>
            </a:pPr>
            <a:endParaRPr lang="en-US" sz="12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1BC6E6C-E515-DA46-A68E-5910537B38DB}"/>
              </a:ext>
            </a:extLst>
          </p:cNvPr>
          <p:cNvSpPr txBox="1">
            <a:spLocks/>
          </p:cNvSpPr>
          <p:nvPr/>
        </p:nvSpPr>
        <p:spPr>
          <a:xfrm>
            <a:off x="549275" y="919159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Overview</a:t>
            </a:r>
            <a:br>
              <a:rPr lang="en-US" dirty="0">
                <a:latin typeface="+mn-lt"/>
              </a:rPr>
            </a:b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950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933015"/>
            <a:ext cx="8042276" cy="1336956"/>
          </a:xfrm>
        </p:spPr>
        <p:txBody>
          <a:bodyPr>
            <a:normAutofit/>
          </a:bodyPr>
          <a:lstStyle/>
          <a:p>
            <a:r>
              <a:rPr lang="en-US" dirty="0"/>
              <a:t>Overview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6259310"/>
              </p:ext>
            </p:extLst>
          </p:nvPr>
        </p:nvGraphicFramePr>
        <p:xfrm>
          <a:off x="371392" y="1959469"/>
          <a:ext cx="8398042" cy="439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90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990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Art Program initially provided by the Greater Reston Art Center (GRACE). New this year created by parent and art professor Phoebe Avery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Science Program created by </a:t>
                      </a:r>
                      <a:r>
                        <a:rPr lang="en-US" b="0" dirty="0" err="1"/>
                        <a:t>Shallon</a:t>
                      </a:r>
                      <a:r>
                        <a:rPr lang="en-US" b="0" dirty="0"/>
                        <a:t> </a:t>
                      </a:r>
                      <a:r>
                        <a:rPr lang="en-US" b="0" dirty="0" err="1"/>
                        <a:t>Hartke</a:t>
                      </a:r>
                      <a:r>
                        <a:rPr lang="en-US" b="0" dirty="0"/>
                        <a:t>, a former parent &amp;</a:t>
                      </a:r>
                      <a:r>
                        <a:rPr lang="en-US" b="0" baseline="0" dirty="0"/>
                        <a:t> science lover</a:t>
                      </a:r>
                      <a:endParaRPr lang="en-US" b="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 sessions (Oct, Nov, Feb, Mar, Apr)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 sessions (Oct, Nov, Jan, Feb, Mar)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Offered K-6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Offered K-5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Same</a:t>
                      </a:r>
                      <a:r>
                        <a:rPr lang="en-US" baseline="0" dirty="0"/>
                        <a:t> presentation school-wide; activities may vary based on grade 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Grade level</a:t>
                      </a:r>
                      <a:r>
                        <a:rPr lang="en-US" baseline="0" dirty="0"/>
                        <a:t> specific topics and activities that supplement classroom curriculum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Teacher Workroom: Supplies on the Art Cart by the Cabinet (2 carts by grade)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Teacher Workroom: Supplies</a:t>
                      </a:r>
                      <a:r>
                        <a:rPr lang="en-US" baseline="0" dirty="0"/>
                        <a:t> on shelf along the right wall; bag(s) marked by grade level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Phoebe</a:t>
                      </a:r>
                      <a:r>
                        <a:rPr lang="en-US" baseline="0" dirty="0"/>
                        <a:t> Avery, Julie Hanssen Harris, Maggie Booth &amp; Celeste </a:t>
                      </a:r>
                      <a:r>
                        <a:rPr lang="en-US" baseline="0" dirty="0" err="1"/>
                        <a:t>Lemrow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Elaine Turner</a:t>
                      </a:r>
                      <a:r>
                        <a:rPr lang="en-US" baseline="0" dirty="0"/>
                        <a:t>, Louise Gordon </a:t>
                      </a:r>
                      <a:r>
                        <a:rPr lang="en-US" baseline="0" dirty="0" err="1"/>
                        <a:t>Radics</a:t>
                      </a:r>
                      <a:r>
                        <a:rPr lang="en-US" baseline="0" dirty="0"/>
                        <a:t> &amp; Janet Hope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2434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94547-2B18-3746-BF6E-F146B001E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Coordinator Role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60296-A1BA-CC40-BB46-EB264D1D1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364" y="2200163"/>
            <a:ext cx="8042276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There are three main responsibilities:</a:t>
            </a:r>
          </a:p>
          <a:p>
            <a:endParaRPr lang="en-US" dirty="0"/>
          </a:p>
          <a:p>
            <a:pPr lvl="1"/>
            <a:r>
              <a:rPr lang="en-US" sz="2200" dirty="0"/>
              <a:t>Scheduling the session date </a:t>
            </a:r>
          </a:p>
          <a:p>
            <a:pPr lvl="1"/>
            <a:r>
              <a:rPr lang="en-US" sz="2200" dirty="0"/>
              <a:t>Coordinating the volunteer sign-up</a:t>
            </a:r>
          </a:p>
          <a:p>
            <a:pPr lvl="1"/>
            <a:r>
              <a:rPr lang="en-US" sz="2200" dirty="0"/>
              <a:t>Communicating with parents, teachers and program leads</a:t>
            </a:r>
          </a:p>
          <a:p>
            <a:pPr marL="349250" lvl="1" indent="0">
              <a:buNone/>
            </a:pPr>
            <a:endParaRPr lang="en-US" sz="2200" dirty="0"/>
          </a:p>
          <a:p>
            <a:pPr marL="349250" lvl="1" indent="0">
              <a:buNone/>
            </a:pPr>
            <a:r>
              <a:rPr lang="en-US" sz="2200" dirty="0"/>
              <a:t>Let’s Take a Look At Each…</a:t>
            </a:r>
          </a:p>
        </p:txBody>
      </p:sp>
    </p:spTree>
    <p:extLst>
      <p:ext uri="{BB962C8B-B14F-4D97-AF65-F5344CB8AC3E}">
        <p14:creationId xmlns:p14="http://schemas.microsoft.com/office/powerpoint/2010/main" val="1600112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792115"/>
            <a:ext cx="8042276" cy="1336956"/>
          </a:xfrm>
        </p:spPr>
        <p:txBody>
          <a:bodyPr/>
          <a:lstStyle/>
          <a:p>
            <a:r>
              <a:rPr lang="en-US" dirty="0"/>
              <a:t>Scheduling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7564" y="1707344"/>
            <a:ext cx="7773987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Ask teacher for ideally 3 days of the week and times of day that work for session dates </a:t>
            </a:r>
          </a:p>
          <a:p>
            <a:endParaRPr lang="en-US" sz="1000" dirty="0"/>
          </a:p>
          <a:p>
            <a:r>
              <a:rPr lang="en-US" dirty="0"/>
              <a:t>Notify GREAT/AE Lead the teacher’s request and IF you want to attend, your preference. No obligation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C4DCC2-F41E-C347-A205-CE8741ED2D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106" y="4076700"/>
            <a:ext cx="3754886" cy="250031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4C5A25E-E0D1-284F-975D-F69B8B4F73B0}"/>
              </a:ext>
            </a:extLst>
          </p:cNvPr>
          <p:cNvSpPr txBox="1">
            <a:spLocks/>
          </p:cNvSpPr>
          <p:nvPr/>
        </p:nvSpPr>
        <p:spPr>
          <a:xfrm>
            <a:off x="826295" y="4076700"/>
            <a:ext cx="4468811" cy="2781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Lead creates calendar &amp; requests any changes </a:t>
            </a:r>
          </a:p>
          <a:p>
            <a:endParaRPr lang="en-US" sz="1000" dirty="0"/>
          </a:p>
          <a:p>
            <a:r>
              <a:rPr lang="en-US" dirty="0"/>
              <a:t>Lead notifies you that the calendar, presentation and activity are posted on </a:t>
            </a:r>
            <a:r>
              <a:rPr lang="en-US" dirty="0" err="1"/>
              <a:t>PTBoard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14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21A0801-8CB4-5747-8F3A-D6895E233B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068" y="3037589"/>
            <a:ext cx="4382861" cy="3820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361" y="930660"/>
            <a:ext cx="8042276" cy="1336956"/>
          </a:xfrm>
        </p:spPr>
        <p:txBody>
          <a:bodyPr/>
          <a:lstStyle/>
          <a:p>
            <a:r>
              <a:rPr lang="en-US" dirty="0"/>
              <a:t>Volunteer Sign-Up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698" y="1767474"/>
            <a:ext cx="860130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Create sign-up on </a:t>
            </a:r>
            <a:r>
              <a:rPr lang="en-US" dirty="0" err="1"/>
              <a:t>PTBoard</a:t>
            </a:r>
            <a:endParaRPr lang="en-US" dirty="0"/>
          </a:p>
          <a:p>
            <a:pPr lvl="2"/>
            <a:r>
              <a:rPr lang="en-US" dirty="0"/>
              <a:t>1 presenter </a:t>
            </a:r>
          </a:p>
          <a:p>
            <a:pPr lvl="2"/>
            <a:r>
              <a:rPr lang="en-US" dirty="0"/>
              <a:t>2-4 helpers based on grade level and activity</a:t>
            </a:r>
          </a:p>
          <a:p>
            <a:pPr lvl="2"/>
            <a:r>
              <a:rPr lang="en-US" dirty="0"/>
              <a:t>Send AT LEAST 2 weeks out</a:t>
            </a:r>
          </a:p>
          <a:p>
            <a:endParaRPr lang="en-US" sz="1000" dirty="0"/>
          </a:p>
          <a:p>
            <a:r>
              <a:rPr lang="en-US" dirty="0"/>
              <a:t>Email sign up via </a:t>
            </a:r>
            <a:r>
              <a:rPr lang="en-US" dirty="0" err="1"/>
              <a:t>PTBoard</a:t>
            </a:r>
            <a:r>
              <a:rPr lang="en-US" dirty="0"/>
              <a:t> and send a separate class email</a:t>
            </a:r>
          </a:p>
          <a:p>
            <a:endParaRPr lang="en-US" sz="1000" dirty="0"/>
          </a:p>
          <a:p>
            <a:r>
              <a:rPr lang="en-US" dirty="0"/>
              <a:t>Follow up that slots are filled or re-request volunteers</a:t>
            </a:r>
          </a:p>
          <a:p>
            <a:pPr lvl="2"/>
            <a:r>
              <a:rPr lang="en-US" dirty="0"/>
              <a:t>Challenges finding volunteers?  Ideas ahead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342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41FEBE3-D8F4-9945-9CCF-899900F3B1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649" t="10384" r="11667" b="8945"/>
          <a:stretch/>
        </p:blipFill>
        <p:spPr>
          <a:xfrm rot="610953">
            <a:off x="6649520" y="3325436"/>
            <a:ext cx="2083088" cy="23442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896988"/>
            <a:ext cx="8042276" cy="1336956"/>
          </a:xfrm>
        </p:spPr>
        <p:txBody>
          <a:bodyPr/>
          <a:lstStyle/>
          <a:p>
            <a:r>
              <a:rPr lang="en-US" dirty="0"/>
              <a:t>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814509"/>
            <a:ext cx="8042276" cy="5043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dirty="0"/>
              <a:t>Notify volunteers:</a:t>
            </a:r>
          </a:p>
          <a:p>
            <a:pPr lvl="1"/>
            <a:r>
              <a:rPr lang="en-US" dirty="0"/>
              <a:t>Where to view the materials in advance (</a:t>
            </a:r>
            <a:r>
              <a:rPr lang="en-US" dirty="0" err="1"/>
              <a:t>PTBoard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How to access presentations in the classroom </a:t>
            </a:r>
          </a:p>
          <a:p>
            <a:pPr lvl="1"/>
            <a:r>
              <a:rPr lang="en-US" dirty="0"/>
              <a:t>Where to get activity supplies </a:t>
            </a:r>
          </a:p>
          <a:p>
            <a:pPr lvl="1"/>
            <a:r>
              <a:rPr lang="en-US" dirty="0"/>
              <a:t>Arrive 15 minutes early to set up</a:t>
            </a:r>
          </a:p>
          <a:p>
            <a:pPr lvl="1"/>
            <a:r>
              <a:rPr lang="en-US" dirty="0"/>
              <a:t>Return all materials promptly</a:t>
            </a:r>
          </a:p>
          <a:p>
            <a:pPr lvl="1"/>
            <a:r>
              <a:rPr lang="en-US" dirty="0"/>
              <a:t>Have fun!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Messages can be sent through </a:t>
            </a:r>
            <a:r>
              <a:rPr lang="en-US" dirty="0" err="1"/>
              <a:t>PTBoard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Please share session feedback with Leads</a:t>
            </a:r>
          </a:p>
          <a:p>
            <a:pPr marL="3492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99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271" y="1879136"/>
            <a:ext cx="7955280" cy="4069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sz="2600" dirty="0"/>
              <a:t>Need to reschedule? </a:t>
            </a:r>
          </a:p>
          <a:p>
            <a:endParaRPr lang="en-US" sz="200" dirty="0"/>
          </a:p>
          <a:p>
            <a:pPr lvl="1"/>
            <a:r>
              <a:rPr lang="en-US" dirty="0"/>
              <a:t>Coordinate a preferred date with the teacher</a:t>
            </a:r>
          </a:p>
          <a:p>
            <a:pPr lvl="1"/>
            <a:r>
              <a:rPr lang="en-US" dirty="0"/>
              <a:t>CONFIRM with the GREAT/AE Lead</a:t>
            </a:r>
          </a:p>
          <a:p>
            <a:pPr marL="349250" lvl="1" indent="0">
              <a:buNone/>
            </a:pPr>
            <a:endParaRPr lang="en-US" sz="2600" dirty="0"/>
          </a:p>
          <a:p>
            <a:r>
              <a:rPr lang="en-US" sz="2600" dirty="0"/>
              <a:t>Need a presenter/helper? </a:t>
            </a:r>
          </a:p>
          <a:p>
            <a:endParaRPr lang="en-US" sz="200" dirty="0"/>
          </a:p>
          <a:p>
            <a:pPr lvl="1"/>
            <a:r>
              <a:rPr lang="en-US" dirty="0"/>
              <a:t>Ask if someone will present on a different date/time</a:t>
            </a:r>
          </a:p>
          <a:p>
            <a:pPr lvl="1"/>
            <a:r>
              <a:rPr lang="en-US" dirty="0"/>
              <a:t>Reach out to grandparents, siblings and SVES alumni 12+</a:t>
            </a:r>
          </a:p>
          <a:p>
            <a:pPr lvl="1"/>
            <a:r>
              <a:rPr lang="en-US" dirty="0"/>
              <a:t>Notify GREAT/AE Lead to help brainstorm or possibly cover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97041C-2FB3-9B4D-9F5F-40452B5153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1012" y="650410"/>
            <a:ext cx="2526076" cy="163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054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2C2D1F"/>
      </a:dk2>
      <a:lt2>
        <a:srgbClr val="FAF2C5"/>
      </a:lt2>
      <a:accent1>
        <a:srgbClr val="EA9736"/>
      </a:accent1>
      <a:accent2>
        <a:srgbClr val="EACF56"/>
      </a:accent2>
      <a:accent3>
        <a:srgbClr val="77D4D6"/>
      </a:accent3>
      <a:accent4>
        <a:srgbClr val="54AFDC"/>
      </a:accent4>
      <a:accent5>
        <a:srgbClr val="88C363"/>
      </a:accent5>
      <a:accent6>
        <a:srgbClr val="D9D899"/>
      </a:accent6>
      <a:hlink>
        <a:srgbClr val="A7A574"/>
      </a:hlink>
      <a:folHlink>
        <a:srgbClr val="8B887A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9B359FC9-1E88-4883-B31D-CCECAE2A7B38}"/>
    </a:ext>
  </a:extLst>
</a:theme>
</file>

<file path=ppt/theme/theme2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{3BA12D0E-3F5C-3345-912C-8168986A92D9}tf16401378</Template>
  <TotalTime>6183</TotalTime>
  <Words>684</Words>
  <Application>Microsoft Macintosh PowerPoint</Application>
  <PresentationFormat>On-screen Show (4:3)</PresentationFormat>
  <Paragraphs>159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Bradley Hand</vt:lpstr>
      <vt:lpstr>Calibri</vt:lpstr>
      <vt:lpstr>Century Gothic</vt:lpstr>
      <vt:lpstr>MS Shell Dlg 2</vt:lpstr>
      <vt:lpstr>Wingdings</vt:lpstr>
      <vt:lpstr>Wingdings 2</vt:lpstr>
      <vt:lpstr>Wingdings 3</vt:lpstr>
      <vt:lpstr>Madison</vt:lpstr>
      <vt:lpstr>Vapor Trail</vt:lpstr>
      <vt:lpstr>Amazing Earth</vt:lpstr>
      <vt:lpstr>Agenda</vt:lpstr>
      <vt:lpstr>PowerPoint Presentation</vt:lpstr>
      <vt:lpstr>Overview </vt:lpstr>
      <vt:lpstr>Coordinator Role</vt:lpstr>
      <vt:lpstr>Scheduling</vt:lpstr>
      <vt:lpstr>Volunteer Sign-Up</vt:lpstr>
      <vt:lpstr>Communication</vt:lpstr>
      <vt:lpstr>PowerPoint Presentation</vt:lpstr>
      <vt:lpstr>The Power of PTBoard</vt:lpstr>
      <vt:lpstr>The Power of PTBoard</vt:lpstr>
      <vt:lpstr>Tutorial &amp; Tour</vt:lpstr>
      <vt:lpstr>Successful sessions</vt:lpstr>
      <vt:lpstr>Successful sessions</vt:lpstr>
      <vt:lpstr>PowerPoint Presentation</vt:lpstr>
    </vt:vector>
  </TitlesOfParts>
  <Company>Turner Family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Elaine Turner</dc:creator>
  <cp:lastModifiedBy>Microsoft Office User</cp:lastModifiedBy>
  <cp:revision>133</cp:revision>
  <cp:lastPrinted>2019-09-19T03:49:57Z</cp:lastPrinted>
  <dcterms:created xsi:type="dcterms:W3CDTF">2017-09-19T14:48:38Z</dcterms:created>
  <dcterms:modified xsi:type="dcterms:W3CDTF">2019-09-19T12:59:57Z</dcterms:modified>
</cp:coreProperties>
</file>