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handoutMasterIdLst>
    <p:handoutMasterId r:id="rId10"/>
  </p:handoutMasterIdLst>
  <p:sldIdLst>
    <p:sldId id="257" r:id="rId2"/>
    <p:sldId id="318" r:id="rId3"/>
    <p:sldId id="377" r:id="rId4"/>
    <p:sldId id="379" r:id="rId5"/>
    <p:sldId id="388" r:id="rId6"/>
    <p:sldId id="380" r:id="rId7"/>
    <p:sldId id="263" r:id="rId8"/>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D3FA"/>
    <a:srgbClr val="FFEB8A"/>
    <a:srgbClr val="FFC2DA"/>
    <a:srgbClr val="A4E3D0"/>
    <a:srgbClr val="FFAE89"/>
    <a:srgbClr val="77B6FD"/>
    <a:srgbClr val="C9C4FA"/>
    <a:srgbClr val="FFD5FF"/>
    <a:srgbClr val="FFD1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87" autoAdjust="0"/>
    <p:restoredTop sz="66012" autoAdjust="0"/>
  </p:normalViewPr>
  <p:slideViewPr>
    <p:cSldViewPr>
      <p:cViewPr varScale="1">
        <p:scale>
          <a:sx n="95" d="100"/>
          <a:sy n="95" d="100"/>
        </p:scale>
        <p:origin x="22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10/17/24</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10/17/24</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eaLnBrk="1" fontAlgn="auto" hangingPunct="1">
              <a:spcBef>
                <a:spcPts val="0"/>
              </a:spcBef>
              <a:spcAft>
                <a:spcPts val="0"/>
              </a:spcAft>
              <a:defRPr/>
            </a:pPr>
            <a:r>
              <a:rPr lang="en-US" sz="1200" dirty="0">
                <a:latin typeface="+mn-lt"/>
                <a:cs typeface="Arial" panose="020B0604020202020204" pitchFamily="34" charset="0"/>
              </a:rPr>
              <a:t>1</a:t>
            </a:r>
            <a:r>
              <a:rPr lang="en-US" sz="1200" baseline="30000" dirty="0">
                <a:latin typeface="+mn-lt"/>
                <a:cs typeface="Arial" panose="020B0604020202020204" pitchFamily="34" charset="0"/>
              </a:rPr>
              <a:t>st</a:t>
            </a:r>
            <a:r>
              <a:rPr lang="en-US" sz="1200" dirty="0">
                <a:latin typeface="+mn-lt"/>
                <a:cs typeface="Arial" panose="020B0604020202020204" pitchFamily="34" charset="0"/>
              </a:rPr>
              <a:t> photo – Andy Goldsworthy photo by Jacob Ehrenberg</a:t>
            </a:r>
          </a:p>
          <a:p>
            <a:pPr eaLnBrk="1" fontAlgn="auto" hangingPunct="1">
              <a:spcBef>
                <a:spcPts val="0"/>
              </a:spcBef>
              <a:spcAft>
                <a:spcPts val="0"/>
              </a:spcAft>
              <a:defRPr/>
            </a:pPr>
            <a:r>
              <a:rPr lang="en-US" sz="1200" dirty="0">
                <a:latin typeface="+mn-lt"/>
                <a:cs typeface="Arial" panose="020B0604020202020204" pitchFamily="34" charset="0"/>
              </a:rPr>
              <a:t>Artist Biography: Andy Goldsworthy, National Gallery of Art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2</a:t>
            </a:r>
            <a:r>
              <a:rPr lang="en-US" sz="1200" baseline="30000" dirty="0">
                <a:latin typeface="+mn-lt"/>
                <a:cs typeface="Arial" panose="020B0604020202020204" pitchFamily="34" charset="0"/>
              </a:rPr>
              <a:t>nd</a:t>
            </a:r>
            <a:r>
              <a:rPr lang="en-US" sz="1200" dirty="0">
                <a:latin typeface="+mn-lt"/>
                <a:cs typeface="Arial" panose="020B0604020202020204" pitchFamily="34" charset="0"/>
              </a:rPr>
              <a:t> photo – Andy Goldsworthy photo by Julian Calder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Smithsonian Magazine, </a:t>
            </a:r>
            <a:r>
              <a:rPr lang="en-US" sz="1200" i="1" dirty="0">
                <a:latin typeface="+mn-lt"/>
                <a:cs typeface="Arial" panose="020B0604020202020204" pitchFamily="34" charset="0"/>
              </a:rPr>
              <a:t>35 Who Made a Difference: Andy Goldsworthy</a:t>
            </a:r>
            <a:r>
              <a:rPr lang="en-US" sz="1200" dirty="0">
                <a:latin typeface="+mn-lt"/>
                <a:cs typeface="Arial" panose="020B0604020202020204" pitchFamily="34" charset="0"/>
              </a:rPr>
              <a:t>, Nov, 2005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3 BIG IDEAS.</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highlight>
                  <a:srgbClr val="FFFF00"/>
                </a:highlight>
                <a:latin typeface="+mn-lt"/>
                <a:ea typeface="ＭＳ Ｐゴシック" panose="020B0600070205080204" pitchFamily="34" charset="-128"/>
                <a:cs typeface="Calibri" panose="020F0502020204030204" pitchFamily="34" charset="0"/>
              </a:rPr>
              <a:t>BIG IDEA #1:</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Andy Goldsworthy is a famous British artist known for his environmental sculptures and photography.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mn-lt"/>
              <a:ea typeface="Times New Roman"/>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mn-lt"/>
                <a:ea typeface="Times New Roman"/>
                <a:cs typeface="Arial" panose="020B0604020202020204" pitchFamily="34" charset="0"/>
              </a:rPr>
              <a:t>He is known for his Land Art, specifically as an Environmentalist Artist.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latin typeface="+mn-lt"/>
              <a:ea typeface="Times New Roman"/>
              <a:cs typeface="Arial" panose="020B060402020202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r>
              <a:rPr lang="en-US" sz="1200" b="0" dirty="0">
                <a:latin typeface="+mn-lt"/>
                <a:ea typeface="Times New Roman"/>
                <a:cs typeface="Arial" panose="020B0604020202020204" pitchFamily="34" charset="0"/>
              </a:rPr>
              <a:t>He works </a:t>
            </a:r>
            <a:r>
              <a:rPr lang="en-US" sz="1200" b="0" i="1" dirty="0">
                <a:latin typeface="+mn-lt"/>
                <a:ea typeface="Times New Roman"/>
                <a:cs typeface="Arial" panose="020B0604020202020204" pitchFamily="34" charset="0"/>
              </a:rPr>
              <a:t>in </a:t>
            </a:r>
            <a:r>
              <a:rPr lang="en-US" sz="1200" b="0" dirty="0">
                <a:latin typeface="+mn-lt"/>
                <a:ea typeface="Times New Roman"/>
                <a:cs typeface="Arial" panose="020B0604020202020204" pitchFamily="34" charset="0"/>
              </a:rPr>
              <a:t>nature and </a:t>
            </a:r>
            <a:r>
              <a:rPr lang="en-US" sz="1200" b="0" i="1" dirty="0">
                <a:latin typeface="+mn-lt"/>
                <a:ea typeface="Times New Roman"/>
                <a:cs typeface="Arial" panose="020B0604020202020204" pitchFamily="34" charset="0"/>
              </a:rPr>
              <a:t>with</a:t>
            </a:r>
            <a:r>
              <a:rPr lang="en-US" sz="1200" b="0" dirty="0">
                <a:latin typeface="+mn-lt"/>
                <a:ea typeface="Times New Roman"/>
                <a:cs typeface="Arial" panose="020B0604020202020204" pitchFamily="34" charset="0"/>
              </a:rPr>
              <a:t> nature.  </a:t>
            </a: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ea typeface="Times New Roman"/>
              <a:cs typeface="Arial" panose="020B060402020202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r>
              <a:rPr lang="en-US" sz="1200" b="0" dirty="0">
                <a:latin typeface="+mn-lt"/>
                <a:ea typeface="Times New Roman"/>
                <a:cs typeface="Arial" panose="020B0604020202020204" pitchFamily="34" charset="0"/>
              </a:rPr>
              <a:t>He has produced more than 70 exhibitions and projects all over the world.</a:t>
            </a: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eaLnBrk="1" fontAlgn="auto" hangingPunct="1">
              <a:spcBef>
                <a:spcPts val="0"/>
              </a:spcBef>
              <a:spcAft>
                <a:spcPts val="0"/>
              </a:spcAft>
              <a:defRPr/>
            </a:pPr>
            <a:r>
              <a:rPr lang="en-US" i="1" u="sng" dirty="0">
                <a:latin typeface="+mn-lt"/>
              </a:rPr>
              <a:t>What is an environmentalist? What do you think an Environmentalist Artist means?</a:t>
            </a:r>
          </a:p>
          <a:p>
            <a:pPr eaLnBrk="1" fontAlgn="auto" hangingPunct="1">
              <a:spcBef>
                <a:spcPts val="0"/>
              </a:spcBef>
              <a:spcAft>
                <a:spcPts val="0"/>
              </a:spcAft>
              <a:defRPr/>
            </a:pPr>
            <a:r>
              <a:rPr lang="en-US" dirty="0">
                <a:latin typeface="+mn-lt"/>
              </a:rPr>
              <a:t>A person who wants to protect and care for the environment around them.</a:t>
            </a:r>
          </a:p>
          <a:p>
            <a:pPr eaLnBrk="1" fontAlgn="auto" hangingPunct="1">
              <a:spcBef>
                <a:spcPts val="0"/>
              </a:spcBef>
              <a:spcAft>
                <a:spcPts val="0"/>
              </a:spcAft>
              <a:defRPr/>
            </a:pPr>
            <a:r>
              <a:rPr lang="en-US" b="0" i="0" dirty="0">
                <a:solidFill>
                  <a:srgbClr val="1A202C"/>
                </a:solidFill>
                <a:effectLst/>
                <a:latin typeface="__Amiri_c3d92a"/>
              </a:rPr>
              <a:t>Goldsworthy started using his work to better understand his own life and environment. His ephemeral (temporary) and intensely personal practice is more about what he can learn from the landscape than the monuments he can leave behind.</a:t>
            </a:r>
            <a:endParaRPr lang="en-US" dirty="0">
              <a:latin typeface="+mn-lt"/>
            </a:endParaRPr>
          </a:p>
          <a:p>
            <a:pPr>
              <a:defRPr/>
            </a:pPr>
            <a:endParaRPr lang="en-US" dirty="0"/>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Photo – Derwent Water, Cumbria, March 8, 1988</a:t>
            </a:r>
          </a:p>
          <a:p>
            <a:pPr eaLnBrk="1" hangingPunct="1">
              <a:spcBef>
                <a:spcPct val="0"/>
              </a:spcBef>
            </a:pPr>
            <a:r>
              <a:rPr lang="en-US" altLang="en-US" sz="1200" i="0" dirty="0">
                <a:latin typeface="+mn-lt"/>
                <a:cs typeface="Arial" panose="020B0604020202020204" pitchFamily="34" charset="0"/>
              </a:rPr>
              <a:t>Stills from the film River and Tides: Andy Goldsworthy Working with Time, 2001</a:t>
            </a: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0" indent="0" eaLnBrk="1" hangingPunct="1">
              <a:spcBef>
                <a:spcPct val="0"/>
              </a:spcBef>
              <a:buFont typeface="Arial" panose="020B0604020202020204" pitchFamily="34" charset="0"/>
              <a:buNone/>
            </a:pPr>
            <a:r>
              <a:rPr lang="en-US" altLang="en-US" sz="1200" b="0" u="sng" dirty="0">
                <a:latin typeface="+mn-lt"/>
                <a:cs typeface="Arial" panose="020B0604020202020204" pitchFamily="34" charset="0"/>
              </a:rPr>
              <a:t>Early Training and Work:</a:t>
            </a:r>
          </a:p>
          <a:p>
            <a:pPr marL="0" indent="0" eaLnBrk="1" hangingPunct="1">
              <a:spcBef>
                <a:spcPct val="0"/>
              </a:spcBef>
              <a:buFont typeface="Arial" panose="020B0604020202020204" pitchFamily="34" charset="0"/>
              <a:buNone/>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1" dirty="0">
                <a:latin typeface="+mn-lt"/>
                <a:cs typeface="Arial" panose="020B0604020202020204" pitchFamily="34" charset="0"/>
              </a:rPr>
              <a:t>Goldsworthy thought art would be a hobby, and that he would become a gardener or a farmer. </a:t>
            </a:r>
          </a:p>
          <a:p>
            <a:pPr marL="628650" lvl="1" indent="-171450" eaLnBrk="1" hangingPunct="1">
              <a:spcBef>
                <a:spcPct val="0"/>
              </a:spcBef>
              <a:buFont typeface="Arial" panose="020B0604020202020204" pitchFamily="34" charset="0"/>
              <a:buChar char="•"/>
            </a:pPr>
            <a:endParaRPr lang="en-US" altLang="en-US" sz="1200" b="1"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0" dirty="0">
                <a:latin typeface="+mn-lt"/>
                <a:cs typeface="Arial" panose="020B0604020202020204" pitchFamily="34" charset="0"/>
              </a:rPr>
              <a:t>At age 13, he worked on a farm picking potatoes. Later he said farming was good training for his work as an artist!</a:t>
            </a: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altLang="en-US" sz="1200" b="0" dirty="0">
                <a:latin typeface="+mn-lt"/>
                <a:cs typeface="Arial" panose="020B0604020202020204" pitchFamily="34" charset="0"/>
              </a:rPr>
              <a:t>He eventually applied to art school. While in art school he disliked working in the studio, and </a:t>
            </a:r>
            <a:r>
              <a:rPr lang="en-US" altLang="en-US" sz="1200" b="1" dirty="0">
                <a:latin typeface="+mn-lt"/>
                <a:cs typeface="Arial" panose="020B0604020202020204" pitchFamily="34" charset="0"/>
              </a:rPr>
              <a:t>he yearned to be outside in nature</a:t>
            </a:r>
            <a:r>
              <a:rPr lang="en-US" altLang="en-US" sz="1200" b="0" dirty="0">
                <a:latin typeface="+mn-lt"/>
                <a:cs typeface="Arial" panose="020B0604020202020204" pitchFamily="34" charset="0"/>
              </a:rPr>
              <a:t>.</a:t>
            </a: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b="0" i="0" dirty="0">
                <a:solidFill>
                  <a:srgbClr val="000000"/>
                </a:solidFill>
                <a:effectLst/>
                <a:latin typeface="open sans" panose="020F0502020204030204" pitchFamily="34" charset="0"/>
              </a:rPr>
              <a:t>While in art school, Goldsworthy found escape in the northern England landscape.</a:t>
            </a:r>
          </a:p>
          <a:p>
            <a:pPr marL="628650" lvl="1" indent="-171450" eaLnBrk="1" hangingPunct="1">
              <a:spcBef>
                <a:spcPct val="0"/>
              </a:spcBef>
              <a:buFont typeface="Arial" panose="020B0604020202020204" pitchFamily="34" charset="0"/>
              <a:buChar char="•"/>
            </a:pPr>
            <a:endParaRPr lang="en-US" b="0" i="0" dirty="0">
              <a:solidFill>
                <a:srgbClr val="000000"/>
              </a:solidFill>
              <a:effectLst/>
              <a:latin typeface="open sans" panose="020F0502020204030204" pitchFamily="34" charset="0"/>
            </a:endParaRPr>
          </a:p>
          <a:p>
            <a:pPr marL="628650" lvl="1" indent="-171450" eaLnBrk="1" hangingPunct="1">
              <a:spcBef>
                <a:spcPct val="0"/>
              </a:spcBef>
              <a:buFont typeface="Arial" panose="020B0604020202020204" pitchFamily="34" charset="0"/>
              <a:buChar char="•"/>
            </a:pPr>
            <a:r>
              <a:rPr lang="en-US" b="0" i="0" dirty="0">
                <a:solidFill>
                  <a:srgbClr val="000000"/>
                </a:solidFill>
                <a:effectLst/>
                <a:latin typeface="open sans" panose="020F0502020204030204" pitchFamily="34" charset="0"/>
              </a:rPr>
              <a:t>He constructed temporary structures in Morecambe Bay that the incoming tide would collapse. </a:t>
            </a: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highlight>
                  <a:srgbClr val="FFFF00"/>
                </a:highlight>
                <a:latin typeface="+mn-lt"/>
                <a:ea typeface="ＭＳ Ｐゴシック" panose="020B0600070205080204" pitchFamily="34" charset="-128"/>
                <a:cs typeface="Calibri" panose="020F0502020204030204" pitchFamily="34" charset="0"/>
              </a:rPr>
              <a:t>BIG IDEA #2:</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Goldsworthy makes outdoor sculptures/installations using natural objects. His work is a collaboration with nature.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000000"/>
                </a:solidFill>
                <a:effectLst/>
                <a:latin typeface="open sans" panose="020F0502020204030204" pitchFamily="34" charset="0"/>
              </a:rPr>
              <a:t>Goldsworthy produces artwork using natural material found in nature. Such as </a:t>
            </a:r>
            <a:r>
              <a:rPr lang="en-US" b="1" i="0" dirty="0">
                <a:solidFill>
                  <a:srgbClr val="000000"/>
                </a:solidFill>
                <a:effectLst/>
                <a:latin typeface="open sans" panose="020F0502020204030204" pitchFamily="34" charset="0"/>
              </a:rPr>
              <a:t>flowers, mud, ice, leaves, twigs, pebbles, boulders, snow, thorns, bark, grass, and pinecones.</a:t>
            </a:r>
          </a:p>
          <a:p>
            <a:pPr marL="171450" indent="-171450" eaLnBrk="1" hangingPunct="1">
              <a:spcBef>
                <a:spcPct val="0"/>
              </a:spcBef>
              <a:buFont typeface="Arial" panose="020B0604020202020204" pitchFamily="34" charset="0"/>
              <a:buChar char="•"/>
            </a:pPr>
            <a:endParaRPr lang="en-US" b="0" i="0" dirty="0">
              <a:solidFill>
                <a:srgbClr val="000000"/>
              </a:solidFill>
              <a:effectLst/>
              <a:latin typeface="open sans"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000000"/>
                </a:solidFill>
                <a:effectLst/>
                <a:latin typeface="open sans" panose="020B0606030504020204" pitchFamily="34" charset="0"/>
              </a:rPr>
              <a:t>The balanced boulders and twigs, snow and ice designs, and leaf-rimmed holes that he crafted were his versions of making sketches. Instead of representing the landscape on paper, however, he was drawing on the landscape itself.</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00000"/>
              </a:solidFill>
              <a:effectLst/>
              <a:latin typeface="open sans" panose="020B060603050402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171717"/>
                </a:solidFill>
                <a:effectLst/>
                <a:latin typeface="Inter"/>
              </a:rPr>
              <a:t>He crafts pieces that are intended to exist harmoniously within their surroundings and eventually return to nature.</a:t>
            </a:r>
            <a:endParaRPr lang="en-US" b="0" i="0" dirty="0">
              <a:solidFill>
                <a:srgbClr val="000000"/>
              </a:solidFill>
              <a:effectLst/>
              <a:latin typeface="open sans" panose="020F0502020204030204" pitchFamily="34" charset="0"/>
            </a:endParaRPr>
          </a:p>
          <a:p>
            <a:pPr eaLnBrk="1" hangingPunct="1">
              <a:spcBef>
                <a:spcPct val="0"/>
              </a:spcBef>
            </a:pPr>
            <a:endParaRPr lang="en-US" b="0" i="0" dirty="0">
              <a:solidFill>
                <a:srgbClr val="000000"/>
              </a:solidFill>
              <a:effectLst/>
              <a:latin typeface="open sans" panose="020F0502020204030204" pitchFamily="34" charset="0"/>
            </a:endParaRPr>
          </a:p>
          <a:p>
            <a:pPr eaLnBrk="1" hangingPunct="1">
              <a:spcBef>
                <a:spcPct val="0"/>
              </a:spcBef>
            </a:pPr>
            <a:endParaRPr lang="en-US" b="0" i="0" dirty="0">
              <a:solidFill>
                <a:srgbClr val="000000"/>
              </a:solidFill>
              <a:effectLst/>
              <a:latin typeface="open sans" panose="020F0502020204030204" pitchFamily="34" charset="0"/>
            </a:endParaRPr>
          </a:p>
          <a:p>
            <a:pPr eaLnBrk="1" hangingPunct="1">
              <a:buFont typeface="Arial"/>
              <a:buNone/>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eaLnBrk="1" hangingPunct="1">
              <a:buFont typeface="Arial"/>
              <a:buNone/>
              <a:defRPr/>
            </a:pPr>
            <a:r>
              <a:rPr lang="en-US" i="1" u="sng" dirty="0">
                <a:latin typeface="+mn-lt"/>
                <a:cs typeface="Calibri" panose="020F0502020204030204" pitchFamily="34" charset="0"/>
              </a:rPr>
              <a:t>Can you name some of the natural objects Goldsworthy used in the above artworks? </a:t>
            </a:r>
          </a:p>
          <a:p>
            <a:pPr eaLnBrk="1" hangingPunct="1">
              <a:buFont typeface="Arial"/>
              <a:buNone/>
              <a:defRPr/>
            </a:pPr>
            <a:r>
              <a:rPr lang="en-US" dirty="0">
                <a:latin typeface="+mn-lt"/>
                <a:cs typeface="Calibri" panose="020F0502020204030204" pitchFamily="34" charset="0"/>
              </a:rPr>
              <a:t>Leaves, twigs, branches, rocks, pebbles, ice, snow</a:t>
            </a: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r>
              <a:rPr lang="en-US" i="1" u="sng" dirty="0">
                <a:latin typeface="+mn-lt"/>
                <a:cs typeface="Calibri" panose="020F0502020204030204" pitchFamily="34" charset="0"/>
              </a:rPr>
              <a:t>What shapes does Goldsworthy like to use?</a:t>
            </a:r>
          </a:p>
          <a:p>
            <a:pPr eaLnBrk="1" hangingPunct="1">
              <a:buFont typeface="Arial"/>
              <a:buNone/>
              <a:defRPr/>
            </a:pPr>
            <a:r>
              <a:rPr lang="en-US" i="0" u="none" dirty="0">
                <a:latin typeface="+mn-lt"/>
                <a:cs typeface="Calibri" panose="020F0502020204030204" pitchFamily="34" charset="0"/>
              </a:rPr>
              <a:t>Circle, spiral, serpent, arch</a:t>
            </a: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r>
              <a:rPr lang="en-US" i="1" u="sng" dirty="0">
                <a:latin typeface="+mn-lt"/>
                <a:cs typeface="Calibri" panose="020F0502020204030204" pitchFamily="34" charset="0"/>
              </a:rPr>
              <a:t>How is his work a collaboration with nature?</a:t>
            </a:r>
          </a:p>
          <a:p>
            <a:pPr eaLnBrk="1" hangingPunct="1">
              <a:buFont typeface="Arial"/>
              <a:buNone/>
              <a:defRPr/>
            </a:pPr>
            <a:r>
              <a:rPr lang="en-US" dirty="0">
                <a:latin typeface="+mn-lt"/>
                <a:cs typeface="Calibri" panose="020F0502020204030204" pitchFamily="34" charset="0"/>
              </a:rPr>
              <a:t>Uses what he finds in nature. Responds to a site.</a:t>
            </a: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u="sng" dirty="0">
                <a:latin typeface="+mn-lt"/>
                <a:cs typeface="Calibri" panose="020F0502020204030204" pitchFamily="34" charset="0"/>
              </a:rPr>
              <a:t>What is an art installation?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Art works that are often designed for a specific place (site-specific), three-dimensional, and can transform a space.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solidFill>
                  <a:srgbClr val="6C757D"/>
                </a:solidFill>
                <a:effectLst/>
                <a:latin typeface="+mn-lt"/>
              </a:rPr>
              <a:t>Stone Line Sinking in Sand </a:t>
            </a:r>
            <a:r>
              <a:rPr lang="en-US" b="0" i="0" dirty="0">
                <a:solidFill>
                  <a:srgbClr val="6C757D"/>
                </a:solidFill>
                <a:effectLst/>
                <a:latin typeface="+mn-lt"/>
              </a:rPr>
              <a:t>by Andy Goldsworthy, Lancashire, 1976, via Andy Goldsworthy Digital Catalogue (AGDC)</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646464"/>
                </a:solidFill>
                <a:effectLst/>
                <a:latin typeface="+mn-lt"/>
              </a:rPr>
              <a:t>Sycamore leaves edging the roots of a sycamore tree, Hampshire, 1 November 2013</a:t>
            </a:r>
            <a:r>
              <a:rPr lang="en-US" b="0" i="1" dirty="0">
                <a:solidFill>
                  <a:srgbClr val="646464"/>
                </a:solidFill>
                <a:effectLst/>
                <a:latin typeface="+mn-lt"/>
              </a:rPr>
              <a:t> (Andy Goldsworthy)</a:t>
            </a: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highlight>
                  <a:srgbClr val="FFFF00"/>
                </a:highlight>
                <a:latin typeface="+mn-lt"/>
                <a:ea typeface="ＭＳ Ｐゴシック" panose="020B0600070205080204" pitchFamily="34" charset="-128"/>
                <a:cs typeface="Calibri" panose="020F0502020204030204" pitchFamily="34" charset="0"/>
              </a:rPr>
              <a:t>BIG IDEA #3:</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Goldsworthy creates his outdoor sculptures/installations knowing that they will be </a:t>
            </a:r>
            <a:r>
              <a:rPr lang="en-US" altLang="en-US" sz="1200" b="1" u="sng" dirty="0">
                <a:highlight>
                  <a:srgbClr val="FFFF00"/>
                </a:highlight>
                <a:latin typeface="+mn-lt"/>
                <a:ea typeface="ＭＳ Ｐゴシック" panose="020B0600070205080204" pitchFamily="34" charset="-128"/>
                <a:cs typeface="Calibri" panose="020F0502020204030204" pitchFamily="34" charset="0"/>
              </a:rPr>
              <a:t>temporary</a:t>
            </a:r>
            <a:r>
              <a:rPr lang="en-US" altLang="en-US" sz="1200" b="1" u="none" dirty="0">
                <a:highlight>
                  <a:srgbClr val="FFFF00"/>
                </a:highlight>
                <a:latin typeface="+mn-lt"/>
                <a:ea typeface="ＭＳ Ｐゴシック" panose="020B0600070205080204" pitchFamily="34" charset="-128"/>
                <a:cs typeface="Calibri" panose="020F0502020204030204" pitchFamily="34" charset="0"/>
              </a:rPr>
              <a:t>. Photography plays an important role in Goldsworthy’s work. </a:t>
            </a:r>
            <a:r>
              <a:rPr lang="en-US" altLang="en-US" sz="1200" b="1" u="sng" dirty="0">
                <a:highlight>
                  <a:srgbClr val="FFFF00"/>
                </a:highlight>
                <a:latin typeface="+mn-lt"/>
                <a:ea typeface="ＭＳ Ｐゴシック" panose="020B0600070205080204" pitchFamily="34" charset="-128"/>
                <a:cs typeface="Calibri" panose="020F0502020204030204" pitchFamily="34" charset="0"/>
              </a:rPr>
              <a:t>He takes photos to document his temporary work.</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dirty="0">
                <a:solidFill>
                  <a:srgbClr val="444444"/>
                </a:solidFill>
                <a:effectLst/>
                <a:latin typeface="railway"/>
              </a:rPr>
              <a:t>His photographs capture his fleeting artwork in a more permanent way.</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i="0" dirty="0">
                <a:solidFill>
                  <a:srgbClr val="171717"/>
                </a:solidFill>
                <a:effectLst/>
                <a:latin typeface="Inter"/>
              </a:rPr>
              <a:t>Goldsworthy’s art reflects a deep respect for nature, often involving careful observation of the environment. His artmaking process reflects a mindfulness, and a meditative way to create art.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algn="l"/>
            <a:endParaRPr lang="en-US" b="0" i="0" dirty="0">
              <a:solidFill>
                <a:srgbClr val="1A202C"/>
              </a:solidFill>
              <a:effectLst/>
              <a:latin typeface="__Amiri_c3d92a"/>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i="1"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i="1" u="sng" dirty="0">
                <a:latin typeface="+mn-lt"/>
                <a:cs typeface="Calibri" panose="020F0502020204030204" pitchFamily="34" charset="0"/>
              </a:rPr>
              <a:t>What does temporary mean?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Not permanent, will not last forever.</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solidFill>
                  <a:srgbClr val="444444"/>
                </a:solidFill>
                <a:effectLst/>
                <a:latin typeface="railway"/>
              </a:rPr>
              <a:t>Goldsworthy painstakingly made his art installations. Even though he spent so much time making the work, he was not bothered if it quickly disappeared. </a:t>
            </a:r>
            <a:r>
              <a:rPr lang="en-US" b="0" i="1" u="sng" dirty="0">
                <a:solidFill>
                  <a:srgbClr val="444444"/>
                </a:solidFill>
                <a:effectLst/>
                <a:latin typeface="railway"/>
              </a:rPr>
              <a:t>Why wasn’t he concerned if his artworks disappeared? Would you be able to make work like this? Would it be hard to let it go?</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444444"/>
                </a:solidFill>
                <a:effectLst/>
                <a:latin typeface="railway"/>
              </a:rPr>
              <a:t>He was interested in his artworks evolving, showing the passage of time. He watched work melt, blow away, or decay.</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1A202C"/>
                </a:solidFill>
                <a:effectLst/>
                <a:latin typeface="__Amiri_c3d92a"/>
              </a:rPr>
              <a:t>Through the making of work – specifically work that is temporary and made of natural materials – he learns about himself, life, death, and our place in nature.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b="0" i="0" dirty="0">
              <a:solidFill>
                <a:srgbClr val="1A202C"/>
              </a:solidFill>
              <a:effectLst/>
              <a:latin typeface="__Amiri_c3d92a"/>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b="0" i="1" u="sng" dirty="0">
                <a:solidFill>
                  <a:srgbClr val="1A202C"/>
                </a:solidFill>
                <a:effectLst/>
                <a:latin typeface="__Amiri_c3d92a"/>
              </a:rPr>
              <a:t>Do you think making art can be a form of meditation? </a:t>
            </a:r>
          </a:p>
          <a:p>
            <a:pPr eaLnBrk="1" hangingPunct="1">
              <a:spcBef>
                <a:spcPct val="0"/>
              </a:spcBef>
            </a:pPr>
            <a:r>
              <a:rPr lang="en-US" altLang="en-US" b="0" dirty="0">
                <a:latin typeface="Arial" panose="020B0604020202020204" pitchFamily="34" charset="0"/>
                <a:cs typeface="Arial" panose="020B0604020202020204" pitchFamily="34" charset="0"/>
              </a:rPr>
              <a:t>Art can be relaxing. You might calm yourself and find focus while making artwork.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AC721-E41E-D4C0-B56C-219153A6221B}"/>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E09EB1B1-E5EB-CE4E-1646-90ED3AA0FA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74EC4FC5-FD36-20B6-35B4-DB5E45B85D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202122"/>
                </a:solidFill>
                <a:effectLst/>
                <a:latin typeface="Arial" panose="020B0604020202020204" pitchFamily="34" charset="0"/>
              </a:rPr>
              <a:t>Most of Goldsworthy's works are small in scale and temporary in their installation.</a:t>
            </a:r>
            <a:endParaRPr lang="en-US" b="0" i="0" u="none" strike="noStrike" baseline="30000" dirty="0">
              <a:solidFill>
                <a:srgbClr val="202122"/>
              </a:solidFill>
              <a:effectLst/>
              <a:latin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1A202C"/>
              </a:solidFill>
              <a:effectLst/>
              <a:latin typeface="__Amiri_c3d92a"/>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1A202C"/>
                </a:solidFill>
                <a:effectLst/>
                <a:latin typeface="__Amiri_c3d92a"/>
              </a:rPr>
              <a:t>Goldsworthy’s works often survive for less than a day.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indent="-171450" algn="l">
              <a:buFont typeface="Arial" panose="020B0604020202020204" pitchFamily="34" charset="0"/>
              <a:buChar char="•"/>
            </a:pPr>
            <a:r>
              <a:rPr lang="en-US" b="0" i="0" dirty="0">
                <a:solidFill>
                  <a:srgbClr val="000000"/>
                </a:solidFill>
                <a:effectLst/>
                <a:latin typeface="open sans" panose="020B0606030504020204" pitchFamily="34" charset="0"/>
              </a:rPr>
              <a:t>He knows that nothing can or should last forever.</a:t>
            </a:r>
          </a:p>
          <a:p>
            <a:pPr marL="171450" indent="-171450" algn="l">
              <a:buFont typeface="Arial" panose="020B0604020202020204" pitchFamily="34" charset="0"/>
              <a:buChar char="•"/>
            </a:pPr>
            <a:endParaRPr lang="en-US" b="0" i="0" dirty="0">
              <a:solidFill>
                <a:srgbClr val="000000"/>
              </a:solidFill>
              <a:effectLst/>
              <a:latin typeface="open sans" panose="020B0606030504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1" i="0" dirty="0">
                <a:solidFill>
                  <a:srgbClr val="202122"/>
                </a:solidFill>
                <a:effectLst/>
                <a:latin typeface="Arial" panose="020B0604020202020204" pitchFamily="34" charset="0"/>
              </a:rPr>
              <a:t>Goldsworthy often uses only his bare hands, teeth, and found tools to prepare and arrange the materials. </a:t>
            </a: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2FE2C2C-75F0-268E-EAE2-0DC90FD680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extLst>
      <p:ext uri="{BB962C8B-B14F-4D97-AF65-F5344CB8AC3E}">
        <p14:creationId xmlns:p14="http://schemas.microsoft.com/office/powerpoint/2010/main" val="4178670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0132E94E-F372-9C9D-4232-D8F17813D5C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Notes Placeholder 2">
            <a:extLst>
              <a:ext uri="{FF2B5EF4-FFF2-40B4-BE49-F238E27FC236}">
                <a16:creationId xmlns:a16="http://schemas.microsoft.com/office/drawing/2014/main" id="{4703F0DE-2FFC-1C4C-0268-6729E328A7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solidFill>
                  <a:srgbClr val="000000"/>
                </a:solidFill>
                <a:effectLst/>
                <a:latin typeface="Futura" panose="020B0602020204020303" pitchFamily="34" charset="-79"/>
                <a:cs typeface="Futura" panose="020B0602020204020303" pitchFamily="34" charset="-79"/>
              </a:rPr>
              <a:t>Wood Line</a:t>
            </a:r>
            <a:r>
              <a:rPr lang="en-US" b="0" i="0" dirty="0">
                <a:solidFill>
                  <a:srgbClr val="000000"/>
                </a:solidFill>
                <a:effectLst/>
                <a:latin typeface="Futura" panose="020B0602020204020303" pitchFamily="34" charset="-79"/>
                <a:cs typeface="Futura" panose="020B0602020204020303" pitchFamily="34" charset="-79"/>
              </a:rPr>
              <a:t> in Park Presidio, San Francisco, 2011. </a:t>
            </a:r>
            <a:r>
              <a:rPr lang="en-US" b="0" i="1" dirty="0">
                <a:solidFill>
                  <a:srgbClr val="382C14"/>
                </a:solidFill>
                <a:effectLst/>
                <a:latin typeface="Freight Pro"/>
              </a:rPr>
              <a:t>Wood Line</a:t>
            </a:r>
            <a:r>
              <a:rPr lang="en-US" b="0" i="0" dirty="0">
                <a:solidFill>
                  <a:srgbClr val="382C14"/>
                </a:solidFill>
                <a:effectLst/>
                <a:latin typeface="Freight Pro"/>
              </a:rPr>
              <a:t> is a snaking sculptural installation of eucalyptus trunks and branches.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i="1" dirty="0">
                <a:latin typeface="+mn-lt"/>
                <a:cs typeface="Arial" panose="020B0604020202020204" pitchFamily="34" charset="0"/>
              </a:rPr>
              <a:t>Storm King Wall</a:t>
            </a:r>
            <a:r>
              <a:rPr lang="en-US" altLang="en-US" sz="1200" dirty="0">
                <a:latin typeface="+mn-lt"/>
                <a:cs typeface="Arial" panose="020B0604020202020204" pitchFamily="34" charset="0"/>
              </a:rPr>
              <a:t>, </a:t>
            </a:r>
            <a:r>
              <a:rPr lang="en-US" b="0" i="0" dirty="0">
                <a:solidFill>
                  <a:srgbClr val="0A0A0A"/>
                </a:solidFill>
                <a:effectLst/>
                <a:latin typeface="Inter Tight"/>
              </a:rPr>
              <a:t>New York’s Hudson Valley, </a:t>
            </a:r>
            <a:r>
              <a:rPr lang="en-US" altLang="en-US" sz="1200" dirty="0">
                <a:latin typeface="+mn-lt"/>
                <a:cs typeface="Arial" panose="020B0604020202020204" pitchFamily="34" charset="0"/>
              </a:rPr>
              <a:t>1997 – 1998</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646464"/>
                </a:solidFill>
                <a:effectLst/>
                <a:latin typeface="+mn-lt"/>
              </a:rPr>
              <a:t>Tree painted with black mud, Dumfriesshire, 21 March 2014</a:t>
            </a:r>
            <a:r>
              <a:rPr lang="en-US" b="0" i="1" dirty="0">
                <a:solidFill>
                  <a:srgbClr val="646464"/>
                </a:solidFill>
                <a:effectLst/>
                <a:latin typeface="+mn-lt"/>
              </a:rPr>
              <a:t> (Andy Goldsworthy)</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dirty="0">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dirty="0">
              <a:latin typeface="+mn-lt"/>
              <a:cs typeface="Arial" panose="020B0604020202020204" pitchFamily="34" charset="0"/>
            </a:endParaRP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1" dirty="0">
                <a:solidFill>
                  <a:srgbClr val="0A0A0A"/>
                </a:solidFill>
                <a:effectLst/>
                <a:latin typeface="Inter Tight"/>
              </a:rPr>
              <a:t>Storm King Wall </a:t>
            </a:r>
            <a:r>
              <a:rPr lang="en-US" b="0" i="0" dirty="0">
                <a:solidFill>
                  <a:srgbClr val="0A0A0A"/>
                </a:solidFill>
                <a:effectLst/>
                <a:latin typeface="Inter Tight"/>
              </a:rPr>
              <a:t>is one of the Goldsworthy’s most iconic works. Goldsworthy speculated that, gradually, these trees would cause the wall to collapse</a:t>
            </a: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A0A0A"/>
              </a:solidFill>
              <a:effectLst/>
              <a:latin typeface="Inter Tight"/>
            </a:endParaRP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0A0A0A"/>
                </a:solidFill>
                <a:effectLst/>
                <a:latin typeface="Inter Tight"/>
              </a:rPr>
              <a:t>Goldsworthy wanted his audience to experience the natural world – to feel how we all exist as a part of the natural world.</a:t>
            </a: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0" i="0" dirty="0">
              <a:solidFill>
                <a:srgbClr val="0A0A0A"/>
              </a:solidFill>
              <a:effectLst/>
              <a:latin typeface="Inter Tight"/>
            </a:endParaRPr>
          </a:p>
          <a:p>
            <a:pPr marL="628650" marR="0" lvl="1"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b="0" i="0" dirty="0">
                <a:solidFill>
                  <a:srgbClr val="0A0A0A"/>
                </a:solidFill>
                <a:effectLst/>
                <a:latin typeface="Inter Tight"/>
              </a:rPr>
              <a:t>His work is a part of the landscape, he works with natural materials, allowing for the natural materials over time to tell their own stories.</a:t>
            </a:r>
            <a:endParaRPr lang="en-US" altLang="en-US" sz="1200" b="1" dirty="0">
              <a:solidFill>
                <a:srgbClr val="000000"/>
              </a:solidFill>
              <a:latin typeface="+mn-lt"/>
              <a:ea typeface="Times New Roman" panose="02020603050405020304" pitchFamily="18" charset="0"/>
              <a:cs typeface="Arial" panose="020B0604020202020204" pitchFamily="34" charset="0"/>
            </a:endParaRPr>
          </a:p>
          <a:p>
            <a:pPr eaLnBrk="1" hangingPunct="1">
              <a:spcBef>
                <a:spcPct val="0"/>
              </a:spcBef>
            </a:pPr>
            <a:endParaRPr lang="en-US" i="1" dirty="0">
              <a:latin typeface="Calibri" panose="020F0502020204030204" pitchFamily="34" charset="0"/>
              <a:cs typeface="Calibri" panose="020F0502020204030204" pitchFamily="34" charset="0"/>
            </a:endParaRPr>
          </a:p>
          <a:p>
            <a:pPr eaLnBrk="1" hangingPunct="1">
              <a:spcBef>
                <a:spcPct val="0"/>
              </a:spcBef>
            </a:pPr>
            <a:endParaRPr lang="en-US" i="1" dirty="0">
              <a:latin typeface="Calibri" panose="020F0502020204030204" pitchFamily="34" charset="0"/>
              <a:cs typeface="Calibri" panose="020F0502020204030204" pitchFamily="34" charset="0"/>
            </a:endParaRPr>
          </a:p>
          <a:p>
            <a:pPr eaLnBrk="1" hangingPunct="1">
              <a:spcBef>
                <a:spcPct val="0"/>
              </a:spcBef>
            </a:pPr>
            <a:r>
              <a:rPr lang="en-US" i="1" dirty="0">
                <a:latin typeface="Calibri" panose="020F0502020204030204" pitchFamily="34" charset="0"/>
                <a:cs typeface="Calibri" panose="020F0502020204030204" pitchFamily="34" charset="0"/>
              </a:rPr>
              <a:t>QUESTIONS</a:t>
            </a:r>
            <a:r>
              <a:rPr lang="en-US" dirty="0">
                <a:latin typeface="Calibri" panose="020F0502020204030204" pitchFamily="34" charset="0"/>
                <a:cs typeface="Calibri" panose="020F0502020204030204" pitchFamily="34" charset="0"/>
              </a:rPr>
              <a:t>:</a:t>
            </a:r>
          </a:p>
          <a:p>
            <a:pPr eaLnBrk="1" hangingPunct="1">
              <a:spcBef>
                <a:spcPct val="0"/>
              </a:spcBef>
            </a:pPr>
            <a:r>
              <a:rPr lang="en-US" altLang="en-US" sz="1200" b="0" i="1" u="sng" dirty="0">
                <a:latin typeface="Calibri" panose="020F0502020204030204" pitchFamily="34" charset="0"/>
                <a:cs typeface="Calibri" panose="020F0502020204030204" pitchFamily="34" charset="0"/>
              </a:rPr>
              <a:t>What does Goldsworthy’s art make you think about?</a:t>
            </a:r>
          </a:p>
          <a:p>
            <a:pPr eaLnBrk="1" hangingPunct="1">
              <a:spcBef>
                <a:spcPct val="0"/>
              </a:spcBef>
            </a:pPr>
            <a:r>
              <a:rPr lang="en-US" altLang="en-US" sz="1200" b="0" i="1" u="sng" dirty="0">
                <a:latin typeface="Calibri" panose="020F0502020204030204" pitchFamily="34" charset="0"/>
                <a:cs typeface="Calibri" panose="020F0502020204030204" pitchFamily="34" charset="0"/>
              </a:rPr>
              <a:t>Does it make you feel connected to nature? </a:t>
            </a:r>
          </a:p>
          <a:p>
            <a:pPr eaLnBrk="1" hangingPunct="1">
              <a:spcBef>
                <a:spcPct val="0"/>
              </a:spcBef>
            </a:pPr>
            <a:r>
              <a:rPr lang="en-US" altLang="en-US" sz="1200" b="0" i="1" u="sng" dirty="0">
                <a:latin typeface="Calibri" panose="020F0502020204030204" pitchFamily="34" charset="0"/>
                <a:cs typeface="Calibri" panose="020F0502020204030204" pitchFamily="34" charset="0"/>
              </a:rPr>
              <a:t>Does it make you think of the life cycle? </a:t>
            </a:r>
            <a:endParaRPr lang="en-US" altLang="en-US" sz="1200" b="0" i="1" u="sng" dirty="0">
              <a:latin typeface="+mn-lt"/>
              <a:cs typeface="Times New Roman" panose="02020603050405020304" pitchFamily="18" charset="0"/>
            </a:endParaRPr>
          </a:p>
          <a:p>
            <a:pPr eaLnBrk="1" hangingPunct="1">
              <a:spcBef>
                <a:spcPct val="0"/>
              </a:spcBef>
            </a:pPr>
            <a:endParaRPr lang="en-US" altLang="en-US" sz="1200" b="1" u="sng" dirty="0">
              <a:solidFill>
                <a:srgbClr val="252525"/>
              </a:solidFill>
              <a:latin typeface="+mn-lt"/>
            </a:endParaRPr>
          </a:p>
          <a:p>
            <a:pPr eaLnBrk="1" hangingPunct="1">
              <a:spcBef>
                <a:spcPct val="0"/>
              </a:spcBef>
              <a:buFontTx/>
              <a:buChar char="•"/>
            </a:pPr>
            <a:endParaRPr lang="en-US" altLang="en-US" b="1" dirty="0">
              <a:solidFill>
                <a:srgbClr val="252525"/>
              </a:solidFill>
              <a:latin typeface="+mn-lt"/>
              <a:cs typeface="Arial" panose="020B0604020202020204" pitchFamily="34" charset="0"/>
            </a:endParaRPr>
          </a:p>
          <a:p>
            <a:pPr eaLnBrk="1" hangingPunct="1">
              <a:spcBef>
                <a:spcPct val="0"/>
              </a:spcBef>
              <a:buFontTx/>
              <a:buChar char="•"/>
            </a:pPr>
            <a:endParaRPr lang="en-US" altLang="en-US" b="1" dirty="0">
              <a:solidFill>
                <a:srgbClr val="252525"/>
              </a:solidFill>
              <a:latin typeface="+mn-lt"/>
              <a:cs typeface="Arial" panose="020B0604020202020204" pitchFamily="34" charset="0"/>
            </a:endParaRPr>
          </a:p>
          <a:p>
            <a:pPr eaLnBrk="1" hangingPunct="1">
              <a:spcBef>
                <a:spcPct val="0"/>
              </a:spcBef>
              <a:buFontTx/>
              <a:buChar char="•"/>
            </a:pPr>
            <a:endParaRPr lang="en-US" altLang="en-US" b="1" dirty="0">
              <a:solidFill>
                <a:srgbClr val="252525"/>
              </a:solidFill>
              <a:latin typeface="Arial" panose="020B0604020202020204" pitchFamily="34" charset="0"/>
              <a:cs typeface="Arial" panose="020B0604020202020204" pitchFamily="34" charset="0"/>
            </a:endParaRPr>
          </a:p>
        </p:txBody>
      </p:sp>
      <p:sp>
        <p:nvSpPr>
          <p:cNvPr id="22531" name="Slide Number Placeholder 3">
            <a:extLst>
              <a:ext uri="{FF2B5EF4-FFF2-40B4-BE49-F238E27FC236}">
                <a16:creationId xmlns:a16="http://schemas.microsoft.com/office/drawing/2014/main" id="{7AE14804-3879-2574-E360-5AF53EEA6A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CE9543-A712-EE42-9038-503288EDFEC2}" type="slidenum">
              <a:rPr lang="en-US" altLang="en-US"/>
              <a:pPr>
                <a:spcBef>
                  <a:spcPct val="0"/>
                </a:spcBef>
              </a:pPr>
              <a:t>6</a:t>
            </a:fld>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7D72CDD5-3B14-1C70-E86B-429B1FFDAF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F811429-6C46-0A05-CA1F-CBA58F337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buFontTx/>
              <a:buNone/>
            </a:pPr>
            <a:endParaRPr lang="en-US" altLang="en-US" dirty="0">
              <a:latin typeface="Franklin Gothic Book" panose="020B0503020102020204" pitchFamily="34" charset="0"/>
              <a:ea typeface="Times New Roman" panose="02020603050405020304" pitchFamily="18" charset="0"/>
              <a:cs typeface="Arial" panose="020B0604020202020204" pitchFamily="34" charset="0"/>
            </a:endParaRPr>
          </a:p>
          <a:p>
            <a:pPr marL="0" marR="0" algn="ctr">
              <a:lnSpc>
                <a:spcPct val="115000"/>
              </a:lnSpc>
              <a:spcBef>
                <a:spcPts val="0"/>
              </a:spcBef>
              <a:spcAft>
                <a:spcPts val="0"/>
              </a:spcAft>
            </a:pPr>
            <a:r>
              <a:rPr lang="en-US" altLang="en-US" dirty="0">
                <a:latin typeface="Franklin Gothic Book" panose="020B0503020102020204" pitchFamily="34" charset="0"/>
                <a:ea typeface="Times New Roman" panose="02020603050405020304" pitchFamily="18" charset="0"/>
                <a:cs typeface="Arial" panose="020B0604020202020204" pitchFamily="34" charset="0"/>
              </a:rPr>
              <a:t> </a:t>
            </a:r>
            <a:r>
              <a:rPr lang="en-US" sz="1000" b="1" u="sng" dirty="0">
                <a:effectLst/>
                <a:latin typeface="+mn-lt"/>
                <a:ea typeface="Calibri" panose="020F0502020204030204" pitchFamily="34" charset="0"/>
              </a:rPr>
              <a:t>Great Art Project Instructions – Andy Goldsworthy</a:t>
            </a:r>
            <a:endParaRPr lang="en-US" sz="1000" dirty="0">
              <a:effectLst/>
              <a:latin typeface="+mn-lt"/>
              <a:ea typeface="Arial" panose="020B0604020202020204" pitchFamily="34" charset="0"/>
            </a:endParaRPr>
          </a:p>
          <a:p>
            <a:pPr marL="0" marR="0" algn="ctr">
              <a:lnSpc>
                <a:spcPct val="115000"/>
              </a:lnSpc>
              <a:spcBef>
                <a:spcPts val="0"/>
              </a:spcBef>
              <a:spcAft>
                <a:spcPts val="0"/>
              </a:spcAft>
            </a:pPr>
            <a:r>
              <a:rPr lang="en-US" sz="1000" b="1" u="none" strike="noStrike" dirty="0">
                <a:effectLs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Project Description:</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dirty="0">
                <a:effectLst/>
                <a:latin typeface="+mn-lt"/>
                <a:ea typeface="Calibri" panose="020F0502020204030204" pitchFamily="34" charset="0"/>
              </a:rPr>
              <a:t>Students will learn about </a:t>
            </a:r>
            <a:r>
              <a:rPr lang="en-US" sz="1000" u="sng" dirty="0">
                <a:effectLst/>
                <a:latin typeface="+mn-lt"/>
                <a:ea typeface="Calibri" panose="020F0502020204030204" pitchFamily="34" charset="0"/>
              </a:rPr>
              <a:t>Andy Goldsworthy</a:t>
            </a:r>
            <a:r>
              <a:rPr lang="en-US" sz="1000" dirty="0">
                <a:effectLst/>
                <a:latin typeface="+mn-lt"/>
                <a:ea typeface="Calibri" panose="020F0502020204030204" pitchFamily="34" charset="0"/>
              </a:rPr>
              <a:t> and create their own nature inspired collage. Goldsworthy is a famous British artist known for his outdoor art installations. He creates temporary art installations from found, natural materials.</a:t>
            </a:r>
          </a:p>
          <a:p>
            <a:pPr marL="0" marR="0">
              <a:lnSpc>
                <a:spcPct val="115000"/>
              </a:lnSpc>
              <a:spcBef>
                <a:spcPts val="0"/>
              </a:spcBef>
              <a:spcAft>
                <a:spcPts val="0"/>
              </a:spcAft>
            </a:pPr>
            <a:r>
              <a:rPr lang="en-US" sz="1000" b="1" dirty="0">
                <a:effectLs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Grades: K - 6</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dirty="0">
                <a:effectLst/>
                <a:highlight>
                  <a:srgbClr val="FFFF00"/>
                </a:highligh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Art Project: using a variety of collage materials students will create a nature inspired collage.  </a:t>
            </a:r>
          </a:p>
          <a:p>
            <a:pPr marL="171450" marR="0" indent="-171450">
              <a:lnSpc>
                <a:spcPct val="115000"/>
              </a:lnSpc>
              <a:spcBef>
                <a:spcPts val="0"/>
              </a:spcBef>
              <a:spcAft>
                <a:spcPts val="0"/>
              </a:spcAft>
              <a:buFont typeface="Arial" panose="020B0604020202020204" pitchFamily="34" charset="0"/>
              <a:buChar char="•"/>
            </a:pPr>
            <a:r>
              <a:rPr lang="en-US" sz="1000" u="none" strike="noStrike" dirty="0">
                <a:effectLst/>
                <a:latin typeface="+mn-lt"/>
                <a:ea typeface="Calibri" panose="020F0502020204030204" pitchFamily="34" charset="0"/>
              </a:rPr>
              <a:t>Optional: the art may be collected and displayed (dependent on the teacher’s approval) at the end of the session.  </a:t>
            </a:r>
          </a:p>
          <a:p>
            <a:pPr marL="171450" marR="0" indent="-171450">
              <a:lnSpc>
                <a:spcPct val="115000"/>
              </a:lnSpc>
              <a:spcBef>
                <a:spcPts val="0"/>
              </a:spcBef>
              <a:spcAft>
                <a:spcPts val="0"/>
              </a:spcAft>
              <a:buFont typeface="Arial" panose="020B0604020202020204" pitchFamily="34" charset="0"/>
              <a:buChar char="•"/>
            </a:pPr>
            <a:r>
              <a:rPr lang="en-US" sz="1000" u="none" strike="noStrike" dirty="0">
                <a:effectLst/>
                <a:latin typeface="+mn-lt"/>
                <a:ea typeface="Calibri" panose="020F0502020204030204" pitchFamily="34" charset="0"/>
              </a:rPr>
              <a:t>Reminders: remind students to sign their artwork.</a:t>
            </a:r>
            <a:endParaRPr lang="en-US" sz="1000" u="none" strike="noStrike" dirty="0">
              <a:effectLst/>
              <a:latin typeface="+mn-lt"/>
              <a:ea typeface="Arial" panose="020B0604020202020204" pitchFamily="34" charset="0"/>
            </a:endParaRPr>
          </a:p>
          <a:p>
            <a:pPr marL="457200" marR="0">
              <a:lnSpc>
                <a:spcPct val="115000"/>
              </a:lnSpc>
              <a:spcBef>
                <a:spcPts val="0"/>
              </a:spcBef>
              <a:spcAft>
                <a:spcPts val="0"/>
              </a:spcAft>
            </a:pPr>
            <a:r>
              <a:rPr lang="en-US" sz="1000" dirty="0">
                <a:effectLst/>
                <a:latin typeface="+mn-lt"/>
                <a:ea typeface="Calibri" panose="020F0502020204030204" pitchFamily="34" charset="0"/>
              </a:rPr>
              <a:t> </a:t>
            </a:r>
            <a:r>
              <a:rPr lang="en-US" sz="1000" b="1" dirty="0">
                <a:effectLs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Materials: </a:t>
            </a:r>
            <a:r>
              <a:rPr lang="en-US" sz="1000" dirty="0">
                <a:effectLst/>
                <a:latin typeface="+mn-lt"/>
                <a:ea typeface="Calibri" panose="020F0502020204030204" pitchFamily="34" charset="0"/>
              </a:rPr>
              <a:t>all grades will use the same project materials. </a:t>
            </a:r>
            <a:endParaRPr lang="en-US" sz="1000" dirty="0">
              <a:effectLst/>
              <a:latin typeface="+mn-lt"/>
              <a:ea typeface="Arial" panose="020B0604020202020204" pitchFamily="34" charset="0"/>
            </a:endParaRPr>
          </a:p>
          <a:p>
            <a:pPr marL="171450" marR="0" lvl="0" indent="-171450">
              <a:lnSpc>
                <a:spcPct val="115000"/>
              </a:lnSpc>
              <a:spcBef>
                <a:spcPts val="0"/>
              </a:spcBef>
              <a:spcAft>
                <a:spcPts val="0"/>
              </a:spcAft>
              <a:buFont typeface="Arial" panose="020B0604020202020204" pitchFamily="34" charset="0"/>
              <a:buChar char="•"/>
            </a:pPr>
            <a:r>
              <a:rPr lang="en-US" sz="1000" u="none" strike="noStrike" dirty="0">
                <a:effectLst/>
                <a:latin typeface="+mn-lt"/>
                <a:ea typeface="Calibri" panose="020F0502020204030204" pitchFamily="34" charset="0"/>
              </a:rPr>
              <a:t>Per student: one sheet of brown paper, glue (or share if not enough to go around)</a:t>
            </a:r>
            <a:endParaRPr lang="en-US" sz="1000" u="none" strike="noStrike" dirty="0">
              <a:effectLst/>
              <a:latin typeface="+mn-lt"/>
              <a:ea typeface="Arial" panose="020B0604020202020204" pitchFamily="34" charset="0"/>
            </a:endParaRPr>
          </a:p>
          <a:p>
            <a:pPr marL="171450" marR="0" lvl="0" indent="-171450">
              <a:lnSpc>
                <a:spcPct val="115000"/>
              </a:lnSpc>
              <a:spcBef>
                <a:spcPts val="0"/>
              </a:spcBef>
              <a:spcAft>
                <a:spcPts val="0"/>
              </a:spcAft>
              <a:buFont typeface="Arial" panose="020B0604020202020204" pitchFamily="34" charset="0"/>
              <a:buChar char="•"/>
            </a:pPr>
            <a:r>
              <a:rPr lang="en-US" sz="1000" u="none" strike="noStrike" dirty="0">
                <a:effectLst/>
                <a:latin typeface="+mn-lt"/>
                <a:ea typeface="Calibri" panose="020F0502020204030204" pitchFamily="34" charset="0"/>
              </a:rPr>
              <a:t>Shared by students: variety of collage materials, scissors, glue, markers</a:t>
            </a:r>
            <a:endParaRPr lang="en-US" sz="1000" u="none" strike="noStrike" dirty="0">
              <a:effectLst/>
              <a:latin typeface="+mn-lt"/>
              <a:ea typeface="Arial" panose="020B0604020202020204" pitchFamily="34" charset="0"/>
            </a:endParaRPr>
          </a:p>
          <a:p>
            <a:pPr marL="0" marR="0">
              <a:lnSpc>
                <a:spcPct val="115000"/>
              </a:lnSpc>
              <a:spcBef>
                <a:spcPts val="0"/>
              </a:spcBef>
              <a:spcAft>
                <a:spcPts val="0"/>
              </a:spcAft>
            </a:pPr>
            <a:r>
              <a:rPr lang="en-US" sz="1000" dirty="0">
                <a:effectLst/>
                <a:latin typeface="+mn-lt"/>
                <a:ea typeface="Calibri" panose="020F0502020204030204" pitchFamily="34" charset="0"/>
              </a:rPr>
              <a:t>	</a:t>
            </a:r>
            <a:endParaRPr lang="en-US" sz="1000" dirty="0">
              <a:effectLst/>
              <a:latin typeface="+mn-lt"/>
              <a:ea typeface="Arial" panose="020B0604020202020204" pitchFamily="34" charset="0"/>
            </a:endParaRPr>
          </a:p>
          <a:p>
            <a:pPr marL="0" marR="0">
              <a:lnSpc>
                <a:spcPct val="115000"/>
              </a:lnSpc>
              <a:spcBef>
                <a:spcPts val="0"/>
              </a:spcBef>
              <a:spcAft>
                <a:spcPts val="0"/>
              </a:spcAft>
            </a:pPr>
            <a:r>
              <a:rPr lang="en-US" sz="1000" b="1" dirty="0">
                <a:effectLst/>
                <a:latin typeface="+mn-lt"/>
                <a:ea typeface="Calibri" panose="020F0502020204030204" pitchFamily="34" charset="0"/>
              </a:rPr>
              <a:t>Considerations/ideas:</a:t>
            </a:r>
          </a:p>
          <a:p>
            <a:pPr marL="171450" marR="0" indent="-171450">
              <a:lnSpc>
                <a:spcPct val="115000"/>
              </a:lnSpc>
              <a:spcBef>
                <a:spcPts val="0"/>
              </a:spcBef>
              <a:spcAft>
                <a:spcPts val="0"/>
              </a:spcAft>
              <a:buFont typeface="Arial" panose="020B0604020202020204" pitchFamily="34" charset="0"/>
              <a:buChar char="•"/>
            </a:pPr>
            <a:r>
              <a:rPr lang="en-US" sz="1000" b="0" dirty="0">
                <a:effectLst/>
                <a:latin typeface="+mn-lt"/>
                <a:ea typeface="Arial" panose="020B0604020202020204" pitchFamily="34" charset="0"/>
              </a:rPr>
              <a:t>If we were outside, what would you make? Could you find twigs and leaves like Goldsworthy to make an art installation?</a:t>
            </a:r>
          </a:p>
          <a:p>
            <a:pPr marL="171450" marR="0" indent="-171450">
              <a:lnSpc>
                <a:spcPct val="115000"/>
              </a:lnSpc>
              <a:spcBef>
                <a:spcPts val="0"/>
              </a:spcBef>
              <a:spcAft>
                <a:spcPts val="0"/>
              </a:spcAft>
              <a:buFont typeface="Arial" panose="020B0604020202020204" pitchFamily="34" charset="0"/>
              <a:buChar char="•"/>
            </a:pPr>
            <a:r>
              <a:rPr lang="en-US" sz="1000" dirty="0">
                <a:effectLst/>
                <a:latin typeface="+mn-lt"/>
                <a:ea typeface="Calibri" panose="020F0502020204030204" pitchFamily="34" charset="0"/>
              </a:rPr>
              <a:t>What shapes did Goldsworthy like to use? Could you repeat patterns?</a:t>
            </a:r>
          </a:p>
          <a:p>
            <a:pPr marL="171450" marR="0" indent="-171450">
              <a:lnSpc>
                <a:spcPct val="115000"/>
              </a:lnSpc>
              <a:spcBef>
                <a:spcPts val="0"/>
              </a:spcBef>
              <a:spcAft>
                <a:spcPts val="0"/>
              </a:spcAft>
              <a:buFont typeface="Arial" panose="020B0604020202020204" pitchFamily="34" charset="0"/>
              <a:buChar char="•"/>
            </a:pPr>
            <a:r>
              <a:rPr lang="en-US" sz="1000" dirty="0">
                <a:effectLst/>
                <a:latin typeface="+mn-lt"/>
                <a:ea typeface="Arial" panose="020B0604020202020204" pitchFamily="34" charset="0"/>
              </a:rPr>
              <a:t>Use these supplies to imagine what you would make outside. Experiment and have fun!</a:t>
            </a:r>
          </a:p>
          <a:p>
            <a:pPr marL="171450" marR="0" indent="-171450">
              <a:lnSpc>
                <a:spcPct val="115000"/>
              </a:lnSpc>
              <a:spcBef>
                <a:spcPts val="0"/>
              </a:spcBef>
              <a:spcAft>
                <a:spcPts val="0"/>
              </a:spcAft>
              <a:buFont typeface="Arial" panose="020B0604020202020204" pitchFamily="34" charset="0"/>
              <a:buChar char="•"/>
            </a:pPr>
            <a:r>
              <a:rPr lang="en-US" sz="1000" dirty="0">
                <a:effectLst/>
                <a:latin typeface="+mn-lt"/>
                <a:ea typeface="Arial" panose="020B0604020202020204" pitchFamily="34" charset="0"/>
              </a:rPr>
              <a:t>Project for later: when outside look for some natural materials and make a temporary artwork! </a:t>
            </a:r>
            <a:endParaRPr lang="en-US" altLang="en-US" dirty="0"/>
          </a:p>
          <a:p>
            <a:pPr eaLnBrk="1" hangingPunct="1">
              <a:spcBef>
                <a:spcPct val="0"/>
              </a:spcBef>
            </a:pPr>
            <a:endParaRPr lang="en-US" altLang="en-US" dirty="0"/>
          </a:p>
        </p:txBody>
      </p:sp>
      <p:sp>
        <p:nvSpPr>
          <p:cNvPr id="26627" name="Slide Number Placeholder 3">
            <a:extLst>
              <a:ext uri="{FF2B5EF4-FFF2-40B4-BE49-F238E27FC236}">
                <a16:creationId xmlns:a16="http://schemas.microsoft.com/office/drawing/2014/main" id="{FBEA279C-6560-7D2C-C2C5-A9EA67E49C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D0C2564-C234-DD4E-A372-C9891E5BCF96}" type="slidenum">
              <a:rPr lang="en-US" altLang="en-US"/>
              <a:pPr>
                <a:spcBef>
                  <a:spcPct val="0"/>
                </a:spcBef>
              </a:pPr>
              <a:t>7</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10/17/24</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jp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sp>
        <p:nvSpPr>
          <p:cNvPr id="7171" name="Text Placeholder 10">
            <a:extLst>
              <a:ext uri="{FF2B5EF4-FFF2-40B4-BE49-F238E27FC236}">
                <a16:creationId xmlns:a16="http://schemas.microsoft.com/office/drawing/2014/main" id="{D84F07DA-6B72-8A5D-8B4D-7173D90E9384}"/>
              </a:ext>
            </a:extLst>
          </p:cNvPr>
          <p:cNvSpPr>
            <a:spLocks noGrp="1"/>
          </p:cNvSpPr>
          <p:nvPr>
            <p:ph type="body" sz="quarter" idx="12"/>
          </p:nvPr>
        </p:nvSpPr>
        <p:spPr bwMode="auto">
          <a:xfrm>
            <a:off x="0" y="5343523"/>
            <a:ext cx="4495801" cy="176212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2800" b="1" dirty="0">
                <a:latin typeface="+mj-lt"/>
                <a:cs typeface="Arial" panose="020B0604020202020204" pitchFamily="34" charset="0"/>
              </a:rPr>
              <a:t>Born in Cheshire, England in 1956. Currently lives in Scotland.</a:t>
            </a:r>
          </a:p>
        </p:txBody>
      </p:sp>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190500" y="19050"/>
            <a:ext cx="8763000"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dirty="0"/>
            </a:br>
            <a:r>
              <a:rPr lang="en-US" altLang="en-US" sz="6600" dirty="0">
                <a:latin typeface="+mj-lt"/>
                <a:cs typeface="Arial" panose="020B0604020202020204" pitchFamily="34" charset="0"/>
              </a:rPr>
              <a:t>Andy Goldsworthy  </a:t>
            </a:r>
          </a:p>
        </p:txBody>
      </p:sp>
      <p:pic>
        <p:nvPicPr>
          <p:cNvPr id="4" name="Picture Placeholder 3" descr="A person leaning on a large rock&#10;&#10;Description automatically generated">
            <a:extLst>
              <a:ext uri="{FF2B5EF4-FFF2-40B4-BE49-F238E27FC236}">
                <a16:creationId xmlns:a16="http://schemas.microsoft.com/office/drawing/2014/main" id="{8D636C05-EB56-40A0-DA6E-2A31B0A2732D}"/>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4885" r="4885"/>
          <a:stretch>
            <a:fillRect/>
          </a:stretch>
        </p:blipFill>
        <p:spPr>
          <a:xfrm>
            <a:off x="685800" y="1000124"/>
            <a:ext cx="3397448" cy="4181475"/>
          </a:xfrm>
          <a:ln w="38100">
            <a:solidFill>
              <a:schemeClr val="tx1"/>
            </a:solidFill>
          </a:ln>
        </p:spPr>
      </p:pic>
      <p:pic>
        <p:nvPicPr>
          <p:cNvPr id="8" name="Picture 7" descr="A person standing in front of a stack of rocks&#10;&#10;Description automatically generated">
            <a:extLst>
              <a:ext uri="{FF2B5EF4-FFF2-40B4-BE49-F238E27FC236}">
                <a16:creationId xmlns:a16="http://schemas.microsoft.com/office/drawing/2014/main" id="{2539484E-69A5-428A-1A43-4E0F740BC0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899679"/>
            <a:ext cx="4231072" cy="5577321"/>
          </a:xfrm>
          <a:prstGeom prst="rect">
            <a:avLst/>
          </a:prstGeom>
          <a:ln w="38100">
            <a:solidFill>
              <a:schemeClr val="tx1"/>
            </a:solidFill>
            <a:extLst>
              <a:ext uri="{C807C97D-BFC1-408E-A445-0C87EB9F89A2}">
                <ask:lineSketchStyleProps xmlns:ask="http://schemas.microsoft.com/office/drawing/2018/sketchyshapes" sd="1219033472">
                  <a:custGeom>
                    <a:avLst/>
                    <a:gdLst>
                      <a:gd name="connsiteX0" fmla="*/ 0 w 4231072"/>
                      <a:gd name="connsiteY0" fmla="*/ 0 h 5577321"/>
                      <a:gd name="connsiteX1" fmla="*/ 4231072 w 4231072"/>
                      <a:gd name="connsiteY1" fmla="*/ 0 h 5577321"/>
                      <a:gd name="connsiteX2" fmla="*/ 4231072 w 4231072"/>
                      <a:gd name="connsiteY2" fmla="*/ 5577321 h 5577321"/>
                      <a:gd name="connsiteX3" fmla="*/ 0 w 4231072"/>
                      <a:gd name="connsiteY3" fmla="*/ 5577321 h 5577321"/>
                      <a:gd name="connsiteX4" fmla="*/ 0 w 4231072"/>
                      <a:gd name="connsiteY4" fmla="*/ 0 h 5577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1072" h="5577321" fill="none" extrusionOk="0">
                        <a:moveTo>
                          <a:pt x="0" y="0"/>
                        </a:moveTo>
                        <a:cubicBezTo>
                          <a:pt x="1987463" y="-49533"/>
                          <a:pt x="2562935" y="-14809"/>
                          <a:pt x="4231072" y="0"/>
                        </a:cubicBezTo>
                        <a:cubicBezTo>
                          <a:pt x="4318711" y="2375472"/>
                          <a:pt x="4158393" y="3226117"/>
                          <a:pt x="4231072" y="5577321"/>
                        </a:cubicBezTo>
                        <a:cubicBezTo>
                          <a:pt x="2559881" y="5529090"/>
                          <a:pt x="1064632" y="5661776"/>
                          <a:pt x="0" y="5577321"/>
                        </a:cubicBezTo>
                        <a:cubicBezTo>
                          <a:pt x="-38581" y="4914324"/>
                          <a:pt x="63341" y="1454077"/>
                          <a:pt x="0" y="0"/>
                        </a:cubicBezTo>
                        <a:close/>
                      </a:path>
                      <a:path w="4231072" h="5577321" stroke="0" extrusionOk="0">
                        <a:moveTo>
                          <a:pt x="0" y="0"/>
                        </a:moveTo>
                        <a:cubicBezTo>
                          <a:pt x="618032" y="118645"/>
                          <a:pt x="3493508" y="116012"/>
                          <a:pt x="4231072" y="0"/>
                        </a:cubicBezTo>
                        <a:cubicBezTo>
                          <a:pt x="4098190" y="1470606"/>
                          <a:pt x="4316023" y="4499444"/>
                          <a:pt x="4231072" y="5577321"/>
                        </a:cubicBezTo>
                        <a:cubicBezTo>
                          <a:pt x="2712466" y="5711921"/>
                          <a:pt x="476864" y="5420125"/>
                          <a:pt x="0" y="5577321"/>
                        </a:cubicBezTo>
                        <a:cubicBezTo>
                          <a:pt x="-20187" y="3824192"/>
                          <a:pt x="-152480" y="1154433"/>
                          <a:pt x="0" y="0"/>
                        </a:cubicBezTo>
                        <a:close/>
                      </a:path>
                    </a:pathLst>
                  </a:custGeom>
                  <ask:type>
                    <ask:lineSketchNone/>
                  </ask:type>
                </ask:lineSketchStyleProps>
              </a:ext>
            </a:extLst>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D55D1AC2-3844-FB4C-6D27-C81FBBA531E6}"/>
              </a:ext>
            </a:extLst>
          </p:cNvPr>
          <p:cNvSpPr>
            <a:spLocks noChangeArrowheads="1"/>
          </p:cNvSpPr>
          <p:nvPr/>
        </p:nvSpPr>
        <p:spPr bwMode="auto">
          <a:xfrm>
            <a:off x="47016" y="3867585"/>
            <a:ext cx="258881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altLang="en-US" sz="2800" b="1" dirty="0">
                <a:solidFill>
                  <a:schemeClr val="accent5">
                    <a:lumMod val="75000"/>
                  </a:schemeClr>
                </a:solidFill>
                <a:latin typeface="+mj-lt"/>
              </a:rPr>
              <a:t>Rivers and Tides: Andy Goldsworthy Working with Time</a:t>
            </a:r>
          </a:p>
        </p:txBody>
      </p:sp>
      <p:pic>
        <p:nvPicPr>
          <p:cNvPr id="3" name="Picture 2">
            <a:extLst>
              <a:ext uri="{FF2B5EF4-FFF2-40B4-BE49-F238E27FC236}">
                <a16:creationId xmlns:a16="http://schemas.microsoft.com/office/drawing/2014/main" id="{6BC06013-E6E2-9C75-2080-3C862B3276D2}"/>
              </a:ext>
            </a:extLst>
          </p:cNvPr>
          <p:cNvPicPr>
            <a:picLocks noChangeAspect="1"/>
          </p:cNvPicPr>
          <p:nvPr/>
        </p:nvPicPr>
        <p:blipFill>
          <a:blip r:embed="rId3"/>
          <a:stretch>
            <a:fillRect/>
          </a:stretch>
        </p:blipFill>
        <p:spPr>
          <a:xfrm>
            <a:off x="2635828" y="3197296"/>
            <a:ext cx="6386379" cy="3587349"/>
          </a:xfrm>
          <a:prstGeom prst="rect">
            <a:avLst/>
          </a:prstGeom>
          <a:ln w="38100">
            <a:solidFill>
              <a:schemeClr val="accent5">
                <a:lumMod val="75000"/>
              </a:schemeClr>
            </a:solidFill>
          </a:ln>
        </p:spPr>
      </p:pic>
      <p:pic>
        <p:nvPicPr>
          <p:cNvPr id="4" name="Picture 3">
            <a:extLst>
              <a:ext uri="{FF2B5EF4-FFF2-40B4-BE49-F238E27FC236}">
                <a16:creationId xmlns:a16="http://schemas.microsoft.com/office/drawing/2014/main" id="{73DC1C3B-DDEC-E69D-97CF-CE118C252D02}"/>
              </a:ext>
            </a:extLst>
          </p:cNvPr>
          <p:cNvPicPr>
            <a:picLocks noChangeAspect="1"/>
          </p:cNvPicPr>
          <p:nvPr/>
        </p:nvPicPr>
        <p:blipFill>
          <a:blip r:embed="rId4"/>
          <a:stretch>
            <a:fillRect/>
          </a:stretch>
        </p:blipFill>
        <p:spPr>
          <a:xfrm>
            <a:off x="5453836" y="741540"/>
            <a:ext cx="3568371" cy="2310456"/>
          </a:xfrm>
          <a:prstGeom prst="rect">
            <a:avLst/>
          </a:prstGeom>
          <a:ln w="38100">
            <a:solidFill>
              <a:schemeClr val="accent5">
                <a:lumMod val="75000"/>
              </a:schemeClr>
            </a:solidFill>
          </a:ln>
        </p:spPr>
      </p:pic>
      <p:pic>
        <p:nvPicPr>
          <p:cNvPr id="6" name="Picture 5" descr="A person standing in a lake&#10;&#10;Description automatically generated">
            <a:extLst>
              <a:ext uri="{FF2B5EF4-FFF2-40B4-BE49-F238E27FC236}">
                <a16:creationId xmlns:a16="http://schemas.microsoft.com/office/drawing/2014/main" id="{8CE5E393-382A-E3A1-5229-F0C7AB0BBB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793" y="163142"/>
            <a:ext cx="4380900" cy="2888854"/>
          </a:xfrm>
          <a:prstGeom prst="rect">
            <a:avLst/>
          </a:prstGeom>
          <a:ln w="38100">
            <a:solidFill>
              <a:schemeClr val="accent3">
                <a:lumMod val="50000"/>
              </a:schemeClr>
            </a:solidFill>
          </a:ln>
        </p:spPr>
      </p:pic>
      <p:sp>
        <p:nvSpPr>
          <p:cNvPr id="8" name="TextBox 7">
            <a:extLst>
              <a:ext uri="{FF2B5EF4-FFF2-40B4-BE49-F238E27FC236}">
                <a16:creationId xmlns:a16="http://schemas.microsoft.com/office/drawing/2014/main" id="{C7A8A555-12F6-B288-4017-DC7629AE1EF0}"/>
              </a:ext>
            </a:extLst>
          </p:cNvPr>
          <p:cNvSpPr txBox="1"/>
          <p:nvPr/>
        </p:nvSpPr>
        <p:spPr>
          <a:xfrm>
            <a:off x="3352800" y="33654"/>
            <a:ext cx="5410200" cy="707886"/>
          </a:xfrm>
          <a:prstGeom prst="rect">
            <a:avLst/>
          </a:prstGeom>
          <a:noFill/>
        </p:spPr>
        <p:txBody>
          <a:bodyPr wrap="square">
            <a:spAutoFit/>
          </a:bodyPr>
          <a:lstStyle/>
          <a:p>
            <a:pPr algn="ctr" eaLnBrk="1" hangingPunct="1"/>
            <a:r>
              <a:rPr lang="en-US" altLang="en-US" sz="2000" b="1" dirty="0">
                <a:solidFill>
                  <a:schemeClr val="accent3">
                    <a:lumMod val="50000"/>
                  </a:schemeClr>
                </a:solidFill>
                <a:latin typeface="+mj-lt"/>
              </a:rPr>
              <a:t>Derwent Water, Cumbria, </a:t>
            </a:r>
          </a:p>
          <a:p>
            <a:pPr algn="ctr" eaLnBrk="1" hangingPunct="1"/>
            <a:r>
              <a:rPr lang="en-US" altLang="en-US" sz="2000" b="1" dirty="0">
                <a:solidFill>
                  <a:schemeClr val="accent3">
                    <a:lumMod val="50000"/>
                  </a:schemeClr>
                </a:solidFill>
                <a:latin typeface="+mj-lt"/>
              </a:rPr>
              <a:t>northwest England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DE98D5-06C8-9D49-62AF-A3D4A1A0B392}"/>
              </a:ext>
            </a:extLst>
          </p:cNvPr>
          <p:cNvPicPr>
            <a:picLocks noChangeAspect="1"/>
          </p:cNvPicPr>
          <p:nvPr/>
        </p:nvPicPr>
        <p:blipFill>
          <a:blip r:embed="rId3"/>
          <a:stretch>
            <a:fillRect/>
          </a:stretch>
        </p:blipFill>
        <p:spPr>
          <a:xfrm>
            <a:off x="151544" y="263661"/>
            <a:ext cx="2963990" cy="2768636"/>
          </a:xfrm>
          <a:prstGeom prst="rect">
            <a:avLst/>
          </a:prstGeom>
          <a:ln w="38100">
            <a:solidFill>
              <a:schemeClr val="tx1"/>
            </a:solidFill>
          </a:ln>
        </p:spPr>
      </p:pic>
      <p:pic>
        <p:nvPicPr>
          <p:cNvPr id="3" name="Picture 2">
            <a:extLst>
              <a:ext uri="{FF2B5EF4-FFF2-40B4-BE49-F238E27FC236}">
                <a16:creationId xmlns:a16="http://schemas.microsoft.com/office/drawing/2014/main" id="{CEF0C24F-0E69-B57B-5098-241428F2844D}"/>
              </a:ext>
            </a:extLst>
          </p:cNvPr>
          <p:cNvPicPr>
            <a:picLocks noChangeAspect="1"/>
          </p:cNvPicPr>
          <p:nvPr/>
        </p:nvPicPr>
        <p:blipFill>
          <a:blip r:embed="rId4"/>
          <a:stretch>
            <a:fillRect/>
          </a:stretch>
        </p:blipFill>
        <p:spPr>
          <a:xfrm>
            <a:off x="3259284" y="263661"/>
            <a:ext cx="2625431" cy="2768636"/>
          </a:xfrm>
          <a:prstGeom prst="rect">
            <a:avLst/>
          </a:prstGeom>
          <a:ln w="38100">
            <a:solidFill>
              <a:schemeClr val="tx1"/>
            </a:solidFill>
          </a:ln>
        </p:spPr>
      </p:pic>
      <p:pic>
        <p:nvPicPr>
          <p:cNvPr id="4" name="Picture 3">
            <a:extLst>
              <a:ext uri="{FF2B5EF4-FFF2-40B4-BE49-F238E27FC236}">
                <a16:creationId xmlns:a16="http://schemas.microsoft.com/office/drawing/2014/main" id="{58B848DD-0D26-C403-91F5-BA1B7795AC2A}"/>
              </a:ext>
            </a:extLst>
          </p:cNvPr>
          <p:cNvPicPr>
            <a:picLocks noChangeAspect="1"/>
          </p:cNvPicPr>
          <p:nvPr/>
        </p:nvPicPr>
        <p:blipFill>
          <a:blip r:embed="rId5"/>
          <a:stretch>
            <a:fillRect/>
          </a:stretch>
        </p:blipFill>
        <p:spPr>
          <a:xfrm>
            <a:off x="3190790" y="3766849"/>
            <a:ext cx="2993910" cy="2667302"/>
          </a:xfrm>
          <a:prstGeom prst="rect">
            <a:avLst/>
          </a:prstGeom>
          <a:ln w="38100">
            <a:solidFill>
              <a:schemeClr val="tx1"/>
            </a:solidFill>
          </a:ln>
        </p:spPr>
      </p:pic>
      <p:pic>
        <p:nvPicPr>
          <p:cNvPr id="5" name="Picture 4">
            <a:extLst>
              <a:ext uri="{FF2B5EF4-FFF2-40B4-BE49-F238E27FC236}">
                <a16:creationId xmlns:a16="http://schemas.microsoft.com/office/drawing/2014/main" id="{79438908-4150-3214-916F-4D824323DFAF}"/>
              </a:ext>
            </a:extLst>
          </p:cNvPr>
          <p:cNvPicPr>
            <a:picLocks noChangeAspect="1"/>
          </p:cNvPicPr>
          <p:nvPr/>
        </p:nvPicPr>
        <p:blipFill>
          <a:blip r:embed="rId6"/>
          <a:stretch>
            <a:fillRect/>
          </a:stretch>
        </p:blipFill>
        <p:spPr>
          <a:xfrm>
            <a:off x="6035661" y="263661"/>
            <a:ext cx="2956795" cy="2768636"/>
          </a:xfrm>
          <a:prstGeom prst="rect">
            <a:avLst/>
          </a:prstGeom>
          <a:ln w="38100">
            <a:solidFill>
              <a:schemeClr val="tx1"/>
            </a:solidFill>
          </a:ln>
        </p:spPr>
      </p:pic>
      <p:pic>
        <p:nvPicPr>
          <p:cNvPr id="7" name="Picture 6" descr="A tree with a spiral made of ice&#10;&#10;Description automatically generated">
            <a:extLst>
              <a:ext uri="{FF2B5EF4-FFF2-40B4-BE49-F238E27FC236}">
                <a16:creationId xmlns:a16="http://schemas.microsoft.com/office/drawing/2014/main" id="{699ADEB3-63DE-4E05-17E5-79F348BE91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596" y="3581398"/>
            <a:ext cx="2977079" cy="3010909"/>
          </a:xfrm>
          <a:prstGeom prst="rect">
            <a:avLst/>
          </a:prstGeom>
          <a:ln w="38100">
            <a:solidFill>
              <a:schemeClr val="tx1"/>
            </a:solidFill>
          </a:ln>
        </p:spPr>
      </p:pic>
      <p:pic>
        <p:nvPicPr>
          <p:cNvPr id="8" name="Picture 7">
            <a:extLst>
              <a:ext uri="{FF2B5EF4-FFF2-40B4-BE49-F238E27FC236}">
                <a16:creationId xmlns:a16="http://schemas.microsoft.com/office/drawing/2014/main" id="{3686FBF9-0D75-ED39-1D11-FC500FB7E0B8}"/>
              </a:ext>
            </a:extLst>
          </p:cNvPr>
          <p:cNvPicPr>
            <a:picLocks noChangeAspect="1"/>
          </p:cNvPicPr>
          <p:nvPr/>
        </p:nvPicPr>
        <p:blipFill>
          <a:blip r:embed="rId8"/>
          <a:stretch>
            <a:fillRect/>
          </a:stretch>
        </p:blipFill>
        <p:spPr>
          <a:xfrm>
            <a:off x="6310817" y="3623249"/>
            <a:ext cx="2745588" cy="2982706"/>
          </a:xfrm>
          <a:prstGeom prst="rect">
            <a:avLst/>
          </a:prstGeom>
          <a:ln w="38100">
            <a:solidFill>
              <a:schemeClr val="tx1"/>
            </a:solidFill>
          </a:ln>
        </p:spPr>
      </p:pic>
      <p:sp>
        <p:nvSpPr>
          <p:cNvPr id="10" name="TextBox 9">
            <a:extLst>
              <a:ext uri="{FF2B5EF4-FFF2-40B4-BE49-F238E27FC236}">
                <a16:creationId xmlns:a16="http://schemas.microsoft.com/office/drawing/2014/main" id="{81975799-ED19-ADDD-0D5F-8836EC2A9479}"/>
              </a:ext>
            </a:extLst>
          </p:cNvPr>
          <p:cNvSpPr txBox="1"/>
          <p:nvPr/>
        </p:nvSpPr>
        <p:spPr>
          <a:xfrm>
            <a:off x="151544" y="3091151"/>
            <a:ext cx="8840912" cy="400110"/>
          </a:xfrm>
          <a:prstGeom prst="rect">
            <a:avLst/>
          </a:prstGeom>
          <a:noFill/>
        </p:spPr>
        <p:txBody>
          <a:bodyPr wrap="square">
            <a:spAutoFit/>
          </a:bodyPr>
          <a:lstStyle/>
          <a:p>
            <a:pPr algn="ctr" eaLnBrk="1" hangingPunct="1"/>
            <a:r>
              <a:rPr lang="en-US" altLang="en-US" sz="2000" b="1" dirty="0">
                <a:latin typeface="+mj-lt"/>
              </a:rPr>
              <a:t>Goldsworthy uses objects found in nature to make his art installations.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ED3852-57FA-BAF6-8195-8E8ECBD568E0}"/>
              </a:ext>
            </a:extLst>
          </p:cNvPr>
          <p:cNvPicPr>
            <a:picLocks noChangeAspect="1"/>
          </p:cNvPicPr>
          <p:nvPr/>
        </p:nvPicPr>
        <p:blipFill>
          <a:blip r:embed="rId3"/>
          <a:stretch>
            <a:fillRect/>
          </a:stretch>
        </p:blipFill>
        <p:spPr>
          <a:xfrm>
            <a:off x="228600" y="228600"/>
            <a:ext cx="4800600" cy="6415055"/>
          </a:xfrm>
          <a:prstGeom prst="rect">
            <a:avLst/>
          </a:prstGeom>
          <a:ln w="38100">
            <a:solidFill>
              <a:schemeClr val="accent5">
                <a:lumMod val="75000"/>
              </a:schemeClr>
            </a:solidFill>
          </a:ln>
        </p:spPr>
      </p:pic>
      <p:pic>
        <p:nvPicPr>
          <p:cNvPr id="9" name="Picture 8">
            <a:extLst>
              <a:ext uri="{FF2B5EF4-FFF2-40B4-BE49-F238E27FC236}">
                <a16:creationId xmlns:a16="http://schemas.microsoft.com/office/drawing/2014/main" id="{1D85F3F3-0994-0AC4-9200-A8C349CF5072}"/>
              </a:ext>
            </a:extLst>
          </p:cNvPr>
          <p:cNvPicPr>
            <a:picLocks noChangeAspect="1"/>
          </p:cNvPicPr>
          <p:nvPr/>
        </p:nvPicPr>
        <p:blipFill>
          <a:blip r:embed="rId4"/>
          <a:stretch>
            <a:fillRect/>
          </a:stretch>
        </p:blipFill>
        <p:spPr>
          <a:xfrm>
            <a:off x="5249468" y="228600"/>
            <a:ext cx="3665932" cy="3657600"/>
          </a:xfrm>
          <a:prstGeom prst="rect">
            <a:avLst/>
          </a:prstGeom>
          <a:ln w="38100">
            <a:solidFill>
              <a:schemeClr val="accent5">
                <a:lumMod val="75000"/>
              </a:schemeClr>
            </a:solidFill>
          </a:ln>
        </p:spPr>
      </p:pic>
      <p:sp>
        <p:nvSpPr>
          <p:cNvPr id="10" name="TextBox 9">
            <a:extLst>
              <a:ext uri="{FF2B5EF4-FFF2-40B4-BE49-F238E27FC236}">
                <a16:creationId xmlns:a16="http://schemas.microsoft.com/office/drawing/2014/main" id="{D6A26603-837D-B241-B294-BE5F9F2EE905}"/>
              </a:ext>
            </a:extLst>
          </p:cNvPr>
          <p:cNvSpPr txBox="1"/>
          <p:nvPr/>
        </p:nvSpPr>
        <p:spPr>
          <a:xfrm rot="10800000" flipV="1">
            <a:off x="5246056" y="4191000"/>
            <a:ext cx="3665932" cy="2308324"/>
          </a:xfrm>
          <a:prstGeom prst="rect">
            <a:avLst/>
          </a:prstGeom>
          <a:noFill/>
          <a:ln w="38100">
            <a:solidFill>
              <a:schemeClr val="accent5">
                <a:lumMod val="75000"/>
              </a:schemeClr>
            </a:solidFill>
          </a:ln>
        </p:spPr>
        <p:txBody>
          <a:bodyPr wrap="square">
            <a:spAutoFit/>
          </a:bodyPr>
          <a:lstStyle/>
          <a:p>
            <a:pPr algn="ctr" eaLnBrk="1" hangingPunct="1"/>
            <a:r>
              <a:rPr lang="en-US" altLang="en-US" sz="3600" b="1" dirty="0">
                <a:solidFill>
                  <a:schemeClr val="accent5">
                    <a:lumMod val="75000"/>
                  </a:schemeClr>
                </a:solidFill>
                <a:latin typeface="+mj-lt"/>
              </a:rPr>
              <a:t>Many of Goldsworthy’s artworks are  TEMPORARY.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a:extLst>
            <a:ext uri="{FF2B5EF4-FFF2-40B4-BE49-F238E27FC236}">
              <a16:creationId xmlns:a16="http://schemas.microsoft.com/office/drawing/2014/main" id="{3E452C8F-E19E-868B-B5F3-DF5118C3BE5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D8B5E81C-349C-910F-F206-ABC0BCE67D0C}"/>
              </a:ext>
            </a:extLst>
          </p:cNvPr>
          <p:cNvPicPr>
            <a:picLocks noChangeAspect="1"/>
          </p:cNvPicPr>
          <p:nvPr/>
        </p:nvPicPr>
        <p:blipFill>
          <a:blip r:embed="rId3"/>
          <a:stretch>
            <a:fillRect/>
          </a:stretch>
        </p:blipFill>
        <p:spPr>
          <a:xfrm>
            <a:off x="494153" y="189094"/>
            <a:ext cx="3962400" cy="3908367"/>
          </a:xfrm>
          <a:prstGeom prst="rect">
            <a:avLst/>
          </a:prstGeom>
          <a:ln w="38100">
            <a:solidFill>
              <a:schemeClr val="tx1"/>
            </a:solidFill>
          </a:ln>
        </p:spPr>
      </p:pic>
      <p:pic>
        <p:nvPicPr>
          <p:cNvPr id="5" name="Picture 4">
            <a:extLst>
              <a:ext uri="{FF2B5EF4-FFF2-40B4-BE49-F238E27FC236}">
                <a16:creationId xmlns:a16="http://schemas.microsoft.com/office/drawing/2014/main" id="{EB9B4A76-3FA5-E44D-392F-E6055F4F72A9}"/>
              </a:ext>
            </a:extLst>
          </p:cNvPr>
          <p:cNvPicPr>
            <a:picLocks noChangeAspect="1"/>
          </p:cNvPicPr>
          <p:nvPr/>
        </p:nvPicPr>
        <p:blipFill>
          <a:blip r:embed="rId4"/>
          <a:stretch>
            <a:fillRect/>
          </a:stretch>
        </p:blipFill>
        <p:spPr>
          <a:xfrm>
            <a:off x="5254387" y="100325"/>
            <a:ext cx="3371576" cy="2528682"/>
          </a:xfrm>
          <a:prstGeom prst="rect">
            <a:avLst/>
          </a:prstGeom>
          <a:ln w="38100">
            <a:solidFill>
              <a:schemeClr val="tx1"/>
            </a:solidFill>
          </a:ln>
        </p:spPr>
      </p:pic>
      <p:pic>
        <p:nvPicPr>
          <p:cNvPr id="6" name="Picture 5">
            <a:extLst>
              <a:ext uri="{FF2B5EF4-FFF2-40B4-BE49-F238E27FC236}">
                <a16:creationId xmlns:a16="http://schemas.microsoft.com/office/drawing/2014/main" id="{1E59ACC0-5489-D5EB-2244-17B37B833B55}"/>
              </a:ext>
            </a:extLst>
          </p:cNvPr>
          <p:cNvPicPr>
            <a:picLocks noChangeAspect="1"/>
          </p:cNvPicPr>
          <p:nvPr/>
        </p:nvPicPr>
        <p:blipFill>
          <a:blip r:embed="rId5"/>
          <a:stretch>
            <a:fillRect/>
          </a:stretch>
        </p:blipFill>
        <p:spPr>
          <a:xfrm>
            <a:off x="276967" y="4278299"/>
            <a:ext cx="4452125" cy="2448669"/>
          </a:xfrm>
          <a:prstGeom prst="rect">
            <a:avLst/>
          </a:prstGeom>
          <a:ln w="38100">
            <a:solidFill>
              <a:schemeClr val="tx1"/>
            </a:solidFill>
          </a:ln>
        </p:spPr>
      </p:pic>
      <p:pic>
        <p:nvPicPr>
          <p:cNvPr id="7" name="Picture 6">
            <a:extLst>
              <a:ext uri="{FF2B5EF4-FFF2-40B4-BE49-F238E27FC236}">
                <a16:creationId xmlns:a16="http://schemas.microsoft.com/office/drawing/2014/main" id="{D0E4C543-D211-2AE0-E91B-FBA330BC7E9E}"/>
              </a:ext>
            </a:extLst>
          </p:cNvPr>
          <p:cNvPicPr>
            <a:picLocks noChangeAspect="1"/>
          </p:cNvPicPr>
          <p:nvPr/>
        </p:nvPicPr>
        <p:blipFill>
          <a:blip r:embed="rId6"/>
          <a:stretch>
            <a:fillRect/>
          </a:stretch>
        </p:blipFill>
        <p:spPr>
          <a:xfrm>
            <a:off x="5017786" y="2777204"/>
            <a:ext cx="3849247" cy="3980471"/>
          </a:xfrm>
          <a:prstGeom prst="rect">
            <a:avLst/>
          </a:prstGeom>
          <a:ln w="38100">
            <a:solidFill>
              <a:schemeClr val="tx1"/>
            </a:solidFill>
          </a:ln>
        </p:spPr>
      </p:pic>
    </p:spTree>
    <p:extLst>
      <p:ext uri="{BB962C8B-B14F-4D97-AF65-F5344CB8AC3E}">
        <p14:creationId xmlns:p14="http://schemas.microsoft.com/office/powerpoint/2010/main" val="2257683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AF71DE7-529F-A7EE-4787-9E0B9CA4FA33}"/>
              </a:ext>
            </a:extLst>
          </p:cNvPr>
          <p:cNvPicPr>
            <a:picLocks noChangeAspect="1"/>
          </p:cNvPicPr>
          <p:nvPr/>
        </p:nvPicPr>
        <p:blipFill>
          <a:blip r:embed="rId3"/>
          <a:stretch>
            <a:fillRect/>
          </a:stretch>
        </p:blipFill>
        <p:spPr>
          <a:xfrm>
            <a:off x="5638800" y="3338343"/>
            <a:ext cx="2438400" cy="3246120"/>
          </a:xfrm>
          <a:prstGeom prst="rect">
            <a:avLst/>
          </a:prstGeom>
          <a:ln w="38100">
            <a:solidFill>
              <a:schemeClr val="bg2">
                <a:lumMod val="75000"/>
              </a:schemeClr>
            </a:solidFill>
          </a:ln>
        </p:spPr>
      </p:pic>
      <p:pic>
        <p:nvPicPr>
          <p:cNvPr id="4" name="Picture 3">
            <a:extLst>
              <a:ext uri="{FF2B5EF4-FFF2-40B4-BE49-F238E27FC236}">
                <a16:creationId xmlns:a16="http://schemas.microsoft.com/office/drawing/2014/main" id="{7E4C0942-35E3-94C0-637C-E76DF96D78AB}"/>
              </a:ext>
            </a:extLst>
          </p:cNvPr>
          <p:cNvPicPr>
            <a:picLocks noChangeAspect="1"/>
          </p:cNvPicPr>
          <p:nvPr/>
        </p:nvPicPr>
        <p:blipFill>
          <a:blip r:embed="rId4"/>
          <a:stretch>
            <a:fillRect/>
          </a:stretch>
        </p:blipFill>
        <p:spPr>
          <a:xfrm>
            <a:off x="228600" y="3236671"/>
            <a:ext cx="5181600" cy="3449465"/>
          </a:xfrm>
          <a:prstGeom prst="rect">
            <a:avLst/>
          </a:prstGeom>
          <a:ln w="38100">
            <a:solidFill>
              <a:schemeClr val="accent3">
                <a:lumMod val="50000"/>
              </a:schemeClr>
            </a:solidFill>
          </a:ln>
        </p:spPr>
      </p:pic>
      <p:pic>
        <p:nvPicPr>
          <p:cNvPr id="6" name="Picture 5" descr="A path in a forest&#10;&#10;Description automatically generated">
            <a:extLst>
              <a:ext uri="{FF2B5EF4-FFF2-40B4-BE49-F238E27FC236}">
                <a16:creationId xmlns:a16="http://schemas.microsoft.com/office/drawing/2014/main" id="{DA2AA010-EA35-245C-262A-AC85EE8A76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600" y="171864"/>
            <a:ext cx="3810000" cy="2540000"/>
          </a:xfrm>
          <a:prstGeom prst="rect">
            <a:avLst/>
          </a:prstGeom>
          <a:ln w="38100">
            <a:solidFill>
              <a:schemeClr val="accent3">
                <a:lumMod val="50000"/>
              </a:schemeClr>
            </a:solidFill>
          </a:ln>
        </p:spPr>
      </p:pic>
      <p:pic>
        <p:nvPicPr>
          <p:cNvPr id="7" name="Picture 6">
            <a:extLst>
              <a:ext uri="{FF2B5EF4-FFF2-40B4-BE49-F238E27FC236}">
                <a16:creationId xmlns:a16="http://schemas.microsoft.com/office/drawing/2014/main" id="{5D254DCF-001E-197F-836D-9B9887B34443}"/>
              </a:ext>
            </a:extLst>
          </p:cNvPr>
          <p:cNvPicPr>
            <a:picLocks noChangeAspect="1"/>
          </p:cNvPicPr>
          <p:nvPr/>
        </p:nvPicPr>
        <p:blipFill>
          <a:blip r:embed="rId6"/>
          <a:stretch>
            <a:fillRect/>
          </a:stretch>
        </p:blipFill>
        <p:spPr>
          <a:xfrm>
            <a:off x="4267200" y="210886"/>
            <a:ext cx="4742131" cy="2461956"/>
          </a:xfrm>
          <a:prstGeom prst="rect">
            <a:avLst/>
          </a:prstGeom>
          <a:ln w="38100">
            <a:solidFill>
              <a:schemeClr val="accent5">
                <a:lumMod val="75000"/>
              </a:schemeClr>
            </a:solidFill>
          </a:ln>
        </p:spPr>
      </p:pic>
      <p:sp>
        <p:nvSpPr>
          <p:cNvPr id="9" name="TextBox 8">
            <a:extLst>
              <a:ext uri="{FF2B5EF4-FFF2-40B4-BE49-F238E27FC236}">
                <a16:creationId xmlns:a16="http://schemas.microsoft.com/office/drawing/2014/main" id="{F07EDD41-FCA6-CF82-CEE1-F609ADD3E0BD}"/>
              </a:ext>
            </a:extLst>
          </p:cNvPr>
          <p:cNvSpPr txBox="1"/>
          <p:nvPr/>
        </p:nvSpPr>
        <p:spPr>
          <a:xfrm>
            <a:off x="10236" y="2698430"/>
            <a:ext cx="4343400" cy="523220"/>
          </a:xfrm>
          <a:prstGeom prst="rect">
            <a:avLst/>
          </a:prstGeom>
          <a:noFill/>
        </p:spPr>
        <p:txBody>
          <a:bodyPr wrap="square">
            <a:spAutoFit/>
          </a:bodyPr>
          <a:lstStyle/>
          <a:p>
            <a:pPr algn="ctr" eaLnBrk="1" hangingPunct="1"/>
            <a:r>
              <a:rPr lang="en-US" altLang="en-US" sz="2800" b="1" dirty="0">
                <a:solidFill>
                  <a:schemeClr val="accent3">
                    <a:lumMod val="50000"/>
                  </a:schemeClr>
                </a:solidFill>
                <a:latin typeface="+mj-lt"/>
              </a:rPr>
              <a:t>Wood Line</a:t>
            </a:r>
          </a:p>
        </p:txBody>
      </p:sp>
      <p:sp>
        <p:nvSpPr>
          <p:cNvPr id="11" name="TextBox 10">
            <a:extLst>
              <a:ext uri="{FF2B5EF4-FFF2-40B4-BE49-F238E27FC236}">
                <a16:creationId xmlns:a16="http://schemas.microsoft.com/office/drawing/2014/main" id="{B997F279-E2FE-A646-4B81-5CEB90D39F9E}"/>
              </a:ext>
            </a:extLst>
          </p:cNvPr>
          <p:cNvSpPr txBox="1"/>
          <p:nvPr/>
        </p:nvSpPr>
        <p:spPr>
          <a:xfrm>
            <a:off x="8077200" y="5015898"/>
            <a:ext cx="1066801" cy="1631216"/>
          </a:xfrm>
          <a:prstGeom prst="rect">
            <a:avLst/>
          </a:prstGeom>
          <a:noFill/>
          <a:ln>
            <a:noFill/>
          </a:ln>
        </p:spPr>
        <p:txBody>
          <a:bodyPr wrap="square">
            <a:spAutoFit/>
          </a:bodyPr>
          <a:lstStyle/>
          <a:p>
            <a:pPr algn="ctr" eaLnBrk="1" hangingPunct="1"/>
            <a:r>
              <a:rPr lang="en-US" altLang="en-US" sz="2000" b="1" dirty="0">
                <a:solidFill>
                  <a:schemeClr val="bg2">
                    <a:lumMod val="75000"/>
                  </a:schemeClr>
                </a:solidFill>
                <a:latin typeface="+mj-lt"/>
              </a:rPr>
              <a:t>Tree painted with black mud</a:t>
            </a:r>
          </a:p>
        </p:txBody>
      </p:sp>
      <p:sp>
        <p:nvSpPr>
          <p:cNvPr id="13" name="TextBox 12">
            <a:extLst>
              <a:ext uri="{FF2B5EF4-FFF2-40B4-BE49-F238E27FC236}">
                <a16:creationId xmlns:a16="http://schemas.microsoft.com/office/drawing/2014/main" id="{7C63E47F-F63A-9ECE-2323-044AC6AEEBFD}"/>
              </a:ext>
            </a:extLst>
          </p:cNvPr>
          <p:cNvSpPr txBox="1"/>
          <p:nvPr/>
        </p:nvSpPr>
        <p:spPr>
          <a:xfrm>
            <a:off x="3816591" y="2671255"/>
            <a:ext cx="5643348" cy="523220"/>
          </a:xfrm>
          <a:prstGeom prst="rect">
            <a:avLst/>
          </a:prstGeom>
          <a:noFill/>
        </p:spPr>
        <p:txBody>
          <a:bodyPr wrap="square">
            <a:spAutoFit/>
          </a:bodyPr>
          <a:lstStyle/>
          <a:p>
            <a:pPr algn="ctr" eaLnBrk="1" hangingPunct="1"/>
            <a:r>
              <a:rPr lang="en-US" altLang="en-US" sz="2800" b="1" dirty="0">
                <a:solidFill>
                  <a:schemeClr val="accent5">
                    <a:lumMod val="75000"/>
                  </a:schemeClr>
                </a:solidFill>
                <a:latin typeface="+mj-lt"/>
              </a:rPr>
              <a:t>Storm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8F287D-3314-DC40-75EE-54D9C34915EF}"/>
              </a:ext>
            </a:extLst>
          </p:cNvPr>
          <p:cNvSpPr txBox="1"/>
          <p:nvPr/>
        </p:nvSpPr>
        <p:spPr>
          <a:xfrm>
            <a:off x="51653" y="81056"/>
            <a:ext cx="8991600" cy="646331"/>
          </a:xfrm>
          <a:prstGeom prst="rect">
            <a:avLst/>
          </a:prstGeom>
          <a:noFill/>
        </p:spPr>
        <p:txBody>
          <a:bodyPr wrap="square">
            <a:spAutoFit/>
          </a:bodyPr>
          <a:lstStyle/>
          <a:p>
            <a:pPr algn="ctr"/>
            <a:r>
              <a:rPr lang="en-US" sz="1800" b="1" spc="50" dirty="0">
                <a:latin typeface="+mj-lt"/>
              </a:rPr>
              <a:t>Art Project: Be inspired by </a:t>
            </a:r>
            <a:r>
              <a:rPr lang="en-US" b="1" spc="50" dirty="0">
                <a:latin typeface="+mj-lt"/>
              </a:rPr>
              <a:t>Andy Goldsworthy</a:t>
            </a:r>
            <a:r>
              <a:rPr lang="en-US" sz="1800" b="1" spc="50" dirty="0">
                <a:latin typeface="+mj-lt"/>
              </a:rPr>
              <a:t>! Create </a:t>
            </a:r>
            <a:r>
              <a:rPr lang="en-US" b="1" spc="50" dirty="0">
                <a:latin typeface="+mj-lt"/>
              </a:rPr>
              <a:t>your own nature collage. </a:t>
            </a:r>
          </a:p>
          <a:p>
            <a:pPr algn="ctr"/>
            <a:r>
              <a:rPr lang="en-US" b="1" spc="50" dirty="0">
                <a:latin typeface="+mj-lt"/>
              </a:rPr>
              <a:t>Using the collage materials provided, imagine you are outside, what would you make?</a:t>
            </a:r>
            <a:endParaRPr lang="en-US" sz="1800" b="1" spc="50" dirty="0">
              <a:latin typeface="+mj-lt"/>
            </a:endParaRPr>
          </a:p>
        </p:txBody>
      </p:sp>
      <p:sp>
        <p:nvSpPr>
          <p:cNvPr id="3" name="TextBox 2">
            <a:extLst>
              <a:ext uri="{FF2B5EF4-FFF2-40B4-BE49-F238E27FC236}">
                <a16:creationId xmlns:a16="http://schemas.microsoft.com/office/drawing/2014/main" id="{7871BA9D-CF54-029A-171C-A1F67C63AB67}"/>
              </a:ext>
            </a:extLst>
          </p:cNvPr>
          <p:cNvSpPr txBox="1"/>
          <p:nvPr/>
        </p:nvSpPr>
        <p:spPr>
          <a:xfrm>
            <a:off x="-29029" y="6420551"/>
            <a:ext cx="9144000" cy="646331"/>
          </a:xfrm>
          <a:prstGeom prst="rect">
            <a:avLst/>
          </a:prstGeom>
          <a:noFill/>
        </p:spPr>
        <p:txBody>
          <a:bodyPr wrap="square">
            <a:spAutoFit/>
          </a:bodyPr>
          <a:lstStyle/>
          <a:p>
            <a:pPr algn="ctr"/>
            <a:r>
              <a:rPr lang="en-US" sz="1800" b="1" dirty="0">
                <a:effectLst/>
                <a:latin typeface="+mn-lt"/>
                <a:ea typeface="Arial" panose="020B0604020202020204" pitchFamily="34" charset="0"/>
              </a:rPr>
              <a:t>Project for later: when outside look for natural materials and make a temporary artwork! </a:t>
            </a:r>
            <a:endParaRPr lang="en-US" altLang="en-US" b="1" dirty="0">
              <a:latin typeface="+mn-lt"/>
            </a:endParaRPr>
          </a:p>
          <a:p>
            <a:pPr algn="ctr"/>
            <a:endParaRPr lang="en-US" sz="1800" b="1" spc="50" dirty="0">
              <a:latin typeface="+mj-lt"/>
            </a:endParaRPr>
          </a:p>
        </p:txBody>
      </p:sp>
      <p:pic>
        <p:nvPicPr>
          <p:cNvPr id="8" name="Picture 7" descr="A rope wrapped around a hole in a cardboard surface&#10;&#10;Description automatically generated">
            <a:extLst>
              <a:ext uri="{FF2B5EF4-FFF2-40B4-BE49-F238E27FC236}">
                <a16:creationId xmlns:a16="http://schemas.microsoft.com/office/drawing/2014/main" id="{CBAFAC6A-3637-81BE-6B3E-E27F922BB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886279"/>
            <a:ext cx="2017180" cy="2521475"/>
          </a:xfrm>
          <a:prstGeom prst="rect">
            <a:avLst/>
          </a:prstGeom>
          <a:ln w="38100">
            <a:solidFill>
              <a:schemeClr val="accent3">
                <a:lumMod val="50000"/>
              </a:schemeClr>
            </a:solidFill>
          </a:ln>
        </p:spPr>
      </p:pic>
      <p:pic>
        <p:nvPicPr>
          <p:cNvPr id="10" name="Picture 9" descr="A craft stick and orange leaves&#10;&#10;Description automatically generated with medium confidence">
            <a:extLst>
              <a:ext uri="{FF2B5EF4-FFF2-40B4-BE49-F238E27FC236}">
                <a16:creationId xmlns:a16="http://schemas.microsoft.com/office/drawing/2014/main" id="{41D40EC2-E5A1-845D-B992-1F03DA41C8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6369" y="886279"/>
            <a:ext cx="2014781" cy="2478761"/>
          </a:xfrm>
          <a:prstGeom prst="rect">
            <a:avLst/>
          </a:prstGeom>
          <a:ln w="38100">
            <a:solidFill>
              <a:schemeClr val="accent3">
                <a:lumMod val="50000"/>
              </a:schemeClr>
            </a:solidFill>
          </a:ln>
        </p:spPr>
      </p:pic>
      <p:pic>
        <p:nvPicPr>
          <p:cNvPr id="12" name="Picture 11" descr="A craft stick art with maple leaves&#10;&#10;Description automatically generated with medium confidence">
            <a:extLst>
              <a:ext uri="{FF2B5EF4-FFF2-40B4-BE49-F238E27FC236}">
                <a16:creationId xmlns:a16="http://schemas.microsoft.com/office/drawing/2014/main" id="{F61BDA2A-9E7F-F831-B05A-5C25B19C00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4139" y="874247"/>
            <a:ext cx="1948850" cy="2485094"/>
          </a:xfrm>
          <a:prstGeom prst="rect">
            <a:avLst/>
          </a:prstGeom>
          <a:ln w="38100">
            <a:solidFill>
              <a:schemeClr val="accent3">
                <a:lumMod val="50000"/>
              </a:schemeClr>
            </a:solidFill>
          </a:ln>
        </p:spPr>
      </p:pic>
      <p:pic>
        <p:nvPicPr>
          <p:cNvPr id="14" name="Picture 13" descr="A craft made out of popsicle sticks and flowers&#10;&#10;Description automatically generated">
            <a:extLst>
              <a:ext uri="{FF2B5EF4-FFF2-40B4-BE49-F238E27FC236}">
                <a16:creationId xmlns:a16="http://schemas.microsoft.com/office/drawing/2014/main" id="{8FBA65D0-21BC-CD96-C2E0-D123BF4D18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5978" y="864482"/>
            <a:ext cx="2131822" cy="2564518"/>
          </a:xfrm>
          <a:prstGeom prst="rect">
            <a:avLst/>
          </a:prstGeom>
          <a:ln w="38100">
            <a:solidFill>
              <a:schemeClr val="accent3">
                <a:lumMod val="50000"/>
              </a:schemeClr>
            </a:solidFill>
          </a:ln>
        </p:spPr>
      </p:pic>
      <p:pic>
        <p:nvPicPr>
          <p:cNvPr id="16" name="Picture 15" descr="A rope in a shape of a house&#10;&#10;Description automatically generated">
            <a:extLst>
              <a:ext uri="{FF2B5EF4-FFF2-40B4-BE49-F238E27FC236}">
                <a16:creationId xmlns:a16="http://schemas.microsoft.com/office/drawing/2014/main" id="{0995AB13-FD21-FE29-2B72-B2F33CE5DD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2600" y="3681943"/>
            <a:ext cx="1962590" cy="2564518"/>
          </a:xfrm>
          <a:prstGeom prst="rect">
            <a:avLst/>
          </a:prstGeom>
          <a:ln w="38100">
            <a:solidFill>
              <a:schemeClr val="accent5">
                <a:lumMod val="75000"/>
              </a:schemeClr>
            </a:solidFill>
          </a:ln>
        </p:spPr>
      </p:pic>
      <p:pic>
        <p:nvPicPr>
          <p:cNvPr id="18" name="Picture 17" descr="A art piece with flowers and leaves&#10;&#10;Description automatically generated">
            <a:extLst>
              <a:ext uri="{FF2B5EF4-FFF2-40B4-BE49-F238E27FC236}">
                <a16:creationId xmlns:a16="http://schemas.microsoft.com/office/drawing/2014/main" id="{FB2B6F26-C9E8-1656-0C85-812A5FE16E4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91000" y="3513553"/>
            <a:ext cx="2195885" cy="2901299"/>
          </a:xfrm>
          <a:prstGeom prst="rect">
            <a:avLst/>
          </a:prstGeom>
          <a:ln w="38100">
            <a:solidFill>
              <a:schemeClr val="accent5">
                <a:lumMod val="75000"/>
              </a:schemeClr>
            </a:solidFill>
          </a:ln>
        </p:spPr>
      </p:pic>
      <p:sp>
        <p:nvSpPr>
          <p:cNvPr id="20" name="Right Arrow 19">
            <a:extLst>
              <a:ext uri="{FF2B5EF4-FFF2-40B4-BE49-F238E27FC236}">
                <a16:creationId xmlns:a16="http://schemas.microsoft.com/office/drawing/2014/main" id="{0E8E40FE-C443-42E5-AFFA-22B961299F1A}"/>
              </a:ext>
            </a:extLst>
          </p:cNvPr>
          <p:cNvSpPr/>
          <p:nvPr/>
        </p:nvSpPr>
        <p:spPr>
          <a:xfrm>
            <a:off x="3715190" y="4700240"/>
            <a:ext cx="475810" cy="273885"/>
          </a:xfrm>
          <a:prstGeom prst="rightArrow">
            <a:avLst/>
          </a:prstGeom>
          <a:solidFill>
            <a:schemeClr val="tx1"/>
          </a:solidFill>
          <a:ln w="381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a:extLst>
              <a:ext uri="{FF2B5EF4-FFF2-40B4-BE49-F238E27FC236}">
                <a16:creationId xmlns:a16="http://schemas.microsoft.com/office/drawing/2014/main" id="{BE195A76-933F-C8DC-4A8A-DA37EF3E5394}"/>
              </a:ext>
            </a:extLst>
          </p:cNvPr>
          <p:cNvSpPr/>
          <p:nvPr/>
        </p:nvSpPr>
        <p:spPr>
          <a:xfrm flipV="1">
            <a:off x="2093380" y="1950342"/>
            <a:ext cx="292989" cy="259458"/>
          </a:xfrm>
          <a:prstGeom prst="rightArrow">
            <a:avLst/>
          </a:prstGeom>
          <a:solidFill>
            <a:schemeClr val="tx1"/>
          </a:solid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a:extLst>
              <a:ext uri="{FF2B5EF4-FFF2-40B4-BE49-F238E27FC236}">
                <a16:creationId xmlns:a16="http://schemas.microsoft.com/office/drawing/2014/main" id="{E04B51D8-49CB-4CC5-70C1-A0172C174A1B}"/>
              </a:ext>
            </a:extLst>
          </p:cNvPr>
          <p:cNvSpPr/>
          <p:nvPr/>
        </p:nvSpPr>
        <p:spPr>
          <a:xfrm flipV="1">
            <a:off x="4434284" y="1954882"/>
            <a:ext cx="292989" cy="259458"/>
          </a:xfrm>
          <a:prstGeom prst="rightArrow">
            <a:avLst/>
          </a:prstGeom>
          <a:solidFill>
            <a:schemeClr val="tx1"/>
          </a:solid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a:extLst>
              <a:ext uri="{FF2B5EF4-FFF2-40B4-BE49-F238E27FC236}">
                <a16:creationId xmlns:a16="http://schemas.microsoft.com/office/drawing/2014/main" id="{D941DCA2-4179-E706-091E-2BF242083257}"/>
              </a:ext>
            </a:extLst>
          </p:cNvPr>
          <p:cNvSpPr/>
          <p:nvPr/>
        </p:nvSpPr>
        <p:spPr>
          <a:xfrm flipV="1">
            <a:off x="6642989" y="1950342"/>
            <a:ext cx="292989" cy="259458"/>
          </a:xfrm>
          <a:prstGeom prst="rightArrow">
            <a:avLst/>
          </a:prstGeom>
          <a:solidFill>
            <a:schemeClr val="tx1"/>
          </a:solidFill>
          <a:ln w="38100">
            <a:solidFill>
              <a:schemeClr val="accent3">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20619</TotalTime>
  <Words>1372</Words>
  <Application>Microsoft Macintosh PowerPoint</Application>
  <PresentationFormat>On-screen Show (4:3)</PresentationFormat>
  <Paragraphs>152</Paragraphs>
  <Slides>7</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__Amiri_c3d92a</vt:lpstr>
      <vt:lpstr>Arial</vt:lpstr>
      <vt:lpstr>Calibri</vt:lpstr>
      <vt:lpstr>Franklin Gothic Book</vt:lpstr>
      <vt:lpstr>Freight Pro</vt:lpstr>
      <vt:lpstr>Futura</vt:lpstr>
      <vt:lpstr>Inter</vt:lpstr>
      <vt:lpstr>Inter Tight</vt:lpstr>
      <vt:lpstr>open sans</vt:lpstr>
      <vt:lpstr>railway</vt:lpstr>
      <vt:lpstr>AIS</vt:lpstr>
      <vt:lpstr> Andy Goldsworthy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135</cp:revision>
  <cp:lastPrinted>2024-04-03T14:24:48Z</cp:lastPrinted>
  <dcterms:created xsi:type="dcterms:W3CDTF">2010-09-11T14:55:39Z</dcterms:created>
  <dcterms:modified xsi:type="dcterms:W3CDTF">2024-10-18T14:35:38Z</dcterms:modified>
</cp:coreProperties>
</file>