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9" r:id="rId1"/>
  </p:sldMasterIdLst>
  <p:notesMasterIdLst>
    <p:notesMasterId r:id="rId16"/>
  </p:notesMasterIdLst>
  <p:sldIdLst>
    <p:sldId id="256" r:id="rId2"/>
    <p:sldId id="275" r:id="rId3"/>
    <p:sldId id="276" r:id="rId4"/>
    <p:sldId id="277" r:id="rId5"/>
    <p:sldId id="268" r:id="rId6"/>
    <p:sldId id="280" r:id="rId7"/>
    <p:sldId id="257" r:id="rId8"/>
    <p:sldId id="263" r:id="rId9"/>
    <p:sldId id="264" r:id="rId10"/>
    <p:sldId id="265" r:id="rId11"/>
    <p:sldId id="273" r:id="rId12"/>
    <p:sldId id="274" r:id="rId13"/>
    <p:sldId id="279" r:id="rId14"/>
    <p:sldId id="28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F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62750" autoAdjust="0"/>
  </p:normalViewPr>
  <p:slideViewPr>
    <p:cSldViewPr snapToGrid="0">
      <p:cViewPr varScale="1">
        <p:scale>
          <a:sx n="63" d="100"/>
          <a:sy n="63" d="100"/>
        </p:scale>
        <p:origin x="1352"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E847FF-E030-4389-8576-469398A4AE1B}" type="datetimeFigureOut">
              <a:rPr lang="en-US" smtClean="0"/>
              <a:t>10/22/23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3CC4-FA99-47D0-87C4-3D61CBE4E712}" type="slidenum">
              <a:rPr lang="en-US" smtClean="0"/>
              <a:t>‹#›</a:t>
            </a:fld>
            <a:endParaRPr lang="en-US"/>
          </a:p>
        </p:txBody>
      </p:sp>
    </p:spTree>
    <p:extLst>
      <p:ext uri="{BB962C8B-B14F-4D97-AF65-F5344CB8AC3E}">
        <p14:creationId xmlns:p14="http://schemas.microsoft.com/office/powerpoint/2010/main" val="570379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kern="1200" dirty="0">
                <a:solidFill>
                  <a:schemeClr val="tx1"/>
                </a:solidFill>
                <a:effectLst/>
                <a:latin typeface="+mn-lt"/>
                <a:ea typeface="+mn-ea"/>
                <a:cs typeface="+mn-cs"/>
              </a:rPr>
              <a:t>The presentation should take </a:t>
            </a:r>
            <a:r>
              <a:rPr lang="en-US" sz="1400" b="1" u="sng" kern="1200" dirty="0">
                <a:solidFill>
                  <a:schemeClr val="tx1"/>
                </a:solidFill>
                <a:effectLst/>
                <a:latin typeface="+mn-lt"/>
                <a:ea typeface="+mn-ea"/>
                <a:cs typeface="+mn-cs"/>
              </a:rPr>
              <a:t>no longer than</a:t>
            </a:r>
            <a:r>
              <a:rPr lang="en-US" sz="1400" u="sng" kern="1200" dirty="0">
                <a:solidFill>
                  <a:schemeClr val="tx1"/>
                </a:solidFill>
                <a:effectLst/>
                <a:latin typeface="+mn-lt"/>
                <a:ea typeface="+mn-ea"/>
                <a:cs typeface="+mn-cs"/>
              </a:rPr>
              <a:t> </a:t>
            </a:r>
            <a:r>
              <a:rPr lang="en-US" sz="1400" b="1" u="sng" kern="1200" dirty="0">
                <a:solidFill>
                  <a:schemeClr val="tx1"/>
                </a:solidFill>
                <a:effectLst/>
                <a:latin typeface="+mn-lt"/>
                <a:ea typeface="+mn-ea"/>
                <a:cs typeface="+mn-cs"/>
              </a:rPr>
              <a:t>15-20 minutes</a:t>
            </a:r>
            <a:r>
              <a:rPr lang="en-US" sz="1400" kern="1200" dirty="0">
                <a:solidFill>
                  <a:schemeClr val="tx1"/>
                </a:solidFill>
                <a:effectLst/>
                <a:latin typeface="+mn-lt"/>
                <a:ea typeface="+mn-ea"/>
                <a:cs typeface="+mn-cs"/>
              </a:rPr>
              <a:t> </a:t>
            </a:r>
            <a:r>
              <a:rPr lang="en-US" sz="1400" b="1" kern="1200" dirty="0">
                <a:solidFill>
                  <a:schemeClr val="tx1"/>
                </a:solidFill>
                <a:effectLst/>
                <a:latin typeface="+mn-lt"/>
                <a:ea typeface="+mn-ea"/>
                <a:cs typeface="+mn-cs"/>
              </a:rPr>
              <a:t>as the activity is the main objective.</a:t>
            </a:r>
            <a:r>
              <a:rPr lang="en-US" sz="1400" kern="1200" dirty="0">
                <a:solidFill>
                  <a:schemeClr val="tx1"/>
                </a:solidFill>
                <a:effectLst/>
                <a:latin typeface="+mn-lt"/>
                <a:ea typeface="+mn-ea"/>
                <a:cs typeface="+mn-cs"/>
              </a:rPr>
              <a:t>  Please keep an eye on the clock.</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TIPS: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Have </a:t>
            </a:r>
            <a:r>
              <a:rPr lang="en-US" sz="1200" b="1" kern="1200" dirty="0">
                <a:solidFill>
                  <a:schemeClr val="tx1"/>
                </a:solidFill>
                <a:effectLst/>
                <a:latin typeface="+mn-lt"/>
                <a:ea typeface="+mn-ea"/>
                <a:cs typeface="+mn-cs"/>
              </a:rPr>
              <a:t>students sit on the carpet</a:t>
            </a:r>
            <a:r>
              <a:rPr lang="en-US" sz="1200" kern="1200" dirty="0">
                <a:solidFill>
                  <a:schemeClr val="tx1"/>
                </a:solidFill>
                <a:effectLst/>
                <a:latin typeface="+mn-lt"/>
                <a:ea typeface="+mn-ea"/>
                <a:cs typeface="+mn-cs"/>
              </a:rPr>
              <a:t> so the activity can be set up at their desks.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Limit questions/answers if time runs short.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Ask </a:t>
            </a:r>
            <a:r>
              <a:rPr lang="en-US" sz="1200" b="1" kern="1200" dirty="0">
                <a:solidFill>
                  <a:schemeClr val="tx1"/>
                </a:solidFill>
                <a:effectLst/>
                <a:latin typeface="+mn-lt"/>
                <a:ea typeface="+mn-ea"/>
                <a:cs typeface="+mn-cs"/>
              </a:rPr>
              <a:t>helpers</a:t>
            </a:r>
            <a:r>
              <a:rPr lang="en-US" sz="1200" kern="1200" dirty="0">
                <a:solidFill>
                  <a:schemeClr val="tx1"/>
                </a:solidFill>
                <a:effectLst/>
                <a:latin typeface="+mn-lt"/>
                <a:ea typeface="+mn-ea"/>
                <a:cs typeface="+mn-cs"/>
              </a:rPr>
              <a:t> to: </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set up </a:t>
            </a:r>
            <a:r>
              <a:rPr lang="en-US" sz="1200" kern="1200" dirty="0">
                <a:solidFill>
                  <a:schemeClr val="tx1"/>
                </a:solidFill>
                <a:effectLst/>
                <a:latin typeface="+mn-lt"/>
                <a:ea typeface="+mn-ea"/>
                <a:cs typeface="+mn-cs"/>
              </a:rPr>
              <a:t>during the presentation.</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familiarize</a:t>
            </a:r>
            <a:r>
              <a:rPr lang="en-US" sz="1200" kern="1200" dirty="0">
                <a:solidFill>
                  <a:schemeClr val="tx1"/>
                </a:solidFill>
                <a:effectLst/>
                <a:latin typeface="+mn-lt"/>
                <a:ea typeface="+mn-ea"/>
                <a:cs typeface="+mn-cs"/>
              </a:rPr>
              <a:t> themselves with the activity and its goal.</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Thank you for making Amazing Earth possible!</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Updated 10/28/19</a:t>
            </a:r>
          </a:p>
          <a:p>
            <a:endParaRPr lang="en-US" dirty="0"/>
          </a:p>
        </p:txBody>
      </p:sp>
      <p:sp>
        <p:nvSpPr>
          <p:cNvPr id="4" name="Slide Number Placeholder 3"/>
          <p:cNvSpPr>
            <a:spLocks noGrp="1"/>
          </p:cNvSpPr>
          <p:nvPr>
            <p:ph type="sldNum" sz="quarter" idx="10"/>
          </p:nvPr>
        </p:nvSpPr>
        <p:spPr/>
        <p:txBody>
          <a:bodyPr/>
          <a:lstStyle/>
          <a:p>
            <a:fld id="{78F73CC4-FA99-47D0-87C4-3D61CBE4E712}" type="slidenum">
              <a:rPr lang="en-US" smtClean="0"/>
              <a:t>1</a:t>
            </a:fld>
            <a:endParaRPr lang="en-US"/>
          </a:p>
        </p:txBody>
      </p:sp>
    </p:spTree>
    <p:extLst>
      <p:ext uri="{BB962C8B-B14F-4D97-AF65-F5344CB8AC3E}">
        <p14:creationId xmlns:p14="http://schemas.microsoft.com/office/powerpoint/2010/main" val="1349193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Allow 20-25 minutes to explain and conduct seed experiment.</a:t>
            </a:r>
          </a:p>
          <a:p>
            <a:endParaRPr lang="en-US" dirty="0"/>
          </a:p>
          <a:p>
            <a:r>
              <a:rPr lang="en-US" sz="1200" kern="1200" dirty="0">
                <a:solidFill>
                  <a:schemeClr val="tx1"/>
                </a:solidFill>
                <a:effectLst/>
                <a:latin typeface="+mn-lt"/>
                <a:ea typeface="+mn-ea"/>
                <a:cs typeface="+mn-cs"/>
              </a:rPr>
              <a:t>While the students are still seated on the carpet, review the activity.</a:t>
            </a:r>
          </a:p>
          <a:p>
            <a:r>
              <a:rPr lang="en-US" sz="1200" kern="1200" dirty="0">
                <a:solidFill>
                  <a:schemeClr val="tx1"/>
                </a:solidFill>
                <a:effectLst/>
                <a:latin typeface="+mn-lt"/>
                <a:ea typeface="+mn-ea"/>
                <a:cs typeface="+mn-cs"/>
              </a:rPr>
              <a:t> </a:t>
            </a:r>
            <a:endParaRPr lang="en-US" dirty="0"/>
          </a:p>
          <a:p>
            <a:r>
              <a:rPr lang="en-US" dirty="0"/>
              <a:t>Have them return to their seats to record.</a:t>
            </a:r>
          </a:p>
          <a:p>
            <a:endParaRPr lang="en-US" dirty="0"/>
          </a:p>
          <a:p>
            <a:r>
              <a:rPr lang="en-US" dirty="0"/>
              <a:t>After recording, they can return to the carpet for the seed travel experiment.  </a:t>
            </a:r>
          </a:p>
          <a:p>
            <a:endParaRPr lang="en-US" dirty="0"/>
          </a:p>
          <a:p>
            <a:endParaRPr lang="en-US" dirty="0"/>
          </a:p>
        </p:txBody>
      </p:sp>
      <p:sp>
        <p:nvSpPr>
          <p:cNvPr id="4" name="Slide Number Placeholder 3"/>
          <p:cNvSpPr>
            <a:spLocks noGrp="1"/>
          </p:cNvSpPr>
          <p:nvPr>
            <p:ph type="sldNum" sz="quarter" idx="10"/>
          </p:nvPr>
        </p:nvSpPr>
        <p:spPr/>
        <p:txBody>
          <a:bodyPr/>
          <a:lstStyle/>
          <a:p>
            <a:fld id="{78F73CC4-FA99-47D0-87C4-3D61CBE4E712}" type="slidenum">
              <a:rPr lang="en-US" smtClean="0"/>
              <a:t>10</a:t>
            </a:fld>
            <a:endParaRPr lang="en-US"/>
          </a:p>
        </p:txBody>
      </p:sp>
    </p:spTree>
    <p:extLst>
      <p:ext uri="{BB962C8B-B14F-4D97-AF65-F5344CB8AC3E}">
        <p14:creationId xmlns:p14="http://schemas.microsoft.com/office/powerpoint/2010/main" val="2602134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a:solidFill>
                  <a:schemeClr val="tx1"/>
                </a:solidFill>
                <a:effectLst/>
                <a:latin typeface="+mn-lt"/>
                <a:ea typeface="+mn-ea"/>
                <a:cs typeface="+mn-cs"/>
              </a:rPr>
              <a:t>*Before you begin the experiment, please remind students they are not allowed to touch the fan at all.</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Select students (or ask the teacher to help select) to test a seed (per the chart).</a:t>
            </a:r>
            <a:endParaRPr lang="en-US" dirty="0">
              <a:effectLst/>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Student One to drop seed into fan at high setting (no longer testing both low and high setting).</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Student Two to mark seed location with duct tape and measure distance with measuring tape or the classroom’s nonstandard measurement tool (i.e. some classes use cubes).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All Students record results on their sheet; an adult can record on a chart on the board for student’s to reference.</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Repeat with next seed type and set of students until all 5 seeds have been dropped once. </a:t>
            </a:r>
          </a:p>
          <a:p>
            <a:r>
              <a:rPr lang="en-US" sz="1200" kern="1200" dirty="0">
                <a:solidFill>
                  <a:schemeClr val="tx1"/>
                </a:solidFill>
                <a:effectLst/>
                <a:latin typeface="+mn-lt"/>
                <a:ea typeface="+mn-ea"/>
                <a:cs typeface="+mn-cs"/>
              </a:rPr>
              <a:t> </a:t>
            </a:r>
            <a:endParaRPr lang="en-US" dirty="0">
              <a:effectLst/>
            </a:endParaRPr>
          </a:p>
        </p:txBody>
      </p:sp>
      <p:sp>
        <p:nvSpPr>
          <p:cNvPr id="4" name="Slide Number Placeholder 3"/>
          <p:cNvSpPr>
            <a:spLocks noGrp="1"/>
          </p:cNvSpPr>
          <p:nvPr>
            <p:ph type="sldNum" sz="quarter" idx="10"/>
          </p:nvPr>
        </p:nvSpPr>
        <p:spPr/>
        <p:txBody>
          <a:bodyPr/>
          <a:lstStyle/>
          <a:p>
            <a:fld id="{78F73CC4-FA99-47D0-87C4-3D61CBE4E712}" type="slidenum">
              <a:rPr lang="en-US" smtClean="0"/>
              <a:t>11</a:t>
            </a:fld>
            <a:endParaRPr lang="en-US"/>
          </a:p>
        </p:txBody>
      </p:sp>
    </p:spTree>
    <p:extLst>
      <p:ext uri="{BB962C8B-B14F-4D97-AF65-F5344CB8AC3E}">
        <p14:creationId xmlns:p14="http://schemas.microsoft.com/office/powerpoint/2010/main" val="2602134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Discussion Questions: </a:t>
            </a:r>
            <a:endParaRPr lang="en-US" dirty="0">
              <a:effectLst/>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Why did some seeds travel further than others? </a:t>
            </a:r>
          </a:p>
          <a:p>
            <a:pPr lvl="0"/>
            <a:r>
              <a:rPr lang="en-US" sz="1200" kern="1200" dirty="0">
                <a:solidFill>
                  <a:schemeClr val="tx1"/>
                </a:solidFill>
                <a:effectLst/>
                <a:latin typeface="+mn-lt"/>
                <a:ea typeface="+mn-ea"/>
                <a:cs typeface="+mn-cs"/>
              </a:rPr>
              <a:t>They are lighter, they have features/adaptations (wings) that help them go farther.</a:t>
            </a:r>
            <a:endParaRPr lang="en-US" dirty="0">
              <a:effectLst/>
            </a:endParaRP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How does traveling by wind help seeds?</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It enables the seed to travel away from the mother tree thus having a better chance of survival because it is not competing with the mother tree for sunlight, water and nutrients.</a:t>
            </a:r>
            <a:endParaRPr lang="en-US" dirty="0">
              <a:effectLst/>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Why are winged seeds (Maple, Ash) heavier on one end? </a:t>
            </a:r>
          </a:p>
          <a:p>
            <a:pPr lvl="0"/>
            <a:r>
              <a:rPr lang="en-US" sz="1200" kern="1200" dirty="0">
                <a:solidFill>
                  <a:schemeClr val="tx1"/>
                </a:solidFill>
                <a:effectLst/>
                <a:latin typeface="+mn-lt"/>
                <a:ea typeface="+mn-ea"/>
                <a:cs typeface="+mn-cs"/>
              </a:rPr>
              <a:t>So that when they fall to the ground the seed end will land first and become embedded in the soil. This will help the seed grow and keep it from drying out too fast.</a:t>
            </a:r>
            <a:endParaRPr lang="en-US" dirty="0">
              <a:effectLst/>
            </a:endParaRP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How do the seeds that are too heavy for the wind travel? </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Some are eaten by birds and animals and then passed through their bodies; some get washed away by rain and float down rivers; some have prickly stickers and attach to humans or animal and will travel away with them.</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8F73CC4-FA99-47D0-87C4-3D61CBE4E712}" type="slidenum">
              <a:rPr lang="en-US" smtClean="0"/>
              <a:t>12</a:t>
            </a:fld>
            <a:endParaRPr lang="en-US"/>
          </a:p>
        </p:txBody>
      </p:sp>
    </p:spTree>
    <p:extLst>
      <p:ext uri="{BB962C8B-B14F-4D97-AF65-F5344CB8AC3E}">
        <p14:creationId xmlns:p14="http://schemas.microsoft.com/office/powerpoint/2010/main" val="2602134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If time allows play the tree needs game.</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After playing, make the connection by saying:</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Mother Nature can be harsh and not every seed or tree will grow or survive. That is why trees defend themselves and have ways to spread their seeds.  </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Optional Fact</a:t>
            </a:r>
          </a:p>
          <a:p>
            <a:r>
              <a:rPr lang="en-US" sz="1200" b="0" i="0" u="none" strike="noStrike" kern="1200" dirty="0">
                <a:solidFill>
                  <a:schemeClr val="tx1"/>
                </a:solidFill>
                <a:effectLst/>
                <a:latin typeface="+mn-lt"/>
                <a:ea typeface="+mn-ea"/>
                <a:cs typeface="+mn-cs"/>
              </a:rPr>
              <a:t>Oaks produce more than 2000 acorns every year, but only one in 10,000 acorns will manage to develop into an oak tree. A lot of </a:t>
            </a:r>
            <a:r>
              <a:rPr lang="en-US" sz="1200" b="1" i="0" u="none" strike="noStrike" kern="1200" dirty="0">
                <a:solidFill>
                  <a:schemeClr val="tx1"/>
                </a:solidFill>
                <a:effectLst/>
                <a:latin typeface="+mn-lt"/>
                <a:ea typeface="+mn-ea"/>
                <a:cs typeface="+mn-cs"/>
              </a:rPr>
              <a:t>animals</a:t>
            </a:r>
            <a:r>
              <a:rPr lang="en-US" sz="1200" b="0" i="0" u="none" strike="noStrike" kern="1200" dirty="0">
                <a:solidFill>
                  <a:schemeClr val="tx1"/>
                </a:solidFill>
                <a:effectLst/>
                <a:latin typeface="+mn-lt"/>
                <a:ea typeface="+mn-ea"/>
                <a:cs typeface="+mn-cs"/>
              </a:rPr>
              <a:t> (pigeons, duck, pigs, deer, squirrels, mice) feed on acorns.</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8F73CC4-FA99-47D0-87C4-3D61CBE4E712}" type="slidenum">
              <a:rPr lang="en-US" smtClean="0"/>
              <a:t>13</a:t>
            </a:fld>
            <a:endParaRPr lang="en-US"/>
          </a:p>
        </p:txBody>
      </p:sp>
    </p:spTree>
    <p:extLst>
      <p:ext uri="{BB962C8B-B14F-4D97-AF65-F5344CB8AC3E}">
        <p14:creationId xmlns:p14="http://schemas.microsoft.com/office/powerpoint/2010/main" val="1739360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time allows, review. </a:t>
            </a:r>
          </a:p>
        </p:txBody>
      </p:sp>
      <p:sp>
        <p:nvSpPr>
          <p:cNvPr id="4" name="Slide Number Placeholder 3"/>
          <p:cNvSpPr>
            <a:spLocks noGrp="1"/>
          </p:cNvSpPr>
          <p:nvPr>
            <p:ph type="sldNum" sz="quarter" idx="5"/>
          </p:nvPr>
        </p:nvSpPr>
        <p:spPr/>
        <p:txBody>
          <a:bodyPr/>
          <a:lstStyle/>
          <a:p>
            <a:fld id="{78F73CC4-FA99-47D0-87C4-3D61CBE4E712}" type="slidenum">
              <a:rPr lang="en-US" smtClean="0"/>
              <a:t>14</a:t>
            </a:fld>
            <a:endParaRPr lang="en-US"/>
          </a:p>
        </p:txBody>
      </p:sp>
    </p:spTree>
    <p:extLst>
      <p:ext uri="{BB962C8B-B14F-4D97-AF65-F5344CB8AC3E}">
        <p14:creationId xmlns:p14="http://schemas.microsoft.com/office/powerpoint/2010/main" val="3607849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What makes a tree a tree?</a:t>
            </a:r>
          </a:p>
          <a:p>
            <a:endParaRPr lang="en-US" dirty="0"/>
          </a:p>
          <a:p>
            <a:r>
              <a:rPr lang="en-US" baseline="0" dirty="0"/>
              <a:t>The key points are that trees are plants, tall and have woody trunks.  </a:t>
            </a:r>
          </a:p>
          <a:p>
            <a:r>
              <a:rPr lang="en-US" baseline="0" dirty="0"/>
              <a:t>Other answers (trees have flowers, trees shed their leaves in the winter, trees grow fruit) may be true but they aren’t unique to trees.</a:t>
            </a:r>
          </a:p>
          <a:p>
            <a:endParaRPr lang="en-US" baseline="0" dirty="0"/>
          </a:p>
          <a:p>
            <a:r>
              <a:rPr lang="en-US" baseline="0" dirty="0"/>
              <a:t>ADVANCE slide and reveal information</a:t>
            </a:r>
            <a:endParaRPr lang="en-US" dirty="0"/>
          </a:p>
        </p:txBody>
      </p:sp>
      <p:sp>
        <p:nvSpPr>
          <p:cNvPr id="4" name="Slide Number Placeholder 3"/>
          <p:cNvSpPr>
            <a:spLocks noGrp="1"/>
          </p:cNvSpPr>
          <p:nvPr>
            <p:ph type="sldNum" sz="quarter" idx="10"/>
          </p:nvPr>
        </p:nvSpPr>
        <p:spPr/>
        <p:txBody>
          <a:bodyPr/>
          <a:lstStyle/>
          <a:p>
            <a:fld id="{78F73CC4-FA99-47D0-87C4-3D61CBE4E712}" type="slidenum">
              <a:rPr lang="en-US" smtClean="0"/>
              <a:t>2</a:t>
            </a:fld>
            <a:endParaRPr lang="en-US"/>
          </a:p>
        </p:txBody>
      </p:sp>
    </p:spTree>
    <p:extLst>
      <p:ext uri="{BB962C8B-B14F-4D97-AF65-F5344CB8AC3E}">
        <p14:creationId xmlns:p14="http://schemas.microsoft.com/office/powerpoint/2010/main" val="69567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slide.</a:t>
            </a:r>
          </a:p>
          <a:p>
            <a:endParaRPr lang="en-US" dirty="0"/>
          </a:p>
          <a:p>
            <a:r>
              <a:rPr lang="en-US" dirty="0"/>
              <a:t>OPTIONAL:</a:t>
            </a:r>
          </a:p>
          <a:p>
            <a:r>
              <a:rPr lang="en-US" dirty="0"/>
              <a:t>Say, There are many ways plants compete against other plants:</a:t>
            </a:r>
          </a:p>
          <a:p>
            <a:pPr marL="171450" indent="-171450">
              <a:buFont typeface="Arial" panose="020B0604020202020204" pitchFamily="34" charset="0"/>
              <a:buChar char="•"/>
            </a:pPr>
            <a:r>
              <a:rPr lang="en-US" baseline="0" dirty="0"/>
              <a:t>Plants might steal nutrients from other plants.</a:t>
            </a:r>
          </a:p>
          <a:p>
            <a:pPr marL="171450" indent="-171450">
              <a:buFont typeface="Arial" panose="020B0604020202020204" pitchFamily="34" charset="0"/>
              <a:buChar char="•"/>
            </a:pPr>
            <a:r>
              <a:rPr lang="en-US" baseline="0" dirty="0"/>
              <a:t>Grow on top of other plants to get more sunlight.</a:t>
            </a:r>
          </a:p>
          <a:p>
            <a:pPr marL="171450" indent="-171450">
              <a:buFont typeface="Arial" panose="020B0604020202020204" pitchFamily="34" charset="0"/>
              <a:buChar char="•"/>
            </a:pPr>
            <a:r>
              <a:rPr lang="en-US" baseline="0" dirty="0"/>
              <a:t>Make themselves more attractive to pollinators or animals that will spread their seeds.</a:t>
            </a:r>
          </a:p>
          <a:p>
            <a:r>
              <a:rPr lang="en-US" baseline="0" dirty="0"/>
              <a:t>Plants are very creative.</a:t>
            </a:r>
            <a:endParaRPr lang="en-US" dirty="0"/>
          </a:p>
        </p:txBody>
      </p:sp>
      <p:sp>
        <p:nvSpPr>
          <p:cNvPr id="4" name="Slide Number Placeholder 3"/>
          <p:cNvSpPr>
            <a:spLocks noGrp="1"/>
          </p:cNvSpPr>
          <p:nvPr>
            <p:ph type="sldNum" sz="quarter" idx="10"/>
          </p:nvPr>
        </p:nvSpPr>
        <p:spPr/>
        <p:txBody>
          <a:bodyPr/>
          <a:lstStyle/>
          <a:p>
            <a:fld id="{78F73CC4-FA99-47D0-87C4-3D61CBE4E712}" type="slidenum">
              <a:rPr lang="en-US" smtClean="0"/>
              <a:t>3</a:t>
            </a:fld>
            <a:endParaRPr lang="en-US"/>
          </a:p>
        </p:txBody>
      </p:sp>
    </p:spTree>
    <p:extLst>
      <p:ext uri="{BB962C8B-B14F-4D97-AF65-F5344CB8AC3E}">
        <p14:creationId xmlns:p14="http://schemas.microsoft.com/office/powerpoint/2010/main" val="201359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F73CC4-FA99-47D0-87C4-3D61CBE4E712}" type="slidenum">
              <a:rPr lang="en-US" smtClean="0"/>
              <a:t>4</a:t>
            </a:fld>
            <a:endParaRPr lang="en-US"/>
          </a:p>
        </p:txBody>
      </p:sp>
    </p:spTree>
    <p:extLst>
      <p:ext uri="{BB962C8B-B14F-4D97-AF65-F5344CB8AC3E}">
        <p14:creationId xmlns:p14="http://schemas.microsoft.com/office/powerpoint/2010/main" val="1306794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78F73CC4-FA99-47D0-87C4-3D61CBE4E712}" type="slidenum">
              <a:rPr lang="en-US" smtClean="0"/>
              <a:t>5</a:t>
            </a:fld>
            <a:endParaRPr lang="en-US"/>
          </a:p>
        </p:txBody>
      </p:sp>
    </p:spTree>
    <p:extLst>
      <p:ext uri="{BB962C8B-B14F-4D97-AF65-F5344CB8AC3E}">
        <p14:creationId xmlns:p14="http://schemas.microsoft.com/office/powerpoint/2010/main" val="2405229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8F73CC4-FA99-47D0-87C4-3D61CBE4E712}" type="slidenum">
              <a:rPr lang="en-US" smtClean="0"/>
              <a:t>6</a:t>
            </a:fld>
            <a:endParaRPr lang="en-US"/>
          </a:p>
        </p:txBody>
      </p:sp>
    </p:spTree>
    <p:extLst>
      <p:ext uri="{BB962C8B-B14F-4D97-AF65-F5344CB8AC3E}">
        <p14:creationId xmlns:p14="http://schemas.microsoft.com/office/powerpoint/2010/main" val="827858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ASK: Why are trees important?  What do they do to help animals, people and the environment?</a:t>
            </a:r>
          </a:p>
          <a:p>
            <a:endParaRPr lang="en-US" baseline="0" dirty="0"/>
          </a:p>
          <a:p>
            <a:r>
              <a:rPr lang="en-US" baseline="0" dirty="0"/>
              <a:t>CLICK to reveal the answers.</a:t>
            </a:r>
            <a:endParaRPr lang="en-US" sz="1200" b="0" i="0" u="none" strike="noStrike"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8F73CC4-FA99-47D0-87C4-3D61CBE4E712}" type="slidenum">
              <a:rPr lang="en-US" smtClean="0"/>
              <a:t>7</a:t>
            </a:fld>
            <a:endParaRPr lang="en-US"/>
          </a:p>
        </p:txBody>
      </p:sp>
    </p:spTree>
    <p:extLst>
      <p:ext uri="{BB962C8B-B14F-4D97-AF65-F5344CB8AC3E}">
        <p14:creationId xmlns:p14="http://schemas.microsoft.com/office/powerpoint/2010/main" val="2468000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dirty="0"/>
              <a:t>OPTIONAL </a:t>
            </a:r>
          </a:p>
          <a:p>
            <a:r>
              <a:rPr lang="en-US" dirty="0"/>
              <a:t>In</a:t>
            </a:r>
            <a:r>
              <a:rPr lang="en-US" baseline="0" dirty="0"/>
              <a:t> Fall, trees drop their leaves and start to store their energy. They won’t grow during the winter when there aren’t as many nutrients available.</a:t>
            </a:r>
          </a:p>
          <a:p>
            <a:endParaRPr lang="en-US" baseline="0" dirty="0"/>
          </a:p>
          <a:p>
            <a:r>
              <a:rPr lang="en-US" baseline="0" dirty="0"/>
              <a:t>Some trees grow in unique shapes so animals can’t reach all their leaves. (In the top right picture, the animals can reach leaves on the edges but the leaves in the middle are protected.)</a:t>
            </a:r>
          </a:p>
          <a:p>
            <a:endParaRPr lang="en-US" baseline="0" dirty="0"/>
          </a:p>
          <a:p>
            <a:r>
              <a:rPr lang="en-US" baseline="0" dirty="0"/>
              <a:t>Some trees have spikes or thorns to protect themselves from animals or birds.</a:t>
            </a:r>
          </a:p>
          <a:p>
            <a:endParaRPr lang="en-US" baseline="0" dirty="0"/>
          </a:p>
          <a:p>
            <a:r>
              <a:rPr lang="en-US" baseline="0" dirty="0"/>
              <a:t>Some trees produce chemicals to make their leaves taste bitter.</a:t>
            </a:r>
          </a:p>
          <a:p>
            <a:endParaRPr lang="en-US" baseline="0" dirty="0"/>
          </a:p>
          <a:p>
            <a:r>
              <a:rPr lang="en-US" baseline="0" dirty="0"/>
              <a:t>Walnut shells are poisonous – the walnut tree drops nuts, and the shell dissolves into the soil, killing other plants so that the new walnut tree has less competition.</a:t>
            </a:r>
          </a:p>
        </p:txBody>
      </p:sp>
      <p:sp>
        <p:nvSpPr>
          <p:cNvPr id="4" name="Slide Number Placeholder 3"/>
          <p:cNvSpPr>
            <a:spLocks noGrp="1"/>
          </p:cNvSpPr>
          <p:nvPr>
            <p:ph type="sldNum" sz="quarter" idx="10"/>
          </p:nvPr>
        </p:nvSpPr>
        <p:spPr/>
        <p:txBody>
          <a:bodyPr/>
          <a:lstStyle/>
          <a:p>
            <a:fld id="{78F73CC4-FA99-47D0-87C4-3D61CBE4E712}" type="slidenum">
              <a:rPr lang="en-US" smtClean="0"/>
              <a:t>8</a:t>
            </a:fld>
            <a:endParaRPr lang="en-US"/>
          </a:p>
        </p:txBody>
      </p:sp>
    </p:spTree>
    <p:extLst>
      <p:ext uri="{BB962C8B-B14F-4D97-AF65-F5344CB8AC3E}">
        <p14:creationId xmlns:p14="http://schemas.microsoft.com/office/powerpoint/2010/main" val="14544120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Slide</a:t>
            </a:r>
          </a:p>
          <a:p>
            <a:endParaRPr lang="en-US" dirty="0"/>
          </a:p>
          <a:p>
            <a:r>
              <a:rPr lang="en-US" dirty="0"/>
              <a:t>Ask: Where does a tree want to drop it’s seeds? </a:t>
            </a:r>
          </a:p>
          <a:p>
            <a:r>
              <a:rPr lang="en-US" dirty="0"/>
              <a:t>Answer</a:t>
            </a:r>
            <a:endParaRPr lang="en-US" baseline="0" dirty="0"/>
          </a:p>
          <a:p>
            <a:r>
              <a:rPr lang="en-US" baseline="0" dirty="0"/>
              <a:t>Trees produce a lot of seeds but trees don’t want their seeds to grow near them.  Since trees are competing for sunlight and nutrients – the tree doesn’t want to compete with its own baby trees.</a:t>
            </a:r>
          </a:p>
          <a:p>
            <a:endParaRPr lang="en-US" baseline="0" dirty="0"/>
          </a:p>
          <a:p>
            <a:r>
              <a:rPr lang="en-US" baseline="0" dirty="0"/>
              <a:t>When seeds travel from humans and animals: seeds stick to fur, clothing; also when an animal eats, the seed travels through the body and back out again.  </a:t>
            </a:r>
          </a:p>
        </p:txBody>
      </p:sp>
      <p:sp>
        <p:nvSpPr>
          <p:cNvPr id="4" name="Slide Number Placeholder 3"/>
          <p:cNvSpPr>
            <a:spLocks noGrp="1"/>
          </p:cNvSpPr>
          <p:nvPr>
            <p:ph type="sldNum" sz="quarter" idx="10"/>
          </p:nvPr>
        </p:nvSpPr>
        <p:spPr/>
        <p:txBody>
          <a:bodyPr/>
          <a:lstStyle/>
          <a:p>
            <a:fld id="{78F73CC4-FA99-47D0-87C4-3D61CBE4E712}" type="slidenum">
              <a:rPr lang="en-US" smtClean="0"/>
              <a:t>9</a:t>
            </a:fld>
            <a:endParaRPr lang="en-US"/>
          </a:p>
        </p:txBody>
      </p:sp>
    </p:spTree>
    <p:extLst>
      <p:ext uri="{BB962C8B-B14F-4D97-AF65-F5344CB8AC3E}">
        <p14:creationId xmlns:p14="http://schemas.microsoft.com/office/powerpoint/2010/main" val="1771635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01012DA-6AD6-40FF-858E-9D6B83E204D2}" type="datetimeFigureOut">
              <a:rPr lang="en-US" smtClean="0"/>
              <a:t>10/22/23</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91372925-9F59-4F6D-A065-76EB33DF6BCF}"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5171511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1012DA-6AD6-40FF-858E-9D6B83E204D2}" type="datetimeFigureOut">
              <a:rPr lang="en-US" smtClean="0"/>
              <a:t>10/22/23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372925-9F59-4F6D-A065-76EB33DF6BCF}" type="slidenum">
              <a:rPr lang="en-US" smtClean="0"/>
              <a:t>‹#›</a:t>
            </a:fld>
            <a:endParaRPr lang="en-US"/>
          </a:p>
        </p:txBody>
      </p:sp>
    </p:spTree>
    <p:extLst>
      <p:ext uri="{BB962C8B-B14F-4D97-AF65-F5344CB8AC3E}">
        <p14:creationId xmlns:p14="http://schemas.microsoft.com/office/powerpoint/2010/main" val="1123919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1012DA-6AD6-40FF-858E-9D6B83E204D2}" type="datetimeFigureOut">
              <a:rPr lang="en-US" smtClean="0"/>
              <a:t>10/22/23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372925-9F59-4F6D-A065-76EB33DF6BCF}" type="slidenum">
              <a:rPr lang="en-US" smtClean="0"/>
              <a:t>‹#›</a:t>
            </a:fld>
            <a:endParaRPr lang="en-US"/>
          </a:p>
        </p:txBody>
      </p:sp>
    </p:spTree>
    <p:extLst>
      <p:ext uri="{BB962C8B-B14F-4D97-AF65-F5344CB8AC3E}">
        <p14:creationId xmlns:p14="http://schemas.microsoft.com/office/powerpoint/2010/main" val="2941199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1012DA-6AD6-40FF-858E-9D6B83E204D2}" type="datetimeFigureOut">
              <a:rPr lang="en-US" smtClean="0"/>
              <a:t>10/22/23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372925-9F59-4F6D-A065-76EB33DF6BCF}" type="slidenum">
              <a:rPr lang="en-US" smtClean="0"/>
              <a:t>‹#›</a:t>
            </a:fld>
            <a:endParaRPr lang="en-US"/>
          </a:p>
        </p:txBody>
      </p:sp>
    </p:spTree>
    <p:extLst>
      <p:ext uri="{BB962C8B-B14F-4D97-AF65-F5344CB8AC3E}">
        <p14:creationId xmlns:p14="http://schemas.microsoft.com/office/powerpoint/2010/main" val="2080607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01012DA-6AD6-40FF-858E-9D6B83E204D2}" type="datetimeFigureOut">
              <a:rPr lang="en-US" smtClean="0"/>
              <a:t>10/22/23</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91372925-9F59-4F6D-A065-76EB33DF6BCF}"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94216969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01012DA-6AD6-40FF-858E-9D6B83E204D2}" type="datetimeFigureOut">
              <a:rPr lang="en-US" smtClean="0"/>
              <a:t>10/22/23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372925-9F59-4F6D-A065-76EB33DF6BCF}" type="slidenum">
              <a:rPr lang="en-US" smtClean="0"/>
              <a:t>‹#›</a:t>
            </a:fld>
            <a:endParaRPr lang="en-US"/>
          </a:p>
        </p:txBody>
      </p:sp>
    </p:spTree>
    <p:extLst>
      <p:ext uri="{BB962C8B-B14F-4D97-AF65-F5344CB8AC3E}">
        <p14:creationId xmlns:p14="http://schemas.microsoft.com/office/powerpoint/2010/main" val="194618814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01012DA-6AD6-40FF-858E-9D6B83E204D2}" type="datetimeFigureOut">
              <a:rPr lang="en-US" smtClean="0"/>
              <a:t>10/22/23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372925-9F59-4F6D-A065-76EB33DF6BCF}" type="slidenum">
              <a:rPr lang="en-US" smtClean="0"/>
              <a:t>‹#›</a:t>
            </a:fld>
            <a:endParaRPr lang="en-US"/>
          </a:p>
        </p:txBody>
      </p:sp>
    </p:spTree>
    <p:extLst>
      <p:ext uri="{BB962C8B-B14F-4D97-AF65-F5344CB8AC3E}">
        <p14:creationId xmlns:p14="http://schemas.microsoft.com/office/powerpoint/2010/main" val="188870548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01012DA-6AD6-40FF-858E-9D6B83E204D2}" type="datetimeFigureOut">
              <a:rPr lang="en-US" smtClean="0"/>
              <a:t>10/22/23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372925-9F59-4F6D-A065-76EB33DF6BCF}" type="slidenum">
              <a:rPr lang="en-US" smtClean="0"/>
              <a:t>‹#›</a:t>
            </a:fld>
            <a:endParaRPr lang="en-US"/>
          </a:p>
        </p:txBody>
      </p:sp>
    </p:spTree>
    <p:extLst>
      <p:ext uri="{BB962C8B-B14F-4D97-AF65-F5344CB8AC3E}">
        <p14:creationId xmlns:p14="http://schemas.microsoft.com/office/powerpoint/2010/main" val="4288632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1012DA-6AD6-40FF-858E-9D6B83E204D2}" type="datetimeFigureOut">
              <a:rPr lang="en-US" smtClean="0"/>
              <a:t>10/22/23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372925-9F59-4F6D-A065-76EB33DF6BCF}" type="slidenum">
              <a:rPr lang="en-US" smtClean="0"/>
              <a:t>‹#›</a:t>
            </a:fld>
            <a:endParaRPr lang="en-US"/>
          </a:p>
        </p:txBody>
      </p:sp>
    </p:spTree>
    <p:extLst>
      <p:ext uri="{BB962C8B-B14F-4D97-AF65-F5344CB8AC3E}">
        <p14:creationId xmlns:p14="http://schemas.microsoft.com/office/powerpoint/2010/main" val="42403537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01012DA-6AD6-40FF-858E-9D6B83E204D2}" type="datetimeFigureOut">
              <a:rPr lang="en-US" smtClean="0"/>
              <a:t>10/22/23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1372925-9F59-4F6D-A065-76EB33DF6BCF}"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0099033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01012DA-6AD6-40FF-858E-9D6B83E204D2}" type="datetimeFigureOut">
              <a:rPr lang="en-US" smtClean="0"/>
              <a:t>10/22/23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1372925-9F59-4F6D-A065-76EB33DF6BCF}"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967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01012DA-6AD6-40FF-858E-9D6B83E204D2}" type="datetimeFigureOut">
              <a:rPr lang="en-US" smtClean="0"/>
              <a:t>10/22/23</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91372925-9F59-4F6D-A065-76EB33DF6BCF}"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4081667"/>
      </p:ext>
    </p:extLst>
  </p:cSld>
  <p:clrMap bg1="lt1" tx1="dk1" bg2="lt2" tx2="dk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5.tiff"/></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tiff"/><Relationship Id="rId4" Type="http://schemas.openxmlformats.org/officeDocument/2006/relationships/image" Target="../media/image10.tiff"/></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tiff"/><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905702" y="-178443"/>
            <a:ext cx="4599263" cy="2027584"/>
          </a:xfrm>
        </p:spPr>
        <p:txBody>
          <a:bodyPr/>
          <a:lstStyle/>
          <a:p>
            <a:r>
              <a:rPr lang="en-US" sz="6000" dirty="0">
                <a:latin typeface="+mn-lt"/>
              </a:rPr>
              <a:t>Trees</a:t>
            </a:r>
          </a:p>
        </p:txBody>
      </p:sp>
      <p:sp>
        <p:nvSpPr>
          <p:cNvPr id="3" name="Subtitle 2"/>
          <p:cNvSpPr>
            <a:spLocks noGrp="1"/>
          </p:cNvSpPr>
          <p:nvPr>
            <p:ph type="subTitle" idx="1"/>
          </p:nvPr>
        </p:nvSpPr>
        <p:spPr>
          <a:xfrm>
            <a:off x="4182646" y="1849141"/>
            <a:ext cx="8045373" cy="742279"/>
          </a:xfrm>
        </p:spPr>
        <p:txBody>
          <a:bodyPr>
            <a:normAutofit fontScale="92500" lnSpcReduction="10000"/>
          </a:bodyPr>
          <a:lstStyle/>
          <a:p>
            <a:r>
              <a:rPr lang="en-US" dirty="0"/>
              <a:t>Amazing Earth</a:t>
            </a:r>
          </a:p>
          <a:p>
            <a:r>
              <a:rPr lang="en-US" dirty="0"/>
              <a:t>1</a:t>
            </a:r>
            <a:r>
              <a:rPr lang="en-US" baseline="30000" dirty="0"/>
              <a:t>st</a:t>
            </a:r>
            <a:r>
              <a:rPr lang="en-US" dirty="0"/>
              <a:t> grade</a:t>
            </a:r>
          </a:p>
        </p:txBody>
      </p:sp>
    </p:spTree>
    <p:extLst>
      <p:ext uri="{BB962C8B-B14F-4D97-AF65-F5344CB8AC3E}">
        <p14:creationId xmlns:p14="http://schemas.microsoft.com/office/powerpoint/2010/main" val="1452985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069" y="488757"/>
            <a:ext cx="9986350" cy="1492132"/>
          </a:xfrm>
        </p:spPr>
        <p:txBody>
          <a:bodyPr>
            <a:normAutofit/>
          </a:bodyPr>
          <a:lstStyle/>
          <a:p>
            <a:r>
              <a:rPr lang="en-US" sz="3400" dirty="0"/>
              <a:t>Let’s do an experiment!</a:t>
            </a:r>
            <a:br>
              <a:rPr lang="en-US" sz="3400" dirty="0"/>
            </a:br>
            <a:r>
              <a:rPr lang="en-US" sz="3400" dirty="0"/>
              <a:t>What types of seeds travel best by wind? </a:t>
            </a:r>
            <a:br>
              <a:rPr lang="en-US" sz="3400" dirty="0"/>
            </a:br>
            <a:endParaRPr lang="en-US" sz="3400" dirty="0"/>
          </a:p>
        </p:txBody>
      </p:sp>
      <p:sp>
        <p:nvSpPr>
          <p:cNvPr id="3" name="Content Placeholder 2"/>
          <p:cNvSpPr>
            <a:spLocks noGrp="1"/>
          </p:cNvSpPr>
          <p:nvPr>
            <p:ph idx="1"/>
          </p:nvPr>
        </p:nvSpPr>
        <p:spPr>
          <a:xfrm>
            <a:off x="1189684" y="1894278"/>
            <a:ext cx="9957735" cy="3036602"/>
          </a:xfrm>
        </p:spPr>
        <p:txBody>
          <a:bodyPr>
            <a:noAutofit/>
          </a:bodyPr>
          <a:lstStyle/>
          <a:p>
            <a:pPr marL="0" indent="0">
              <a:buNone/>
            </a:pPr>
            <a:r>
              <a:rPr lang="en-US" sz="2400" dirty="0"/>
              <a:t>As Scientists we record:</a:t>
            </a:r>
          </a:p>
          <a:p>
            <a:pPr marL="0" indent="0">
              <a:buNone/>
            </a:pPr>
            <a:r>
              <a:rPr lang="en-US" sz="2400" dirty="0"/>
              <a:t>	Our guesses (predictions/hypothesis)</a:t>
            </a:r>
          </a:p>
          <a:p>
            <a:pPr marL="0" indent="0">
              <a:buNone/>
            </a:pPr>
            <a:r>
              <a:rPr lang="en-US" sz="2400" dirty="0"/>
              <a:t>	What we see (observations)</a:t>
            </a:r>
          </a:p>
          <a:p>
            <a:pPr marL="0" indent="0">
              <a:buNone/>
            </a:pPr>
            <a:r>
              <a:rPr lang="en-US" sz="2400" dirty="0"/>
              <a:t>	Our measurements (data collection)</a:t>
            </a:r>
          </a:p>
          <a:p>
            <a:pPr marL="0" indent="0">
              <a:buNone/>
            </a:pPr>
            <a:endParaRPr lang="en-US" sz="1200" dirty="0"/>
          </a:p>
          <a:p>
            <a:pPr marL="511175"/>
            <a:r>
              <a:rPr lang="en-US" sz="2400" dirty="0"/>
              <a:t>Look at the seeds and gently feel them.</a:t>
            </a:r>
          </a:p>
          <a:p>
            <a:pPr marL="511175"/>
            <a:r>
              <a:rPr lang="en-US" sz="2400" dirty="0"/>
              <a:t>Turn and talk to another scientist and guess/predict which seed will travel the farthest in the wind.</a:t>
            </a:r>
          </a:p>
          <a:p>
            <a:pPr marL="511175"/>
            <a:r>
              <a:rPr lang="en-US" sz="2400" dirty="0"/>
              <a:t>Draw each seed species on your recording sheet.</a:t>
            </a:r>
          </a:p>
        </p:txBody>
      </p:sp>
      <p:pic>
        <p:nvPicPr>
          <p:cNvPr id="6" name="Picture 5">
            <a:extLst>
              <a:ext uri="{FF2B5EF4-FFF2-40B4-BE49-F238E27FC236}">
                <a16:creationId xmlns:a16="http://schemas.microsoft.com/office/drawing/2014/main" id="{4DC1250E-F66C-2344-8EA0-48A76ACFB786}"/>
              </a:ext>
            </a:extLst>
          </p:cNvPr>
          <p:cNvPicPr>
            <a:picLocks noChangeAspect="1"/>
          </p:cNvPicPr>
          <p:nvPr/>
        </p:nvPicPr>
        <p:blipFill>
          <a:blip r:embed="rId3"/>
          <a:stretch>
            <a:fillRect/>
          </a:stretch>
        </p:blipFill>
        <p:spPr>
          <a:xfrm>
            <a:off x="8309113" y="1457749"/>
            <a:ext cx="3551637" cy="2717920"/>
          </a:xfrm>
          <a:prstGeom prst="rect">
            <a:avLst/>
          </a:prstGeom>
          <a:ln>
            <a:solidFill>
              <a:schemeClr val="tx1"/>
            </a:solidFill>
          </a:ln>
        </p:spPr>
      </p:pic>
    </p:spTree>
    <p:extLst>
      <p:ext uri="{BB962C8B-B14F-4D97-AF65-F5344CB8AC3E}">
        <p14:creationId xmlns:p14="http://schemas.microsoft.com/office/powerpoint/2010/main" val="3083216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2676" y="535796"/>
            <a:ext cx="10411466" cy="1492132"/>
          </a:xfrm>
        </p:spPr>
        <p:txBody>
          <a:bodyPr>
            <a:normAutofit/>
          </a:bodyPr>
          <a:lstStyle/>
          <a:p>
            <a:r>
              <a:rPr lang="en-US" sz="3400" dirty="0"/>
              <a:t>Let’s do an experiment!</a:t>
            </a:r>
            <a:br>
              <a:rPr lang="en-US" sz="3400" dirty="0"/>
            </a:br>
            <a:r>
              <a:rPr lang="en-US" sz="3400" dirty="0"/>
              <a:t>What types of seeds travel best by wind? </a:t>
            </a:r>
          </a:p>
        </p:txBody>
      </p:sp>
      <p:sp>
        <p:nvSpPr>
          <p:cNvPr id="3" name="Content Placeholder 2"/>
          <p:cNvSpPr>
            <a:spLocks noGrp="1"/>
          </p:cNvSpPr>
          <p:nvPr>
            <p:ph idx="1"/>
          </p:nvPr>
        </p:nvSpPr>
        <p:spPr>
          <a:xfrm>
            <a:off x="1082676" y="2027928"/>
            <a:ext cx="7524611" cy="3778858"/>
          </a:xfrm>
        </p:spPr>
        <p:txBody>
          <a:bodyPr>
            <a:noAutofit/>
          </a:bodyPr>
          <a:lstStyle/>
          <a:p>
            <a:pPr marL="228600" lvl="1">
              <a:buFont typeface="Arial" panose="020B0604020202020204" pitchFamily="34" charset="0"/>
              <a:buChar char="•"/>
            </a:pPr>
            <a:r>
              <a:rPr lang="en-US" sz="2400" dirty="0"/>
              <a:t>Helpers needed for the experiment:</a:t>
            </a:r>
          </a:p>
          <a:p>
            <a:pPr lvl="1"/>
            <a:r>
              <a:rPr lang="en-US" sz="2400" dirty="0"/>
              <a:t>Seed dropper </a:t>
            </a:r>
            <a:r>
              <a:rPr lang="mr-IN" sz="2400" dirty="0"/>
              <a:t>–</a:t>
            </a:r>
            <a:r>
              <a:rPr lang="en-US" sz="2400" dirty="0"/>
              <a:t> drops one seed type in front of fan.</a:t>
            </a:r>
          </a:p>
          <a:p>
            <a:pPr lvl="1"/>
            <a:endParaRPr lang="en-US" sz="400" dirty="0"/>
          </a:p>
          <a:p>
            <a:pPr lvl="1"/>
            <a:r>
              <a:rPr lang="en-US" sz="2400" dirty="0"/>
              <a:t>Recorder </a:t>
            </a:r>
            <a:r>
              <a:rPr lang="mr-IN" sz="2400" dirty="0"/>
              <a:t>–</a:t>
            </a:r>
            <a:r>
              <a:rPr lang="en-US" sz="2400" dirty="0"/>
              <a:t> marks with tape and measures how far the seed traveled.</a:t>
            </a:r>
          </a:p>
          <a:p>
            <a:pPr lvl="1"/>
            <a:endParaRPr lang="en-US" sz="400" dirty="0"/>
          </a:p>
          <a:p>
            <a:pPr lvl="1"/>
            <a:r>
              <a:rPr lang="en-US" sz="2400" dirty="0"/>
              <a:t>All students record the results on their sheet.</a:t>
            </a:r>
          </a:p>
          <a:p>
            <a:pPr lvl="1"/>
            <a:endParaRPr lang="en-US" sz="400" dirty="0"/>
          </a:p>
          <a:p>
            <a:pPr lvl="1"/>
            <a:r>
              <a:rPr lang="en-US" sz="2400" dirty="0"/>
              <a:t>Select additional students to test the four remaining seed types.</a:t>
            </a:r>
          </a:p>
        </p:txBody>
      </p:sp>
      <p:pic>
        <p:nvPicPr>
          <p:cNvPr id="5" name="Picture 4">
            <a:extLst>
              <a:ext uri="{FF2B5EF4-FFF2-40B4-BE49-F238E27FC236}">
                <a16:creationId xmlns:a16="http://schemas.microsoft.com/office/drawing/2014/main" id="{FCFDAB69-A6E9-E842-8015-8F191E8DBD1D}"/>
              </a:ext>
            </a:extLst>
          </p:cNvPr>
          <p:cNvPicPr>
            <a:picLocks noChangeAspect="1"/>
          </p:cNvPicPr>
          <p:nvPr/>
        </p:nvPicPr>
        <p:blipFill>
          <a:blip r:embed="rId3"/>
          <a:stretch>
            <a:fillRect/>
          </a:stretch>
        </p:blipFill>
        <p:spPr>
          <a:xfrm>
            <a:off x="8448261" y="2027928"/>
            <a:ext cx="3551637" cy="2717920"/>
          </a:xfrm>
          <a:prstGeom prst="rect">
            <a:avLst/>
          </a:prstGeom>
          <a:ln>
            <a:solidFill>
              <a:schemeClr val="tx1"/>
            </a:solidFill>
          </a:ln>
        </p:spPr>
      </p:pic>
    </p:spTree>
    <p:extLst>
      <p:ext uri="{BB962C8B-B14F-4D97-AF65-F5344CB8AC3E}">
        <p14:creationId xmlns:p14="http://schemas.microsoft.com/office/powerpoint/2010/main" val="477141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2676" y="661236"/>
            <a:ext cx="10411466" cy="1492132"/>
          </a:xfrm>
        </p:spPr>
        <p:txBody>
          <a:bodyPr>
            <a:normAutofit/>
          </a:bodyPr>
          <a:lstStyle/>
          <a:p>
            <a:r>
              <a:rPr lang="en-US" sz="3400" dirty="0"/>
              <a:t>Let’s make a connection!</a:t>
            </a:r>
          </a:p>
        </p:txBody>
      </p:sp>
      <p:sp>
        <p:nvSpPr>
          <p:cNvPr id="3" name="Content Placeholder 2"/>
          <p:cNvSpPr>
            <a:spLocks noGrp="1"/>
          </p:cNvSpPr>
          <p:nvPr>
            <p:ph idx="1"/>
          </p:nvPr>
        </p:nvSpPr>
        <p:spPr>
          <a:xfrm>
            <a:off x="4306017" y="1742424"/>
            <a:ext cx="7188125" cy="3512300"/>
          </a:xfrm>
        </p:spPr>
        <p:txBody>
          <a:bodyPr>
            <a:noAutofit/>
          </a:bodyPr>
          <a:lstStyle/>
          <a:p>
            <a:pPr marL="228600" lvl="1">
              <a:buFont typeface="Arial" panose="020B0604020202020204" pitchFamily="34" charset="0"/>
              <a:buChar char="•"/>
            </a:pPr>
            <a:r>
              <a:rPr lang="en-US" sz="2600" dirty="0">
                <a:solidFill>
                  <a:schemeClr val="tx1"/>
                </a:solidFill>
              </a:rPr>
              <a:t>Why did some seeds travel farther than others? </a:t>
            </a:r>
          </a:p>
          <a:p>
            <a:pPr marL="228600" lvl="1">
              <a:buFont typeface="Arial" panose="020B0604020202020204" pitchFamily="34" charset="0"/>
              <a:buChar char="•"/>
            </a:pPr>
            <a:endParaRPr lang="en-US" sz="2600" dirty="0"/>
          </a:p>
          <a:p>
            <a:pPr marL="228600" lvl="1">
              <a:buFont typeface="Arial" panose="020B0604020202020204" pitchFamily="34" charset="0"/>
              <a:buChar char="•"/>
            </a:pPr>
            <a:r>
              <a:rPr lang="en-US" sz="2600" dirty="0">
                <a:solidFill>
                  <a:schemeClr val="tx1"/>
                </a:solidFill>
              </a:rPr>
              <a:t>How does traveling by wind help seeds?</a:t>
            </a:r>
          </a:p>
          <a:p>
            <a:pPr marL="228600" lvl="1">
              <a:buFont typeface="Arial" panose="020B0604020202020204" pitchFamily="34" charset="0"/>
              <a:buChar char="•"/>
            </a:pPr>
            <a:endParaRPr lang="en-US" sz="2600" dirty="0">
              <a:solidFill>
                <a:schemeClr val="tx1"/>
              </a:solidFill>
            </a:endParaRPr>
          </a:p>
          <a:p>
            <a:pPr marL="350838" lvl="1" indent="-331788">
              <a:buFont typeface="Arial" panose="020B0604020202020204" pitchFamily="34" charset="0"/>
              <a:buChar char="•"/>
            </a:pPr>
            <a:r>
              <a:rPr lang="en-US" sz="2600" dirty="0">
                <a:solidFill>
                  <a:schemeClr val="tx1"/>
                </a:solidFill>
              </a:rPr>
              <a:t>Why are winged seeds (Maple, Ash) heavier on one end? </a:t>
            </a:r>
          </a:p>
          <a:p>
            <a:pPr marL="228600" lvl="1">
              <a:buFont typeface="Arial" panose="020B0604020202020204" pitchFamily="34" charset="0"/>
              <a:buChar char="•"/>
            </a:pPr>
            <a:endParaRPr lang="en-US" sz="2600" dirty="0">
              <a:solidFill>
                <a:schemeClr val="tx1"/>
              </a:solidFill>
            </a:endParaRPr>
          </a:p>
          <a:p>
            <a:pPr marL="369888" lvl="1" indent="-369888">
              <a:buFont typeface="Arial" panose="020B0604020202020204" pitchFamily="34" charset="0"/>
              <a:buChar char="•"/>
            </a:pPr>
            <a:r>
              <a:rPr lang="en-US" sz="2600" dirty="0">
                <a:solidFill>
                  <a:schemeClr val="tx1"/>
                </a:solidFill>
              </a:rPr>
              <a:t>How do the seeds that are too heavy for the wind to blow travel? </a:t>
            </a:r>
            <a:endParaRPr lang="en-US" sz="2600" dirty="0"/>
          </a:p>
        </p:txBody>
      </p:sp>
      <p:pic>
        <p:nvPicPr>
          <p:cNvPr id="6" name="Picture 5">
            <a:extLst>
              <a:ext uri="{FF2B5EF4-FFF2-40B4-BE49-F238E27FC236}">
                <a16:creationId xmlns:a16="http://schemas.microsoft.com/office/drawing/2014/main" id="{67BEC100-1F74-F245-B219-7D0F296B21E6}"/>
              </a:ext>
            </a:extLst>
          </p:cNvPr>
          <p:cNvPicPr>
            <a:picLocks noChangeAspect="1"/>
          </p:cNvPicPr>
          <p:nvPr/>
        </p:nvPicPr>
        <p:blipFill>
          <a:blip r:embed="rId3"/>
          <a:stretch>
            <a:fillRect/>
          </a:stretch>
        </p:blipFill>
        <p:spPr>
          <a:xfrm>
            <a:off x="1161403" y="4115966"/>
            <a:ext cx="2773017" cy="1848678"/>
          </a:xfrm>
          <a:prstGeom prst="rect">
            <a:avLst/>
          </a:prstGeom>
        </p:spPr>
      </p:pic>
      <p:pic>
        <p:nvPicPr>
          <p:cNvPr id="7" name="Picture 6">
            <a:extLst>
              <a:ext uri="{FF2B5EF4-FFF2-40B4-BE49-F238E27FC236}">
                <a16:creationId xmlns:a16="http://schemas.microsoft.com/office/drawing/2014/main" id="{38B79A7A-5720-294F-929E-1991F7F589E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61403" y="1742424"/>
            <a:ext cx="2691443" cy="2018582"/>
          </a:xfrm>
          <a:prstGeom prst="rect">
            <a:avLst/>
          </a:prstGeom>
        </p:spPr>
      </p:pic>
    </p:spTree>
    <p:extLst>
      <p:ext uri="{BB962C8B-B14F-4D97-AF65-F5344CB8AC3E}">
        <p14:creationId xmlns:p14="http://schemas.microsoft.com/office/powerpoint/2010/main" val="1279175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EA709-583C-6B4C-873D-EAD46E06A384}"/>
              </a:ext>
            </a:extLst>
          </p:cNvPr>
          <p:cNvSpPr>
            <a:spLocks noGrp="1"/>
          </p:cNvSpPr>
          <p:nvPr>
            <p:ph type="title"/>
          </p:nvPr>
        </p:nvSpPr>
        <p:spPr>
          <a:xfrm>
            <a:off x="1187190" y="243041"/>
            <a:ext cx="9601200" cy="1485900"/>
          </a:xfrm>
        </p:spPr>
        <p:txBody>
          <a:bodyPr>
            <a:normAutofit/>
          </a:bodyPr>
          <a:lstStyle/>
          <a:p>
            <a:pPr algn="ctr"/>
            <a:r>
              <a:rPr lang="en-US" sz="4500" dirty="0"/>
              <a:t>Tree Needs</a:t>
            </a:r>
            <a:br>
              <a:rPr lang="en-US" dirty="0"/>
            </a:br>
            <a:r>
              <a:rPr lang="en-US" sz="3600" i="1" dirty="0"/>
              <a:t>Let’s Play!</a:t>
            </a:r>
          </a:p>
        </p:txBody>
      </p:sp>
      <p:sp>
        <p:nvSpPr>
          <p:cNvPr id="3" name="Content Placeholder 2">
            <a:extLst>
              <a:ext uri="{FF2B5EF4-FFF2-40B4-BE49-F238E27FC236}">
                <a16:creationId xmlns:a16="http://schemas.microsoft.com/office/drawing/2014/main" id="{D88BE784-15C4-6D46-90EB-1528077AAEEA}"/>
              </a:ext>
            </a:extLst>
          </p:cNvPr>
          <p:cNvSpPr>
            <a:spLocks noGrp="1"/>
          </p:cNvSpPr>
          <p:nvPr>
            <p:ph idx="1"/>
          </p:nvPr>
        </p:nvSpPr>
        <p:spPr>
          <a:xfrm>
            <a:off x="969916" y="1567163"/>
            <a:ext cx="5371794" cy="3919238"/>
          </a:xfrm>
        </p:spPr>
        <p:txBody>
          <a:bodyPr>
            <a:noAutofit/>
          </a:bodyPr>
          <a:lstStyle/>
          <a:p>
            <a:pPr marL="0" indent="0">
              <a:buNone/>
            </a:pPr>
            <a:r>
              <a:rPr lang="en-US" sz="2400" u="sng" dirty="0"/>
              <a:t>Overview</a:t>
            </a:r>
          </a:p>
          <a:p>
            <a:r>
              <a:rPr lang="en-US" sz="2400" dirty="0"/>
              <a:t>You are a tree standing in the forest.</a:t>
            </a:r>
          </a:p>
          <a:p>
            <a:r>
              <a:rPr lang="en-US" sz="2400" dirty="0"/>
              <a:t>I am Mother Nature.</a:t>
            </a:r>
          </a:p>
          <a:p>
            <a:r>
              <a:rPr lang="en-US" sz="2400" dirty="0"/>
              <a:t>I have these colored tiles which represent 3 of the things that you need to grow: </a:t>
            </a:r>
          </a:p>
          <a:p>
            <a:pPr lvl="1"/>
            <a:r>
              <a:rPr lang="en-US" sz="2000" dirty="0"/>
              <a:t>Water (blue)</a:t>
            </a:r>
          </a:p>
          <a:p>
            <a:pPr lvl="1"/>
            <a:r>
              <a:rPr lang="en-US" sz="2000" dirty="0"/>
              <a:t>Sunlight (yellow)</a:t>
            </a:r>
          </a:p>
          <a:p>
            <a:pPr lvl="1"/>
            <a:r>
              <a:rPr lang="en-US" sz="2000" dirty="0"/>
              <a:t>Food/Nutrients (red)</a:t>
            </a:r>
          </a:p>
        </p:txBody>
      </p:sp>
      <p:sp>
        <p:nvSpPr>
          <p:cNvPr id="4" name="Content Placeholder 2">
            <a:extLst>
              <a:ext uri="{FF2B5EF4-FFF2-40B4-BE49-F238E27FC236}">
                <a16:creationId xmlns:a16="http://schemas.microsoft.com/office/drawing/2014/main" id="{2C212E50-E0B6-7046-B114-EB165FD9220D}"/>
              </a:ext>
            </a:extLst>
          </p:cNvPr>
          <p:cNvSpPr txBox="1">
            <a:spLocks/>
          </p:cNvSpPr>
          <p:nvPr/>
        </p:nvSpPr>
        <p:spPr>
          <a:xfrm>
            <a:off x="6341709" y="1567162"/>
            <a:ext cx="5465135" cy="3760740"/>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2400" u="sng" dirty="0"/>
              <a:t>Rules</a:t>
            </a:r>
          </a:p>
          <a:p>
            <a:r>
              <a:rPr lang="en-US" sz="2400" dirty="0"/>
              <a:t>While your </a:t>
            </a:r>
            <a:r>
              <a:rPr lang="en-US" sz="2400" b="1" dirty="0"/>
              <a:t>eyes are closed</a:t>
            </a:r>
            <a:r>
              <a:rPr lang="en-US" sz="2400" dirty="0"/>
              <a:t>, Mother Nature </a:t>
            </a:r>
            <a:r>
              <a:rPr lang="en-US" sz="2400" b="1" dirty="0"/>
              <a:t>may</a:t>
            </a:r>
            <a:r>
              <a:rPr lang="en-US" sz="2400" dirty="0"/>
              <a:t> drop squares near you.</a:t>
            </a:r>
          </a:p>
          <a:p>
            <a:r>
              <a:rPr lang="en-US" sz="2400" dirty="0"/>
              <a:t>Your feet are roots so they have to stay planted – </a:t>
            </a:r>
            <a:r>
              <a:rPr lang="en-US" sz="2400" b="1" dirty="0"/>
              <a:t>no</a:t>
            </a:r>
            <a:r>
              <a:rPr lang="en-US" sz="2400" dirty="0"/>
              <a:t> walking.</a:t>
            </a:r>
          </a:p>
          <a:p>
            <a:r>
              <a:rPr lang="en-US" sz="2400" dirty="0"/>
              <a:t>When I say GO, open your eyes and gather as many as you can to grow.</a:t>
            </a:r>
          </a:p>
          <a:p>
            <a:endParaRPr lang="en-US" sz="2400" dirty="0"/>
          </a:p>
        </p:txBody>
      </p:sp>
      <p:sp>
        <p:nvSpPr>
          <p:cNvPr id="5" name="TextBox 4">
            <a:extLst>
              <a:ext uri="{FF2B5EF4-FFF2-40B4-BE49-F238E27FC236}">
                <a16:creationId xmlns:a16="http://schemas.microsoft.com/office/drawing/2014/main" id="{5AE5671A-63E3-5A4D-BD97-90F7F31185CA}"/>
              </a:ext>
            </a:extLst>
          </p:cNvPr>
          <p:cNvSpPr txBox="1"/>
          <p:nvPr/>
        </p:nvSpPr>
        <p:spPr>
          <a:xfrm>
            <a:off x="6341709" y="5082363"/>
            <a:ext cx="5465135" cy="1569660"/>
          </a:xfrm>
          <a:prstGeom prst="rect">
            <a:avLst/>
          </a:prstGeom>
          <a:noFill/>
          <a:ln>
            <a:solidFill>
              <a:schemeClr val="accent1"/>
            </a:solidFill>
          </a:ln>
        </p:spPr>
        <p:txBody>
          <a:bodyPr wrap="square" rtlCol="0">
            <a:spAutoFit/>
          </a:bodyPr>
          <a:lstStyle/>
          <a:p>
            <a:pPr algn="ctr"/>
            <a:r>
              <a:rPr lang="en-US" sz="2400" u="sng" dirty="0"/>
              <a:t>Grow/Survive</a:t>
            </a:r>
          </a:p>
          <a:p>
            <a:pPr algn="ctr"/>
            <a:r>
              <a:rPr lang="en-US" sz="2400" dirty="0"/>
              <a:t>1 of each color = healthy</a:t>
            </a:r>
          </a:p>
          <a:p>
            <a:pPr algn="ctr"/>
            <a:r>
              <a:rPr lang="en-US" sz="2400" dirty="0"/>
              <a:t>2 of the 3 colors = sick </a:t>
            </a:r>
          </a:p>
          <a:p>
            <a:pPr algn="ctr"/>
            <a:r>
              <a:rPr lang="en-US" sz="2400" dirty="0"/>
              <a:t>1 color = not a survivor</a:t>
            </a:r>
          </a:p>
        </p:txBody>
      </p:sp>
      <p:pic>
        <p:nvPicPr>
          <p:cNvPr id="6" name="Picture 5">
            <a:extLst>
              <a:ext uri="{FF2B5EF4-FFF2-40B4-BE49-F238E27FC236}">
                <a16:creationId xmlns:a16="http://schemas.microsoft.com/office/drawing/2014/main" id="{20800728-E442-3849-B186-064B3256A10E}"/>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158337" y="5694658"/>
            <a:ext cx="1587320" cy="1183359"/>
          </a:xfrm>
          <a:prstGeom prst="rect">
            <a:avLst/>
          </a:prstGeom>
        </p:spPr>
      </p:pic>
      <p:pic>
        <p:nvPicPr>
          <p:cNvPr id="7" name="Picture 6">
            <a:extLst>
              <a:ext uri="{FF2B5EF4-FFF2-40B4-BE49-F238E27FC236}">
                <a16:creationId xmlns:a16="http://schemas.microsoft.com/office/drawing/2014/main" id="{E5E8F3AE-98CD-D54B-8E35-5DC9B507C2F8}"/>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934079" y="5694658"/>
            <a:ext cx="1459787" cy="1233556"/>
          </a:xfrm>
          <a:prstGeom prst="rect">
            <a:avLst/>
          </a:prstGeom>
        </p:spPr>
      </p:pic>
      <p:pic>
        <p:nvPicPr>
          <p:cNvPr id="8" name="Picture 7">
            <a:extLst>
              <a:ext uri="{FF2B5EF4-FFF2-40B4-BE49-F238E27FC236}">
                <a16:creationId xmlns:a16="http://schemas.microsoft.com/office/drawing/2014/main" id="{0EA5B4CB-5403-F543-8E9E-102D137D2178}"/>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528003" y="5694658"/>
            <a:ext cx="1459787" cy="1224985"/>
          </a:xfrm>
          <a:prstGeom prst="rect">
            <a:avLst/>
          </a:prstGeom>
        </p:spPr>
      </p:pic>
    </p:spTree>
    <p:extLst>
      <p:ext uri="{BB962C8B-B14F-4D97-AF65-F5344CB8AC3E}">
        <p14:creationId xmlns:p14="http://schemas.microsoft.com/office/powerpoint/2010/main" val="2466088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503E6-419B-844E-8561-C190EA2FA04E}"/>
              </a:ext>
            </a:extLst>
          </p:cNvPr>
          <p:cNvSpPr>
            <a:spLocks noGrp="1"/>
          </p:cNvSpPr>
          <p:nvPr>
            <p:ph type="title"/>
          </p:nvPr>
        </p:nvSpPr>
        <p:spPr/>
        <p:txBody>
          <a:bodyPr/>
          <a:lstStyle/>
          <a:p>
            <a:r>
              <a:rPr lang="en-US" dirty="0"/>
              <a:t>Review</a:t>
            </a:r>
          </a:p>
        </p:txBody>
      </p:sp>
      <p:sp>
        <p:nvSpPr>
          <p:cNvPr id="3" name="Content Placeholder 2">
            <a:extLst>
              <a:ext uri="{FF2B5EF4-FFF2-40B4-BE49-F238E27FC236}">
                <a16:creationId xmlns:a16="http://schemas.microsoft.com/office/drawing/2014/main" id="{2326197B-C852-C04D-9356-D44B5F7E0176}"/>
              </a:ext>
            </a:extLst>
          </p:cNvPr>
          <p:cNvSpPr>
            <a:spLocks noGrp="1"/>
          </p:cNvSpPr>
          <p:nvPr>
            <p:ph idx="1"/>
          </p:nvPr>
        </p:nvSpPr>
        <p:spPr>
          <a:xfrm>
            <a:off x="8676639" y="3276600"/>
            <a:ext cx="3165231" cy="3581400"/>
          </a:xfrm>
        </p:spPr>
        <p:txBody>
          <a:bodyPr/>
          <a:lstStyle/>
          <a:p>
            <a:r>
              <a:rPr lang="en-US" dirty="0"/>
              <a:t>What is something you learned about trees today?</a:t>
            </a:r>
          </a:p>
        </p:txBody>
      </p:sp>
      <p:pic>
        <p:nvPicPr>
          <p:cNvPr id="4" name="Picture 3">
            <a:extLst>
              <a:ext uri="{FF2B5EF4-FFF2-40B4-BE49-F238E27FC236}">
                <a16:creationId xmlns:a16="http://schemas.microsoft.com/office/drawing/2014/main" id="{D90FE577-C16D-4F40-BE22-382E172F2D7E}"/>
              </a:ext>
            </a:extLst>
          </p:cNvPr>
          <p:cNvPicPr>
            <a:picLocks noChangeAspect="1"/>
          </p:cNvPicPr>
          <p:nvPr/>
        </p:nvPicPr>
        <p:blipFill>
          <a:blip r:embed="rId3"/>
          <a:stretch>
            <a:fillRect/>
          </a:stretch>
        </p:blipFill>
        <p:spPr>
          <a:xfrm>
            <a:off x="1371600" y="1828800"/>
            <a:ext cx="7087438" cy="4673600"/>
          </a:xfrm>
          <a:prstGeom prst="rect">
            <a:avLst/>
          </a:prstGeom>
        </p:spPr>
      </p:pic>
    </p:spTree>
    <p:extLst>
      <p:ext uri="{BB962C8B-B14F-4D97-AF65-F5344CB8AC3E}">
        <p14:creationId xmlns:p14="http://schemas.microsoft.com/office/powerpoint/2010/main" val="4097131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1678" y="576722"/>
            <a:ext cx="9601200" cy="1485900"/>
          </a:xfrm>
        </p:spPr>
        <p:txBody>
          <a:bodyPr/>
          <a:lstStyle/>
          <a:p>
            <a:r>
              <a:rPr lang="en-US" dirty="0"/>
              <a:t>What is a tree?</a:t>
            </a:r>
          </a:p>
        </p:txBody>
      </p:sp>
      <p:pic>
        <p:nvPicPr>
          <p:cNvPr id="5" name="Content Placeholder 4">
            <a:extLst>
              <a:ext uri="{FF2B5EF4-FFF2-40B4-BE49-F238E27FC236}">
                <a16:creationId xmlns:a16="http://schemas.microsoft.com/office/drawing/2014/main" id="{8A7BAF15-F4CD-4643-891A-D27D7F2E97C3}"/>
              </a:ext>
            </a:extLst>
          </p:cNvPr>
          <p:cNvPicPr>
            <a:picLocks noGrp="1" noChangeAspect="1"/>
          </p:cNvPicPr>
          <p:nvPr>
            <p:ph sz="half" idx="1"/>
          </p:nvPr>
        </p:nvPicPr>
        <p:blipFill>
          <a:blip r:embed="rId3"/>
          <a:stretch>
            <a:fillRect/>
          </a:stretch>
        </p:blipFill>
        <p:spPr>
          <a:xfrm>
            <a:off x="1251678" y="1657603"/>
            <a:ext cx="4691921" cy="4691921"/>
          </a:xfrm>
          <a:prstGeom prst="rect">
            <a:avLst/>
          </a:prstGeom>
        </p:spPr>
      </p:pic>
      <p:sp>
        <p:nvSpPr>
          <p:cNvPr id="6" name="Content Placeholder 5"/>
          <p:cNvSpPr>
            <a:spLocks noGrp="1"/>
          </p:cNvSpPr>
          <p:nvPr>
            <p:ph sz="half" idx="2"/>
          </p:nvPr>
        </p:nvSpPr>
        <p:spPr>
          <a:xfrm>
            <a:off x="6712076" y="2551119"/>
            <a:ext cx="4439628" cy="3619500"/>
          </a:xfrm>
        </p:spPr>
        <p:txBody>
          <a:bodyPr>
            <a:normAutofit/>
          </a:bodyPr>
          <a:lstStyle/>
          <a:p>
            <a:r>
              <a:rPr lang="en-US" sz="2800" dirty="0"/>
              <a:t>Trees are tall plants. </a:t>
            </a:r>
          </a:p>
          <a:p>
            <a:endParaRPr lang="en-US" sz="400" dirty="0"/>
          </a:p>
          <a:p>
            <a:r>
              <a:rPr lang="en-US" sz="2800" dirty="0"/>
              <a:t>Trees have a woody trunk and branches.</a:t>
            </a:r>
          </a:p>
        </p:txBody>
      </p:sp>
    </p:spTree>
    <p:extLst>
      <p:ext uri="{BB962C8B-B14F-4D97-AF65-F5344CB8AC3E}">
        <p14:creationId xmlns:p14="http://schemas.microsoft.com/office/powerpoint/2010/main" val="1482131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dissolve">
                                      <p:cBhvr>
                                        <p:cTn id="1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6688" y="517995"/>
            <a:ext cx="10178322" cy="1492132"/>
          </a:xfrm>
        </p:spPr>
        <p:txBody>
          <a:bodyPr>
            <a:normAutofit/>
          </a:bodyPr>
          <a:lstStyle/>
          <a:p>
            <a:r>
              <a:rPr lang="en-US" dirty="0"/>
              <a:t>What 5 things do plants needs to grow?</a:t>
            </a:r>
            <a:br>
              <a:rPr lang="en-US" dirty="0"/>
            </a:br>
            <a:endParaRPr lang="en-US" dirty="0"/>
          </a:p>
        </p:txBody>
      </p:sp>
      <p:sp>
        <p:nvSpPr>
          <p:cNvPr id="3" name="Content Placeholder 2"/>
          <p:cNvSpPr>
            <a:spLocks noGrp="1"/>
          </p:cNvSpPr>
          <p:nvPr>
            <p:ph sz="half" idx="1"/>
          </p:nvPr>
        </p:nvSpPr>
        <p:spPr>
          <a:xfrm>
            <a:off x="2195408" y="2010127"/>
            <a:ext cx="4130441" cy="3637636"/>
          </a:xfrm>
        </p:spPr>
        <p:txBody>
          <a:bodyPr>
            <a:noAutofit/>
          </a:bodyPr>
          <a:lstStyle/>
          <a:p>
            <a:r>
              <a:rPr lang="en-US" sz="2800" dirty="0"/>
              <a:t>Sunlight</a:t>
            </a:r>
          </a:p>
          <a:p>
            <a:r>
              <a:rPr lang="en-US" sz="2800" dirty="0"/>
              <a:t>Water</a:t>
            </a:r>
          </a:p>
          <a:p>
            <a:r>
              <a:rPr lang="en-US" sz="2800" dirty="0"/>
              <a:t>Nutrients</a:t>
            </a:r>
          </a:p>
          <a:p>
            <a:r>
              <a:rPr lang="en-US" sz="2800" dirty="0"/>
              <a:t>Space to Grow</a:t>
            </a:r>
          </a:p>
          <a:p>
            <a:r>
              <a:rPr lang="en-US" sz="2800" dirty="0"/>
              <a:t>Air</a:t>
            </a:r>
          </a:p>
          <a:p>
            <a:endParaRPr lang="en-US" sz="2800" dirty="0"/>
          </a:p>
        </p:txBody>
      </p:sp>
      <p:sp>
        <p:nvSpPr>
          <p:cNvPr id="9" name="Content Placeholder 2"/>
          <p:cNvSpPr txBox="1">
            <a:spLocks/>
          </p:cNvSpPr>
          <p:nvPr/>
        </p:nvSpPr>
        <p:spPr>
          <a:xfrm>
            <a:off x="1941226" y="5545240"/>
            <a:ext cx="8799226" cy="947512"/>
          </a:xfrm>
          <a:prstGeom prst="rect">
            <a:avLst/>
          </a:prstGeom>
        </p:spPr>
        <p:txBody>
          <a:bodyPr vert="horz" lIns="91440" tIns="45720" rIns="91440" bIns="45720" rtlCol="0">
            <a:no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lgn="ctr">
              <a:buFont typeface="Arial" panose="020B0604020202020204" pitchFamily="34" charset="0"/>
              <a:buNone/>
            </a:pPr>
            <a:r>
              <a:rPr lang="en-US" sz="3200" i="1" dirty="0"/>
              <a:t>Plants compete to get the best sunlight. </a:t>
            </a:r>
          </a:p>
        </p:txBody>
      </p:sp>
      <p:pic>
        <p:nvPicPr>
          <p:cNvPr id="5" name="Picture 4">
            <a:extLst>
              <a:ext uri="{FF2B5EF4-FFF2-40B4-BE49-F238E27FC236}">
                <a16:creationId xmlns:a16="http://schemas.microsoft.com/office/drawing/2014/main" id="{649B5A47-1D81-E546-90BD-BC7E9CFFFF99}"/>
              </a:ext>
            </a:extLst>
          </p:cNvPr>
          <p:cNvPicPr>
            <a:picLocks noChangeAspect="1"/>
          </p:cNvPicPr>
          <p:nvPr/>
        </p:nvPicPr>
        <p:blipFill>
          <a:blip r:embed="rId3"/>
          <a:stretch>
            <a:fillRect/>
          </a:stretch>
        </p:blipFill>
        <p:spPr>
          <a:xfrm>
            <a:off x="5859439" y="1750840"/>
            <a:ext cx="5555571" cy="3694455"/>
          </a:xfrm>
          <a:prstGeom prst="rect">
            <a:avLst/>
          </a:prstGeom>
        </p:spPr>
      </p:pic>
    </p:spTree>
    <p:extLst>
      <p:ext uri="{BB962C8B-B14F-4D97-AF65-F5344CB8AC3E}">
        <p14:creationId xmlns:p14="http://schemas.microsoft.com/office/powerpoint/2010/main" val="292036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713" y="680559"/>
            <a:ext cx="5679305" cy="1492132"/>
          </a:xfrm>
        </p:spPr>
        <p:txBody>
          <a:bodyPr/>
          <a:lstStyle/>
          <a:p>
            <a:r>
              <a:rPr lang="en-US" dirty="0"/>
              <a:t>Trees are tall</a:t>
            </a:r>
          </a:p>
        </p:txBody>
      </p:sp>
      <p:sp>
        <p:nvSpPr>
          <p:cNvPr id="4" name="Content Placeholder 3"/>
          <p:cNvSpPr>
            <a:spLocks noGrp="1"/>
          </p:cNvSpPr>
          <p:nvPr>
            <p:ph sz="half" idx="1"/>
          </p:nvPr>
        </p:nvSpPr>
        <p:spPr>
          <a:xfrm>
            <a:off x="6296816" y="2526432"/>
            <a:ext cx="5033794" cy="1804765"/>
          </a:xfrm>
        </p:spPr>
        <p:txBody>
          <a:bodyPr>
            <a:noAutofit/>
          </a:bodyPr>
          <a:lstStyle/>
          <a:p>
            <a:r>
              <a:rPr lang="en-US" sz="2800" dirty="0"/>
              <a:t>The best way to get sunlight is to be the tallest plant.</a:t>
            </a:r>
          </a:p>
          <a:p>
            <a:pPr marL="0" indent="0">
              <a:buNone/>
            </a:pPr>
            <a:endParaRPr lang="en-US" sz="2800" dirty="0"/>
          </a:p>
        </p:txBody>
      </p:sp>
      <p:pic>
        <p:nvPicPr>
          <p:cNvPr id="6" name="Picture 2" descr="amazing-trees-19-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4855" y="-369"/>
            <a:ext cx="5135839" cy="6858369"/>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22D2498-A475-964A-9B57-E5DBB71787E1}"/>
              </a:ext>
            </a:extLst>
          </p:cNvPr>
          <p:cNvSpPr txBox="1"/>
          <p:nvPr/>
        </p:nvSpPr>
        <p:spPr>
          <a:xfrm>
            <a:off x="6296815" y="5784574"/>
            <a:ext cx="5033795" cy="1200329"/>
          </a:xfrm>
          <a:prstGeom prst="rect">
            <a:avLst/>
          </a:prstGeom>
          <a:noFill/>
        </p:spPr>
        <p:txBody>
          <a:bodyPr wrap="square" rtlCol="0">
            <a:spAutoFit/>
          </a:bodyPr>
          <a:lstStyle/>
          <a:p>
            <a:pPr algn="ctr"/>
            <a:r>
              <a:rPr lang="en-US" dirty="0"/>
              <a:t>Rainbow Eucalyptus trees are the tallest trees growing more than 300 feet high. </a:t>
            </a:r>
          </a:p>
          <a:p>
            <a:pPr algn="ctr"/>
            <a:r>
              <a:rPr lang="en-US" dirty="0"/>
              <a:t>That’s the same as a 33 story building!</a:t>
            </a:r>
          </a:p>
          <a:p>
            <a:endParaRPr lang="en-US" dirty="0"/>
          </a:p>
        </p:txBody>
      </p:sp>
    </p:spTree>
    <p:extLst>
      <p:ext uri="{BB962C8B-B14F-4D97-AF65-F5344CB8AC3E}">
        <p14:creationId xmlns:p14="http://schemas.microsoft.com/office/powerpoint/2010/main" val="2708159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4587" y="328292"/>
            <a:ext cx="10178322" cy="1492132"/>
          </a:xfrm>
        </p:spPr>
        <p:txBody>
          <a:bodyPr/>
          <a:lstStyle/>
          <a:p>
            <a:r>
              <a:rPr lang="en-US" dirty="0"/>
              <a:t>Trees are woody</a:t>
            </a:r>
          </a:p>
        </p:txBody>
      </p:sp>
      <p:sp>
        <p:nvSpPr>
          <p:cNvPr id="3" name="Content Placeholder 2"/>
          <p:cNvSpPr>
            <a:spLocks noGrp="1"/>
          </p:cNvSpPr>
          <p:nvPr>
            <p:ph idx="1"/>
          </p:nvPr>
        </p:nvSpPr>
        <p:spPr>
          <a:xfrm>
            <a:off x="974587" y="1362582"/>
            <a:ext cx="3509970" cy="2612768"/>
          </a:xfrm>
        </p:spPr>
        <p:txBody>
          <a:bodyPr>
            <a:normAutofit/>
          </a:bodyPr>
          <a:lstStyle/>
          <a:p>
            <a:pPr>
              <a:spcAft>
                <a:spcPts val="1200"/>
              </a:spcAft>
            </a:pPr>
            <a:r>
              <a:rPr lang="en-US" sz="2800" dirty="0"/>
              <a:t>To grow tall and adapt to their environment, tree trunks need to be strong and flexible.</a:t>
            </a:r>
          </a:p>
        </p:txBody>
      </p:sp>
      <p:pic>
        <p:nvPicPr>
          <p:cNvPr id="1026" name="Picture 2" descr="amazing-trees-1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84557" y="1227563"/>
            <a:ext cx="3747199" cy="2495294"/>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4" descr="Image result for bicycle in tree image">
            <a:extLst>
              <a:ext uri="{FF2B5EF4-FFF2-40B4-BE49-F238E27FC236}">
                <a16:creationId xmlns:a16="http://schemas.microsoft.com/office/drawing/2014/main" id="{69DF321B-D135-3142-87ED-DD8A71AE6CD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84557" y="3975350"/>
            <a:ext cx="3747199" cy="268332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6" descr="Image result for trees growing around things">
            <a:extLst>
              <a:ext uri="{FF2B5EF4-FFF2-40B4-BE49-F238E27FC236}">
                <a16:creationId xmlns:a16="http://schemas.microsoft.com/office/drawing/2014/main" id="{BFC9852C-1294-4E40-8BF4-7509E409474B}"/>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619234" y="3975350"/>
            <a:ext cx="3572766" cy="2679573"/>
          </a:xfrm>
          <a:prstGeom prst="rect">
            <a:avLst/>
          </a:prstGeom>
          <a:noFill/>
          <a:extLst>
            <a:ext uri="{909E8E84-426E-40dd-AFC4-6F175D3DCCD1}">
              <a14:hiddenFill xmlns=""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47725CAA-E51E-5A42-BA82-15DBF249005D}"/>
              </a:ext>
            </a:extLst>
          </p:cNvPr>
          <p:cNvSpPr txBox="1">
            <a:spLocks/>
          </p:cNvSpPr>
          <p:nvPr/>
        </p:nvSpPr>
        <p:spPr>
          <a:xfrm>
            <a:off x="974587" y="3970804"/>
            <a:ext cx="3509970" cy="2430832"/>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Aft>
                <a:spcPts val="1200"/>
              </a:spcAft>
            </a:pPr>
            <a:endParaRPr lang="en-US" sz="400" b="1" dirty="0"/>
          </a:p>
          <a:p>
            <a:pPr>
              <a:spcAft>
                <a:spcPts val="1200"/>
              </a:spcAft>
            </a:pPr>
            <a:r>
              <a:rPr lang="en-US" sz="2800" dirty="0"/>
              <a:t>And trees are adaptable.  They can even grow around structures.</a:t>
            </a:r>
          </a:p>
        </p:txBody>
      </p:sp>
      <p:pic>
        <p:nvPicPr>
          <p:cNvPr id="4" name="Picture 3">
            <a:extLst>
              <a:ext uri="{FF2B5EF4-FFF2-40B4-BE49-F238E27FC236}">
                <a16:creationId xmlns:a16="http://schemas.microsoft.com/office/drawing/2014/main" id="{BBEF458F-AAB0-0C4D-9500-325E3FEEF06D}"/>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619233" y="1227563"/>
            <a:ext cx="3572767" cy="2495294"/>
          </a:xfrm>
          <a:prstGeom prst="rect">
            <a:avLst/>
          </a:prstGeom>
        </p:spPr>
      </p:pic>
    </p:spTree>
    <p:extLst>
      <p:ext uri="{BB962C8B-B14F-4D97-AF65-F5344CB8AC3E}">
        <p14:creationId xmlns:p14="http://schemas.microsoft.com/office/powerpoint/2010/main" val="215156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par>
                                <p:cTn id="13" presetID="9"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par>
                                <p:cTn id="16" presetID="9"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CD3C3-D637-F149-9101-FD6D37656971}"/>
              </a:ext>
            </a:extLst>
          </p:cNvPr>
          <p:cNvSpPr>
            <a:spLocks noGrp="1"/>
          </p:cNvSpPr>
          <p:nvPr>
            <p:ph type="title"/>
          </p:nvPr>
        </p:nvSpPr>
        <p:spPr/>
        <p:txBody>
          <a:bodyPr/>
          <a:lstStyle/>
          <a:p>
            <a:r>
              <a:rPr lang="en-US" dirty="0"/>
              <a:t>Two main groups of trees</a:t>
            </a:r>
          </a:p>
        </p:txBody>
      </p:sp>
      <p:sp>
        <p:nvSpPr>
          <p:cNvPr id="3" name="Content Placeholder 2">
            <a:extLst>
              <a:ext uri="{FF2B5EF4-FFF2-40B4-BE49-F238E27FC236}">
                <a16:creationId xmlns:a16="http://schemas.microsoft.com/office/drawing/2014/main" id="{78E9815C-B948-924A-AB79-AA3450789ADD}"/>
              </a:ext>
            </a:extLst>
          </p:cNvPr>
          <p:cNvSpPr>
            <a:spLocks noGrp="1"/>
          </p:cNvSpPr>
          <p:nvPr>
            <p:ph idx="1"/>
          </p:nvPr>
        </p:nvSpPr>
        <p:spPr>
          <a:xfrm>
            <a:off x="2035037" y="5224670"/>
            <a:ext cx="3617843" cy="1951382"/>
          </a:xfrm>
        </p:spPr>
        <p:txBody>
          <a:bodyPr>
            <a:normAutofit/>
          </a:bodyPr>
          <a:lstStyle/>
          <a:p>
            <a:pPr marL="0" indent="0" algn="ctr">
              <a:buNone/>
            </a:pPr>
            <a:r>
              <a:rPr lang="en-US" sz="2800" b="1" dirty="0"/>
              <a:t>Deciduous Trees</a:t>
            </a:r>
          </a:p>
          <a:p>
            <a:pPr marL="0" indent="0" algn="ctr">
              <a:buNone/>
            </a:pPr>
            <a:r>
              <a:rPr lang="en-US" sz="2800" dirty="0"/>
              <a:t>Lose their leaves in the fall.</a:t>
            </a:r>
          </a:p>
        </p:txBody>
      </p:sp>
      <p:sp>
        <p:nvSpPr>
          <p:cNvPr id="4" name="Content Placeholder 2">
            <a:extLst>
              <a:ext uri="{FF2B5EF4-FFF2-40B4-BE49-F238E27FC236}">
                <a16:creationId xmlns:a16="http://schemas.microsoft.com/office/drawing/2014/main" id="{0C199455-5F26-DD44-9C92-39A9A713C846}"/>
              </a:ext>
            </a:extLst>
          </p:cNvPr>
          <p:cNvSpPr txBox="1">
            <a:spLocks/>
          </p:cNvSpPr>
          <p:nvPr/>
        </p:nvSpPr>
        <p:spPr>
          <a:xfrm>
            <a:off x="7633667" y="5224670"/>
            <a:ext cx="3617843" cy="2166731"/>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None/>
            </a:pPr>
            <a:r>
              <a:rPr lang="en-US" sz="2800" b="1" dirty="0"/>
              <a:t>Evergreen Trees</a:t>
            </a:r>
          </a:p>
          <a:p>
            <a:pPr marL="0" indent="0" algn="ctr">
              <a:buNone/>
            </a:pPr>
            <a:r>
              <a:rPr lang="en-US" sz="2800" dirty="0"/>
              <a:t>Keep their leaves year round.</a:t>
            </a:r>
          </a:p>
        </p:txBody>
      </p:sp>
      <p:pic>
        <p:nvPicPr>
          <p:cNvPr id="6" name="Picture 5">
            <a:extLst>
              <a:ext uri="{FF2B5EF4-FFF2-40B4-BE49-F238E27FC236}">
                <a16:creationId xmlns:a16="http://schemas.microsoft.com/office/drawing/2014/main" id="{1F5F7D6B-58BA-094A-A072-6E913A2D12E4}"/>
              </a:ext>
            </a:extLst>
          </p:cNvPr>
          <p:cNvPicPr>
            <a:picLocks noChangeAspect="1"/>
          </p:cNvPicPr>
          <p:nvPr/>
        </p:nvPicPr>
        <p:blipFill>
          <a:blip r:embed="rId3"/>
          <a:stretch>
            <a:fillRect/>
          </a:stretch>
        </p:blipFill>
        <p:spPr>
          <a:xfrm>
            <a:off x="1462709" y="1722230"/>
            <a:ext cx="4762500" cy="3175000"/>
          </a:xfrm>
          <a:prstGeom prst="rect">
            <a:avLst/>
          </a:prstGeom>
        </p:spPr>
      </p:pic>
      <p:pic>
        <p:nvPicPr>
          <p:cNvPr id="8" name="Picture 7">
            <a:extLst>
              <a:ext uri="{FF2B5EF4-FFF2-40B4-BE49-F238E27FC236}">
                <a16:creationId xmlns:a16="http://schemas.microsoft.com/office/drawing/2014/main" id="{9E5A56D6-100E-A84C-AF17-253C0C4BAECC}"/>
              </a:ext>
            </a:extLst>
          </p:cNvPr>
          <p:cNvPicPr>
            <a:picLocks noChangeAspect="1"/>
          </p:cNvPicPr>
          <p:nvPr/>
        </p:nvPicPr>
        <p:blipFill>
          <a:blip r:embed="rId4"/>
          <a:stretch>
            <a:fillRect/>
          </a:stretch>
        </p:blipFill>
        <p:spPr>
          <a:xfrm>
            <a:off x="9442588" y="1722230"/>
            <a:ext cx="2381250" cy="3175000"/>
          </a:xfrm>
          <a:prstGeom prst="rect">
            <a:avLst/>
          </a:prstGeom>
        </p:spPr>
      </p:pic>
      <p:pic>
        <p:nvPicPr>
          <p:cNvPr id="9" name="Picture 8">
            <a:extLst>
              <a:ext uri="{FF2B5EF4-FFF2-40B4-BE49-F238E27FC236}">
                <a16:creationId xmlns:a16="http://schemas.microsoft.com/office/drawing/2014/main" id="{F6A2944E-430A-F34C-A383-81F33835CF4B}"/>
              </a:ext>
            </a:extLst>
          </p:cNvPr>
          <p:cNvPicPr>
            <a:picLocks noChangeAspect="1"/>
          </p:cNvPicPr>
          <p:nvPr/>
        </p:nvPicPr>
        <p:blipFill>
          <a:blip r:embed="rId5"/>
          <a:stretch>
            <a:fillRect/>
          </a:stretch>
        </p:blipFill>
        <p:spPr>
          <a:xfrm>
            <a:off x="7061339" y="1722230"/>
            <a:ext cx="2381250" cy="3175000"/>
          </a:xfrm>
          <a:prstGeom prst="rect">
            <a:avLst/>
          </a:prstGeom>
        </p:spPr>
      </p:pic>
    </p:spTree>
    <p:extLst>
      <p:ext uri="{BB962C8B-B14F-4D97-AF65-F5344CB8AC3E}">
        <p14:creationId xmlns:p14="http://schemas.microsoft.com/office/powerpoint/2010/main" val="3808166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251678" y="38238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endParaRPr lang="en-US" sz="4400" dirty="0"/>
          </a:p>
        </p:txBody>
      </p:sp>
      <p:sp>
        <p:nvSpPr>
          <p:cNvPr id="7" name="Content Placeholder 2"/>
          <p:cNvSpPr txBox="1">
            <a:spLocks/>
          </p:cNvSpPr>
          <p:nvPr/>
        </p:nvSpPr>
        <p:spPr>
          <a:xfrm>
            <a:off x="1082553" y="1771423"/>
            <a:ext cx="10178322" cy="5073345"/>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r>
              <a:rPr lang="en-US" sz="2600" dirty="0"/>
              <a:t>Produce oxygen</a:t>
            </a:r>
          </a:p>
          <a:p>
            <a:r>
              <a:rPr lang="en-US" sz="2600" dirty="0"/>
              <a:t>Improve water quality</a:t>
            </a:r>
          </a:p>
          <a:p>
            <a:r>
              <a:rPr lang="en-US" sz="2600" dirty="0"/>
              <a:t>Provide homes for animals</a:t>
            </a:r>
          </a:p>
          <a:p>
            <a:r>
              <a:rPr lang="en-US" sz="2600" dirty="0"/>
              <a:t>Provide food and building materials</a:t>
            </a:r>
          </a:p>
          <a:p>
            <a:r>
              <a:rPr lang="en-US" sz="2600" dirty="0"/>
              <a:t>Prevent soil from washing away</a:t>
            </a:r>
          </a:p>
          <a:p>
            <a:r>
              <a:rPr lang="en-US" sz="2600" dirty="0"/>
              <a:t>Create shade</a:t>
            </a:r>
          </a:p>
          <a:p>
            <a:r>
              <a:rPr lang="en-US" sz="2600" dirty="0"/>
              <a:t>Reduce noise pollution</a:t>
            </a:r>
          </a:p>
          <a:p>
            <a:endParaRPr lang="en-US" dirty="0"/>
          </a:p>
          <a:p>
            <a:pPr marL="0" indent="0">
              <a:buNone/>
            </a:pPr>
            <a:r>
              <a:rPr lang="en-US" sz="3000" b="1" i="1" dirty="0"/>
              <a:t>Let’s Take Care of Trees!</a:t>
            </a:r>
          </a:p>
        </p:txBody>
      </p:sp>
      <p:pic>
        <p:nvPicPr>
          <p:cNvPr id="8" name="Picture 7"/>
          <p:cNvPicPr/>
          <p:nvPr/>
        </p:nvPicPr>
        <p:blipFill>
          <a:blip r:embed="rId3">
            <a:extLst>
              <a:ext uri="{28A0092B-C50C-407E-A947-70E740481C1C}">
                <a14:useLocalDpi xmlns:a14="http://schemas.microsoft.com/office/drawing/2010/main"/>
              </a:ext>
            </a:extLst>
          </a:blip>
          <a:srcRect/>
          <a:stretch>
            <a:fillRect/>
          </a:stretch>
        </p:blipFill>
        <p:spPr bwMode="auto">
          <a:xfrm>
            <a:off x="8958954" y="4411848"/>
            <a:ext cx="2735706" cy="1562535"/>
          </a:xfrm>
          <a:prstGeom prst="rect">
            <a:avLst/>
          </a:prstGeom>
          <a:noFill/>
          <a:ln>
            <a:noFill/>
          </a:ln>
        </p:spPr>
      </p:pic>
      <p:pic>
        <p:nvPicPr>
          <p:cNvPr id="9" name="Picture 8"/>
          <p:cNvPicPr/>
          <p:nvPr/>
        </p:nvPicPr>
        <p:blipFill>
          <a:blip r:embed="rId4">
            <a:extLst>
              <a:ext uri="{28A0092B-C50C-407E-A947-70E740481C1C}">
                <a14:useLocalDpi xmlns:a14="http://schemas.microsoft.com/office/drawing/2010/main"/>
              </a:ext>
            </a:extLst>
          </a:blip>
          <a:srcRect/>
          <a:stretch>
            <a:fillRect/>
          </a:stretch>
        </p:blipFill>
        <p:spPr bwMode="auto">
          <a:xfrm>
            <a:off x="6419037" y="4428560"/>
            <a:ext cx="2155587" cy="1572816"/>
          </a:xfrm>
          <a:prstGeom prst="rect">
            <a:avLst/>
          </a:prstGeom>
          <a:noFill/>
          <a:ln>
            <a:noFill/>
          </a:ln>
        </p:spPr>
      </p:pic>
      <p:pic>
        <p:nvPicPr>
          <p:cNvPr id="10" name="Picture 9"/>
          <p:cNvPicPr/>
          <p:nvPr/>
        </p:nvPicPr>
        <p:blipFill>
          <a:blip r:embed="rId5" cstate="print">
            <a:extLst>
              <a:ext uri="{28A0092B-C50C-407E-A947-70E740481C1C}">
                <a14:useLocalDpi xmlns:a14="http://schemas.microsoft.com/office/drawing/2010/main"/>
              </a:ext>
            </a:extLst>
          </a:blip>
          <a:srcRect/>
          <a:stretch>
            <a:fillRect/>
          </a:stretch>
        </p:blipFill>
        <p:spPr bwMode="auto">
          <a:xfrm>
            <a:off x="6413139" y="1771423"/>
            <a:ext cx="5185986" cy="2072231"/>
          </a:xfrm>
          <a:prstGeom prst="rect">
            <a:avLst/>
          </a:prstGeom>
          <a:noFill/>
          <a:ln>
            <a:noFill/>
          </a:ln>
        </p:spPr>
      </p:pic>
      <p:sp>
        <p:nvSpPr>
          <p:cNvPr id="11" name="Title 1">
            <a:extLst>
              <a:ext uri="{FF2B5EF4-FFF2-40B4-BE49-F238E27FC236}">
                <a16:creationId xmlns:a16="http://schemas.microsoft.com/office/drawing/2014/main" id="{B492EDFE-C448-DC4D-B431-1F5F4F762693}"/>
              </a:ext>
            </a:extLst>
          </p:cNvPr>
          <p:cNvSpPr>
            <a:spLocks noGrp="1"/>
          </p:cNvSpPr>
          <p:nvPr>
            <p:ph type="title"/>
          </p:nvPr>
        </p:nvSpPr>
        <p:spPr>
          <a:xfrm>
            <a:off x="1082553" y="565950"/>
            <a:ext cx="10178322" cy="1492132"/>
          </a:xfrm>
        </p:spPr>
        <p:txBody>
          <a:bodyPr/>
          <a:lstStyle/>
          <a:p>
            <a:r>
              <a:rPr lang="en-US" dirty="0"/>
              <a:t>Why are trees important?</a:t>
            </a:r>
          </a:p>
        </p:txBody>
      </p:sp>
    </p:spTree>
    <p:extLst>
      <p:ext uri="{BB962C8B-B14F-4D97-AF65-F5344CB8AC3E}">
        <p14:creationId xmlns:p14="http://schemas.microsoft.com/office/powerpoint/2010/main" val="188436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282" y="482942"/>
            <a:ext cx="7006081" cy="1485900"/>
          </a:xfrm>
        </p:spPr>
        <p:txBody>
          <a:bodyPr/>
          <a:lstStyle/>
          <a:p>
            <a:r>
              <a:rPr lang="en-US" dirty="0"/>
              <a:t>How trees protect themselves</a:t>
            </a:r>
          </a:p>
        </p:txBody>
      </p:sp>
      <p:sp>
        <p:nvSpPr>
          <p:cNvPr id="3" name="Content Placeholder 2"/>
          <p:cNvSpPr>
            <a:spLocks noGrp="1"/>
          </p:cNvSpPr>
          <p:nvPr>
            <p:ph idx="1"/>
          </p:nvPr>
        </p:nvSpPr>
        <p:spPr>
          <a:xfrm>
            <a:off x="1094282" y="2155819"/>
            <a:ext cx="3349381" cy="4319751"/>
          </a:xfrm>
        </p:spPr>
        <p:txBody>
          <a:bodyPr>
            <a:noAutofit/>
          </a:bodyPr>
          <a:lstStyle/>
          <a:p>
            <a:r>
              <a:rPr lang="en-US" sz="2600" dirty="0"/>
              <a:t>Dormancy (inactive) in the winter</a:t>
            </a:r>
          </a:p>
          <a:p>
            <a:r>
              <a:rPr lang="en-US" sz="2600" dirty="0"/>
              <a:t>Grow in shapes</a:t>
            </a:r>
          </a:p>
          <a:p>
            <a:r>
              <a:rPr lang="en-US" sz="2600" dirty="0"/>
              <a:t>Thorns or spikes</a:t>
            </a:r>
          </a:p>
          <a:p>
            <a:r>
              <a:rPr lang="en-US" sz="2600" dirty="0"/>
              <a:t>Produce chemicals to make the leaves taste bad</a:t>
            </a:r>
          </a:p>
          <a:p>
            <a:r>
              <a:rPr lang="en-US" sz="2600" dirty="0"/>
              <a:t>Produce toxins to kill other plants</a:t>
            </a:r>
          </a:p>
          <a:p>
            <a:endParaRPr lang="en-US" sz="2600" dirty="0"/>
          </a:p>
          <a:p>
            <a:endParaRPr lang="en-US" sz="2600" dirty="0"/>
          </a:p>
        </p:txBody>
      </p:sp>
      <p:pic>
        <p:nvPicPr>
          <p:cNvPr id="5124" name="Picture 4" descr="Close-up spikes on an Acacia tre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00363" y="3861119"/>
            <a:ext cx="3745140" cy="2806247"/>
          </a:xfrm>
          <a:prstGeom prst="rect">
            <a:avLst/>
          </a:prstGeom>
          <a:noFill/>
          <a:extLst>
            <a:ext uri="{909E8E84-426E-40dd-AFC4-6F175D3DCCD1}">
              <a14:hiddenFill xmlns="" xmlns:a14="http://schemas.microsoft.com/office/drawing/2010/main">
                <a:solidFill>
                  <a:srgbClr val="FFFFFF"/>
                </a:solidFill>
              </a14:hiddenFill>
            </a:ext>
          </a:extLst>
        </p:spPr>
      </p:pic>
      <p:pic>
        <p:nvPicPr>
          <p:cNvPr id="5126" name="Picture 6" descr="Image result for winter tree image"/>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4807962" y="2171700"/>
            <a:ext cx="3016541" cy="3115488"/>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B1A0C43-C57A-8349-93C3-1BEE4E145CE6}"/>
              </a:ext>
            </a:extLst>
          </p:cNvPr>
          <p:cNvPicPr>
            <a:picLocks noChangeAspect="1"/>
          </p:cNvPicPr>
          <p:nvPr/>
        </p:nvPicPr>
        <p:blipFill>
          <a:blip r:embed="rId5"/>
          <a:stretch>
            <a:fillRect/>
          </a:stretch>
        </p:blipFill>
        <p:spPr>
          <a:xfrm>
            <a:off x="8100363" y="872777"/>
            <a:ext cx="3745140" cy="2801365"/>
          </a:xfrm>
          <a:prstGeom prst="rect">
            <a:avLst/>
          </a:prstGeom>
        </p:spPr>
      </p:pic>
    </p:spTree>
    <p:extLst>
      <p:ext uri="{BB962C8B-B14F-4D97-AF65-F5344CB8AC3E}">
        <p14:creationId xmlns:p14="http://schemas.microsoft.com/office/powerpoint/2010/main" val="217489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8502" y="557219"/>
            <a:ext cx="7211690" cy="1492132"/>
          </a:xfrm>
        </p:spPr>
        <p:txBody>
          <a:bodyPr/>
          <a:lstStyle/>
          <a:p>
            <a:r>
              <a:rPr lang="en-US" dirty="0"/>
              <a:t>How trees spread their seeds</a:t>
            </a:r>
          </a:p>
        </p:txBody>
      </p:sp>
      <p:sp>
        <p:nvSpPr>
          <p:cNvPr id="3" name="Content Placeholder 2"/>
          <p:cNvSpPr>
            <a:spLocks noGrp="1"/>
          </p:cNvSpPr>
          <p:nvPr>
            <p:ph idx="1"/>
          </p:nvPr>
        </p:nvSpPr>
        <p:spPr>
          <a:xfrm>
            <a:off x="948561" y="1727646"/>
            <a:ext cx="4095847" cy="4745421"/>
          </a:xfrm>
        </p:spPr>
        <p:txBody>
          <a:bodyPr>
            <a:normAutofit/>
          </a:bodyPr>
          <a:lstStyle/>
          <a:p>
            <a:r>
              <a:rPr lang="en-US" sz="2600" dirty="0"/>
              <a:t>Seeds hold new baby plants.</a:t>
            </a:r>
          </a:p>
          <a:p>
            <a:endParaRPr lang="en-US" sz="400" dirty="0"/>
          </a:p>
          <a:p>
            <a:r>
              <a:rPr lang="en-US" sz="2600" dirty="0"/>
              <a:t>Where does a tree want to drop its seeds?</a:t>
            </a:r>
          </a:p>
          <a:p>
            <a:endParaRPr lang="en-US" sz="400" dirty="0"/>
          </a:p>
          <a:p>
            <a:r>
              <a:rPr lang="en-US" sz="2600" dirty="0"/>
              <a:t>Ways seeds travel:</a:t>
            </a:r>
          </a:p>
          <a:p>
            <a:pPr lvl="1"/>
            <a:r>
              <a:rPr lang="en-US" sz="2200" dirty="0"/>
              <a:t>Gravity</a:t>
            </a:r>
          </a:p>
          <a:p>
            <a:pPr lvl="1"/>
            <a:r>
              <a:rPr lang="en-US" sz="2200" dirty="0"/>
              <a:t>Wind</a:t>
            </a:r>
          </a:p>
          <a:p>
            <a:pPr lvl="1"/>
            <a:r>
              <a:rPr lang="en-US" sz="2200" dirty="0"/>
              <a:t>Humans / Animals</a:t>
            </a:r>
          </a:p>
          <a:p>
            <a:pPr lvl="1"/>
            <a:r>
              <a:rPr lang="en-US" sz="2200" dirty="0"/>
              <a:t>Water</a:t>
            </a:r>
          </a:p>
        </p:txBody>
      </p:sp>
      <p:pic>
        <p:nvPicPr>
          <p:cNvPr id="1026" name="Picture 2" descr="Image result for seed dispersal"/>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463368" y="2274379"/>
            <a:ext cx="3298554" cy="2228065"/>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Image result for seed dispersal"/>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463367" y="307130"/>
            <a:ext cx="3298555" cy="1856935"/>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Image result for coconut seed dispersal"/>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77585" y="4612758"/>
            <a:ext cx="2952607" cy="2209774"/>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Image result for gravity seed dispersal"/>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277585" y="2287988"/>
            <a:ext cx="2952607" cy="2214456"/>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Image result for seed dispersal by animals"/>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8463369" y="4612758"/>
            <a:ext cx="3298554" cy="220977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862394500"/>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{F97F2D03-3BFA-4143-938F-5059D65DBB3B}tf10001072</Template>
  <TotalTime>9170</TotalTime>
  <Words>1482</Words>
  <Application>Microsoft Macintosh PowerPoint</Application>
  <PresentationFormat>Widescreen</PresentationFormat>
  <Paragraphs>197</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Franklin Gothic Book</vt:lpstr>
      <vt:lpstr>Mangal</vt:lpstr>
      <vt:lpstr>Crop</vt:lpstr>
      <vt:lpstr>Trees</vt:lpstr>
      <vt:lpstr>What is a tree?</vt:lpstr>
      <vt:lpstr>What 5 things do plants needs to grow? </vt:lpstr>
      <vt:lpstr>Trees are tall</vt:lpstr>
      <vt:lpstr>Trees are woody</vt:lpstr>
      <vt:lpstr>Two main groups of trees</vt:lpstr>
      <vt:lpstr>Why are trees important?</vt:lpstr>
      <vt:lpstr>How trees protect themselves</vt:lpstr>
      <vt:lpstr>How trees spread their seeds</vt:lpstr>
      <vt:lpstr>Let’s do an experiment! What types of seeds travel best by wind?  </vt:lpstr>
      <vt:lpstr>Let’s do an experiment! What types of seeds travel best by wind? </vt:lpstr>
      <vt:lpstr>Let’s make a connection!</vt:lpstr>
      <vt:lpstr>Tree Needs Let’s Play!</vt:lpstr>
      <vt:lpstr>Review</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Trees</dc:title>
  <dc:creator>Blosser, Renee</dc:creator>
  <cp:lastModifiedBy>elaine turner</cp:lastModifiedBy>
  <cp:revision>230</cp:revision>
  <cp:lastPrinted>2019-11-06T12:25:35Z</cp:lastPrinted>
  <dcterms:created xsi:type="dcterms:W3CDTF">2017-10-09T17:35:37Z</dcterms:created>
  <dcterms:modified xsi:type="dcterms:W3CDTF">2023-10-22T22:26:41Z</dcterms:modified>
</cp:coreProperties>
</file>